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8"/>
  </p:notesMasterIdLst>
  <p:handoutMasterIdLst>
    <p:handoutMasterId r:id="rId139"/>
  </p:handoutMasterIdLst>
  <p:sldIdLst>
    <p:sldId id="709" r:id="rId2"/>
    <p:sldId id="706" r:id="rId3"/>
    <p:sldId id="260" r:id="rId4"/>
    <p:sldId id="438" r:id="rId5"/>
    <p:sldId id="469" r:id="rId6"/>
    <p:sldId id="470" r:id="rId7"/>
    <p:sldId id="471" r:id="rId8"/>
    <p:sldId id="472" r:id="rId9"/>
    <p:sldId id="473" r:id="rId10"/>
    <p:sldId id="295" r:id="rId11"/>
    <p:sldId id="474" r:id="rId12"/>
    <p:sldId id="475" r:id="rId13"/>
    <p:sldId id="716" r:id="rId14"/>
    <p:sldId id="717" r:id="rId15"/>
    <p:sldId id="476" r:id="rId16"/>
    <p:sldId id="477" r:id="rId17"/>
    <p:sldId id="268" r:id="rId18"/>
    <p:sldId id="625" r:id="rId19"/>
    <p:sldId id="626" r:id="rId20"/>
    <p:sldId id="627" r:id="rId21"/>
    <p:sldId id="478" r:id="rId22"/>
    <p:sldId id="480" r:id="rId23"/>
    <p:sldId id="481" r:id="rId24"/>
    <p:sldId id="486" r:id="rId25"/>
    <p:sldId id="485" r:id="rId26"/>
    <p:sldId id="483" r:id="rId27"/>
    <p:sldId id="484" r:id="rId28"/>
    <p:sldId id="269" r:id="rId29"/>
    <p:sldId id="270" r:id="rId30"/>
    <p:sldId id="272" r:id="rId31"/>
    <p:sldId id="273" r:id="rId32"/>
    <p:sldId id="487" r:id="rId33"/>
    <p:sldId id="489" r:id="rId34"/>
    <p:sldId id="494" r:id="rId35"/>
    <p:sldId id="701" r:id="rId36"/>
    <p:sldId id="493" r:id="rId37"/>
    <p:sldId id="566" r:id="rId38"/>
    <p:sldId id="497" r:id="rId39"/>
    <p:sldId id="700" r:id="rId40"/>
    <p:sldId id="498" r:id="rId41"/>
    <p:sldId id="585" r:id="rId42"/>
    <p:sldId id="500" r:id="rId43"/>
    <p:sldId id="501" r:id="rId44"/>
    <p:sldId id="503" r:id="rId45"/>
    <p:sldId id="504" r:id="rId46"/>
    <p:sldId id="703" r:id="rId47"/>
    <p:sldId id="505" r:id="rId48"/>
    <p:sldId id="506" r:id="rId49"/>
    <p:sldId id="634" r:id="rId50"/>
    <p:sldId id="635" r:id="rId51"/>
    <p:sldId id="509" r:id="rId52"/>
    <p:sldId id="511" r:id="rId53"/>
    <p:sldId id="510" r:id="rId54"/>
    <p:sldId id="512" r:id="rId55"/>
    <p:sldId id="499" r:id="rId56"/>
    <p:sldId id="434" r:id="rId57"/>
    <p:sldId id="286" r:id="rId58"/>
    <p:sldId id="514" r:id="rId59"/>
    <p:sldId id="301" r:id="rId60"/>
    <p:sldId id="287" r:id="rId61"/>
    <p:sldId id="707" r:id="rId62"/>
    <p:sldId id="288" r:id="rId63"/>
    <p:sldId id="289" r:id="rId64"/>
    <p:sldId id="296" r:id="rId65"/>
    <p:sldId id="277" r:id="rId66"/>
    <p:sldId id="337" r:id="rId67"/>
    <p:sldId id="629" r:id="rId68"/>
    <p:sldId id="630" r:id="rId69"/>
    <p:sldId id="300" r:id="rId70"/>
    <p:sldId id="308" r:id="rId71"/>
    <p:sldId id="307" r:id="rId72"/>
    <p:sldId id="339" r:id="rId73"/>
    <p:sldId id="313" r:id="rId74"/>
    <p:sldId id="314" r:id="rId75"/>
    <p:sldId id="340" r:id="rId76"/>
    <p:sldId id="516" r:id="rId77"/>
    <p:sldId id="636" r:id="rId78"/>
    <p:sldId id="637" r:id="rId79"/>
    <p:sldId id="638" r:id="rId80"/>
    <p:sldId id="639" r:id="rId81"/>
    <p:sldId id="640" r:id="rId82"/>
    <p:sldId id="641" r:id="rId83"/>
    <p:sldId id="642" r:id="rId84"/>
    <p:sldId id="643" r:id="rId85"/>
    <p:sldId id="644" r:id="rId86"/>
    <p:sldId id="645" r:id="rId87"/>
    <p:sldId id="646" r:id="rId88"/>
    <p:sldId id="704" r:id="rId89"/>
    <p:sldId id="647" r:id="rId90"/>
    <p:sldId id="648" r:id="rId91"/>
    <p:sldId id="649" r:id="rId92"/>
    <p:sldId id="650" r:id="rId93"/>
    <p:sldId id="651" r:id="rId94"/>
    <p:sldId id="652" r:id="rId95"/>
    <p:sldId id="653" r:id="rId96"/>
    <p:sldId id="654" r:id="rId97"/>
    <p:sldId id="711" r:id="rId98"/>
    <p:sldId id="712" r:id="rId99"/>
    <p:sldId id="713" r:id="rId100"/>
    <p:sldId id="714" r:id="rId101"/>
    <p:sldId id="715" r:id="rId102"/>
    <p:sldId id="655" r:id="rId103"/>
    <p:sldId id="656" r:id="rId104"/>
    <p:sldId id="657" r:id="rId105"/>
    <p:sldId id="658" r:id="rId106"/>
    <p:sldId id="659" r:id="rId107"/>
    <p:sldId id="660" r:id="rId108"/>
    <p:sldId id="661" r:id="rId109"/>
    <p:sldId id="662" r:id="rId110"/>
    <p:sldId id="663" r:id="rId111"/>
    <p:sldId id="664" r:id="rId112"/>
    <p:sldId id="708" r:id="rId113"/>
    <p:sldId id="665" r:id="rId114"/>
    <p:sldId id="666" r:id="rId115"/>
    <p:sldId id="674" r:id="rId116"/>
    <p:sldId id="675" r:id="rId117"/>
    <p:sldId id="705" r:id="rId118"/>
    <p:sldId id="677" r:id="rId119"/>
    <p:sldId id="681" r:id="rId120"/>
    <p:sldId id="682" r:id="rId121"/>
    <p:sldId id="683" r:id="rId122"/>
    <p:sldId id="684" r:id="rId123"/>
    <p:sldId id="685" r:id="rId124"/>
    <p:sldId id="686" r:id="rId125"/>
    <p:sldId id="687" r:id="rId126"/>
    <p:sldId id="688" r:id="rId127"/>
    <p:sldId id="689" r:id="rId128"/>
    <p:sldId id="690" r:id="rId129"/>
    <p:sldId id="691" r:id="rId130"/>
    <p:sldId id="692" r:id="rId131"/>
    <p:sldId id="693" r:id="rId132"/>
    <p:sldId id="694" r:id="rId133"/>
    <p:sldId id="695" r:id="rId134"/>
    <p:sldId id="696" r:id="rId135"/>
    <p:sldId id="697" r:id="rId136"/>
    <p:sldId id="453" r:id="rId137"/>
  </p:sldIdLst>
  <p:sldSz cx="9144000" cy="6858000" type="screen4x3"/>
  <p:notesSz cx="7099300" cy="10234613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56" autoAdjust="0"/>
    <p:restoredTop sz="95530" autoAdjust="0"/>
  </p:normalViewPr>
  <p:slideViewPr>
    <p:cSldViewPr>
      <p:cViewPr varScale="1">
        <p:scale>
          <a:sx n="110" d="100"/>
          <a:sy n="110" d="100"/>
        </p:scale>
        <p:origin x="7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notesMaster" Target="notesMasters/notesMaster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handoutMaster" Target="handoutMasters/handoutMaster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5.emf"/><Relationship Id="rId1" Type="http://schemas.openxmlformats.org/officeDocument/2006/relationships/image" Target="../media/image4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45.emf"/><Relationship Id="rId4" Type="http://schemas.openxmlformats.org/officeDocument/2006/relationships/image" Target="../media/image3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4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image" Target="../media/image8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55.emf"/><Relationship Id="rId1" Type="http://schemas.openxmlformats.org/officeDocument/2006/relationships/image" Target="../media/image15.emf"/><Relationship Id="rId4" Type="http://schemas.openxmlformats.org/officeDocument/2006/relationships/image" Target="../media/image17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image" Target="../media/image60.emf"/><Relationship Id="rId4" Type="http://schemas.openxmlformats.org/officeDocument/2006/relationships/image" Target="../media/image6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emf"/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7.emf"/><Relationship Id="rId1" Type="http://schemas.openxmlformats.org/officeDocument/2006/relationships/image" Target="../media/image86.emf"/><Relationship Id="rId4" Type="http://schemas.openxmlformats.org/officeDocument/2006/relationships/image" Target="../media/image89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emf"/><Relationship Id="rId1" Type="http://schemas.openxmlformats.org/officeDocument/2006/relationships/image" Target="../media/image10.emf"/><Relationship Id="rId4" Type="http://schemas.openxmlformats.org/officeDocument/2006/relationships/image" Target="../media/image12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4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emf"/><Relationship Id="rId3" Type="http://schemas.openxmlformats.org/officeDocument/2006/relationships/image" Target="../media/image108.emf"/><Relationship Id="rId7" Type="http://schemas.openxmlformats.org/officeDocument/2006/relationships/image" Target="../media/image112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Relationship Id="rId6" Type="http://schemas.openxmlformats.org/officeDocument/2006/relationships/image" Target="../media/image111.emf"/><Relationship Id="rId5" Type="http://schemas.openxmlformats.org/officeDocument/2006/relationships/image" Target="../media/image110.emf"/><Relationship Id="rId4" Type="http://schemas.openxmlformats.org/officeDocument/2006/relationships/image" Target="../media/image10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7" Type="http://schemas.openxmlformats.org/officeDocument/2006/relationships/image" Target="../media/image117.emf"/><Relationship Id="rId2" Type="http://schemas.openxmlformats.org/officeDocument/2006/relationships/image" Target="../media/image110.emf"/><Relationship Id="rId1" Type="http://schemas.openxmlformats.org/officeDocument/2006/relationships/image" Target="../media/image114.emf"/><Relationship Id="rId6" Type="http://schemas.openxmlformats.org/officeDocument/2006/relationships/image" Target="../media/image112.emf"/><Relationship Id="rId5" Type="http://schemas.openxmlformats.org/officeDocument/2006/relationships/image" Target="../media/image116.emf"/><Relationship Id="rId4" Type="http://schemas.openxmlformats.org/officeDocument/2006/relationships/image" Target="../media/image10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4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08.emf"/><Relationship Id="rId7" Type="http://schemas.openxmlformats.org/officeDocument/2006/relationships/image" Target="../media/image114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Relationship Id="rId6" Type="http://schemas.openxmlformats.org/officeDocument/2006/relationships/image" Target="../media/image111.emf"/><Relationship Id="rId5" Type="http://schemas.openxmlformats.org/officeDocument/2006/relationships/image" Target="../media/image110.emf"/><Relationship Id="rId4" Type="http://schemas.openxmlformats.org/officeDocument/2006/relationships/image" Target="../media/image109.emf"/><Relationship Id="rId9" Type="http://schemas.openxmlformats.org/officeDocument/2006/relationships/image" Target="../media/image11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image" Target="../media/image121.emf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7" Type="http://schemas.openxmlformats.org/officeDocument/2006/relationships/image" Target="../media/image130.emf"/><Relationship Id="rId2" Type="http://schemas.openxmlformats.org/officeDocument/2006/relationships/image" Target="../media/image123.emf"/><Relationship Id="rId1" Type="http://schemas.openxmlformats.org/officeDocument/2006/relationships/image" Target="../media/image126.emf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7" Type="http://schemas.openxmlformats.org/officeDocument/2006/relationships/image" Target="../media/image133.emf"/><Relationship Id="rId2" Type="http://schemas.openxmlformats.org/officeDocument/2006/relationships/image" Target="../media/image129.emf"/><Relationship Id="rId1" Type="http://schemas.openxmlformats.org/officeDocument/2006/relationships/image" Target="../media/image128.emf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emf"/><Relationship Id="rId1" Type="http://schemas.openxmlformats.org/officeDocument/2006/relationships/image" Target="../media/image136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emf"/><Relationship Id="rId1" Type="http://schemas.openxmlformats.org/officeDocument/2006/relationships/image" Target="../media/image136.emf"/></Relationships>
</file>

<file path=ppt/drawings/_rels/vmlDrawing5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image" Target="../media/image141.emf"/><Relationship Id="rId5" Type="http://schemas.openxmlformats.org/officeDocument/2006/relationships/image" Target="../media/image143.emf"/><Relationship Id="rId4" Type="http://schemas.openxmlformats.org/officeDocument/2006/relationships/image" Target="../media/image142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Relationship Id="rId4" Type="http://schemas.openxmlformats.org/officeDocument/2006/relationships/image" Target="../media/image143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emf"/><Relationship Id="rId1" Type="http://schemas.openxmlformats.org/officeDocument/2006/relationships/image" Target="../media/image14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5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emf"/><Relationship Id="rId2" Type="http://schemas.openxmlformats.org/officeDocument/2006/relationships/image" Target="../media/image155.emf"/><Relationship Id="rId1" Type="http://schemas.openxmlformats.org/officeDocument/2006/relationships/image" Target="../media/image154.emf"/></Relationships>
</file>

<file path=ppt/drawings/_rels/vmlDrawing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emf"/><Relationship Id="rId1" Type="http://schemas.openxmlformats.org/officeDocument/2006/relationships/image" Target="../media/image15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1.emf"/><Relationship Id="rId1" Type="http://schemas.openxmlformats.org/officeDocument/2006/relationships/image" Target="../media/image3.emf"/><Relationship Id="rId4" Type="http://schemas.openxmlformats.org/officeDocument/2006/relationships/image" Target="../media/image12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emf"/><Relationship Id="rId1" Type="http://schemas.openxmlformats.org/officeDocument/2006/relationships/image" Target="../media/image187.emf"/></Relationships>
</file>

<file path=ppt/drawings/_rels/vmlDrawing6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2" Type="http://schemas.openxmlformats.org/officeDocument/2006/relationships/image" Target="../media/image198.emf"/><Relationship Id="rId1" Type="http://schemas.openxmlformats.org/officeDocument/2006/relationships/image" Target="../media/image197.emf"/><Relationship Id="rId4" Type="http://schemas.openxmlformats.org/officeDocument/2006/relationships/image" Target="../media/image200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66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06.emf"/><Relationship Id="rId7" Type="http://schemas.openxmlformats.org/officeDocument/2006/relationships/image" Target="../media/image110.emf"/><Relationship Id="rId2" Type="http://schemas.openxmlformats.org/officeDocument/2006/relationships/image" Target="../media/image207.emf"/><Relationship Id="rId1" Type="http://schemas.openxmlformats.org/officeDocument/2006/relationships/image" Target="../media/image206.emf"/><Relationship Id="rId6" Type="http://schemas.openxmlformats.org/officeDocument/2006/relationships/image" Target="../media/image114.emf"/><Relationship Id="rId5" Type="http://schemas.openxmlformats.org/officeDocument/2006/relationships/image" Target="../media/image108.emf"/><Relationship Id="rId10" Type="http://schemas.openxmlformats.org/officeDocument/2006/relationships/image" Target="../media/image209.emf"/><Relationship Id="rId4" Type="http://schemas.openxmlformats.org/officeDocument/2006/relationships/image" Target="../media/image107.emf"/><Relationship Id="rId9" Type="http://schemas.openxmlformats.org/officeDocument/2006/relationships/image" Target="../media/image208.emf"/></Relationships>
</file>

<file path=ppt/drawings/_rels/vmlDrawing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Relationship Id="rId6" Type="http://schemas.openxmlformats.org/officeDocument/2006/relationships/image" Target="../media/image115.emf"/><Relationship Id="rId5" Type="http://schemas.openxmlformats.org/officeDocument/2006/relationships/image" Target="../media/image110.emf"/><Relationship Id="rId4" Type="http://schemas.openxmlformats.org/officeDocument/2006/relationships/image" Target="../media/image1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266" name="Rectangle 2">
            <a:extLst>
              <a:ext uri="{FF2B5EF4-FFF2-40B4-BE49-F238E27FC236}">
                <a16:creationId xmlns:a16="http://schemas.microsoft.com/office/drawing/2014/main" id="{7BAF0ABC-19E7-D545-BA39-0F5CBFFF1CC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51267" name="Rectangle 3">
            <a:extLst>
              <a:ext uri="{FF2B5EF4-FFF2-40B4-BE49-F238E27FC236}">
                <a16:creationId xmlns:a16="http://schemas.microsoft.com/office/drawing/2014/main" id="{67D83F5D-183C-7144-BF2C-2FBA745E0BC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51268" name="Rectangle 4">
            <a:extLst>
              <a:ext uri="{FF2B5EF4-FFF2-40B4-BE49-F238E27FC236}">
                <a16:creationId xmlns:a16="http://schemas.microsoft.com/office/drawing/2014/main" id="{064DDE13-4224-A84B-BF86-C7369C74872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51269" name="Rectangle 5">
            <a:extLst>
              <a:ext uri="{FF2B5EF4-FFF2-40B4-BE49-F238E27FC236}">
                <a16:creationId xmlns:a16="http://schemas.microsoft.com/office/drawing/2014/main" id="{D1F13C8B-2A72-1E4F-868F-0DEB5BFF11C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fld id="{B4C231B3-5A44-7545-95C6-7F184FBE6F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3.png>
</file>

<file path=ppt/media/image104.png>
</file>

<file path=ppt/media/image105.png>
</file>

<file path=ppt/media/image120.png>
</file>

<file path=ppt/media/image13.png>
</file>

<file path=ppt/media/image131.png>
</file>

<file path=ppt/media/image134.png>
</file>

<file path=ppt/media/image135.png>
</file>

<file path=ppt/media/image139.png>
</file>

<file path=ppt/media/image14.png>
</file>

<file path=ppt/media/image140.png>
</file>

<file path=ppt/media/image144.png>
</file>

<file path=ppt/media/image145.png>
</file>

<file path=ppt/media/image148.png>
</file>

<file path=ppt/media/image150.png>
</file>

<file path=ppt/media/image151.png>
</file>

<file path=ppt/media/image152.png>
</file>

<file path=ppt/media/image153.png>
</file>

<file path=ppt/media/image157.png>
</file>

<file path=ppt/media/image158.png>
</file>

<file path=ppt/media/image161.png>
</file>

<file path=ppt/media/image162.png>
</file>

<file path=ppt/media/image163.png>
</file>

<file path=ppt/media/image164.png>
</file>

<file path=ppt/media/image165.png>
</file>

<file path=ppt/media/image166.png>
</file>

<file path=ppt/media/image167.png>
</file>

<file path=ppt/media/image168.png>
</file>

<file path=ppt/media/image169.png>
</file>

<file path=ppt/media/image170.png>
</file>

<file path=ppt/media/image171.png>
</file>

<file path=ppt/media/image172.png>
</file>

<file path=ppt/media/image173.png>
</file>

<file path=ppt/media/image174.png>
</file>

<file path=ppt/media/image175.png>
</file>

<file path=ppt/media/image176.png>
</file>

<file path=ppt/media/image177.jpeg>
</file>

<file path=ppt/media/image178.jpeg>
</file>

<file path=ppt/media/image179.jpg>
</file>

<file path=ppt/media/image180.jpg>
</file>

<file path=ppt/media/image182.png>
</file>

<file path=ppt/media/image183.png>
</file>

<file path=ppt/media/image184.jpeg>
</file>

<file path=ppt/media/image185.png>
</file>

<file path=ppt/media/image186.png>
</file>

<file path=ppt/media/image189.png>
</file>

<file path=ppt/media/image19.png>
</file>

<file path=ppt/media/image190.png>
</file>

<file path=ppt/media/image191.png>
</file>

<file path=ppt/media/image192.png>
</file>

<file path=ppt/media/image193.png>
</file>

<file path=ppt/media/image194.png>
</file>

<file path=ppt/media/image195.png>
</file>

<file path=ppt/media/image196.png>
</file>

<file path=ppt/media/image2.jpeg>
</file>

<file path=ppt/media/image20.png>
</file>

<file path=ppt/media/image201.png>
</file>

<file path=ppt/media/image202.png>
</file>

<file path=ppt/media/image204.jpg>
</file>

<file path=ppt/media/image21.png>
</file>

<file path=ppt/media/image210.png>
</file>

<file path=ppt/media/image211.png>
</file>

<file path=ppt/media/image212.jpeg>
</file>

<file path=ppt/media/image213.jpg>
</file>

<file path=ppt/media/image22.png>
</file>

<file path=ppt/media/image24.png>
</file>

<file path=ppt/media/image25.jpg>
</file>

<file path=ppt/media/image26.jpg>
</file>

<file path=ppt/media/image27.png>
</file>

<file path=ppt/media/image33.png>
</file>

<file path=ppt/media/image4.png>
</file>

<file path=ppt/media/image40.png>
</file>

<file path=ppt/media/image41.png>
</file>

<file path=ppt/media/image50.png>
</file>

<file path=ppt/media/image53.png>
</file>

<file path=ppt/media/image54.png>
</file>

<file path=ppt/media/image58.png>
</file>

<file path=ppt/media/image64.png>
</file>

<file path=ppt/media/image65.png>
</file>

<file path=ppt/media/image66.png>
</file>

<file path=ppt/media/image67.png>
</file>

<file path=ppt/media/image68.png>
</file>

<file path=ppt/media/image72.png>
</file>

<file path=ppt/media/image75.png>
</file>

<file path=ppt/media/image80.png>
</file>

<file path=ppt/media/image85.png>
</file>

<file path=ppt/media/image95.png>
</file>

<file path=ppt/media/image96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4" name="Rectangle 2">
            <a:extLst>
              <a:ext uri="{FF2B5EF4-FFF2-40B4-BE49-F238E27FC236}">
                <a16:creationId xmlns:a16="http://schemas.microsoft.com/office/drawing/2014/main" id="{EF6B6796-5ABD-7A43-BBA3-AF4A3FB80C5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84675" name="Rectangle 3">
            <a:extLst>
              <a:ext uri="{FF2B5EF4-FFF2-40B4-BE49-F238E27FC236}">
                <a16:creationId xmlns:a16="http://schemas.microsoft.com/office/drawing/2014/main" id="{4B884889-B40D-0B45-9AF0-ED632E1A5ED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8D6497E2-7FFD-764B-94A3-DEB2CD27935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4677" name="Rectangle 5">
            <a:extLst>
              <a:ext uri="{FF2B5EF4-FFF2-40B4-BE49-F238E27FC236}">
                <a16:creationId xmlns:a16="http://schemas.microsoft.com/office/drawing/2014/main" id="{D179AA4D-AF7C-6B44-8B44-80779C79168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84678" name="Rectangle 6">
            <a:extLst>
              <a:ext uri="{FF2B5EF4-FFF2-40B4-BE49-F238E27FC236}">
                <a16:creationId xmlns:a16="http://schemas.microsoft.com/office/drawing/2014/main" id="{EF83F21D-94E2-8146-9F3A-8301774B6C6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84679" name="Rectangle 7">
            <a:extLst>
              <a:ext uri="{FF2B5EF4-FFF2-40B4-BE49-F238E27FC236}">
                <a16:creationId xmlns:a16="http://schemas.microsoft.com/office/drawing/2014/main" id="{937264A3-E427-1A42-94B2-76096B8156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fld id="{4B62F2AE-9AAB-F144-9499-5B6CDC88C2F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id="{5955E9ED-2C05-B743-9FCD-1071310BE0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id="{CE0019B3-14B2-B94E-B5BD-F9E17B2DAA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表可改一下画法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幻灯片图像占位符 1">
            <a:extLst>
              <a:ext uri="{FF2B5EF4-FFF2-40B4-BE49-F238E27FC236}">
                <a16:creationId xmlns:a16="http://schemas.microsoft.com/office/drawing/2014/main" id="{35CFA1F2-D284-B94F-8C39-616EB37278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50530" name="备注占位符 2">
            <a:extLst>
              <a:ext uri="{FF2B5EF4-FFF2-40B4-BE49-F238E27FC236}">
                <a16:creationId xmlns:a16="http://schemas.microsoft.com/office/drawing/2014/main" id="{2E3A13D6-AEDA-2245-AF66-2DC64DB503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/>
              <a:t>`timescale 1ns/100ps    //</a:t>
            </a:r>
            <a:r>
              <a:rPr lang="zh-CN" altLang="zh-CN"/>
              <a:t>仿真时间单位</a:t>
            </a:r>
            <a:r>
              <a:rPr lang="en-US" altLang="zh-CN"/>
              <a:t>/</a:t>
            </a:r>
            <a:r>
              <a:rPr lang="zh-CN" altLang="zh-CN"/>
              <a:t>时间精度</a:t>
            </a:r>
          </a:p>
          <a:p>
            <a:r>
              <a:rPr lang="en-US" altLang="zh-CN"/>
              <a:t>module ring_tb;	</a:t>
            </a:r>
            <a:endParaRPr lang="zh-CN" altLang="zh-CN"/>
          </a:p>
          <a:p>
            <a:r>
              <a:rPr lang="en-US" altLang="zh-CN"/>
              <a:t>reg clk,rst;</a:t>
            </a:r>
            <a:endParaRPr lang="zh-CN" altLang="zh-CN"/>
          </a:p>
          <a:p>
            <a:r>
              <a:rPr lang="en-US" altLang="zh-CN"/>
              <a:t>wire [7:0]	q;</a:t>
            </a:r>
            <a:endParaRPr lang="zh-CN" altLang="zh-CN"/>
          </a:p>
          <a:p>
            <a:r>
              <a:rPr lang="en-US" altLang="zh-CN"/>
              <a:t>initial</a:t>
            </a:r>
            <a:endParaRPr lang="zh-CN" altLang="zh-CN"/>
          </a:p>
          <a:p>
            <a:r>
              <a:rPr lang="en-US" altLang="zh-CN"/>
              <a:t>	begin</a:t>
            </a:r>
            <a:endParaRPr lang="zh-CN" altLang="zh-CN"/>
          </a:p>
          <a:p>
            <a:r>
              <a:rPr lang="en-US" altLang="zh-CN"/>
              <a:t>		clk =0;</a:t>
            </a:r>
            <a:endParaRPr lang="zh-CN" altLang="zh-CN"/>
          </a:p>
          <a:p>
            <a:r>
              <a:rPr lang="en-US" altLang="zh-CN"/>
              <a:t>		rst =0;</a:t>
            </a:r>
            <a:endParaRPr lang="zh-CN" altLang="zh-CN"/>
          </a:p>
          <a:p>
            <a:r>
              <a:rPr lang="en-US" altLang="zh-CN"/>
              <a:t>		#20</a:t>
            </a:r>
            <a:endParaRPr lang="zh-CN" altLang="zh-CN"/>
          </a:p>
          <a:p>
            <a:r>
              <a:rPr lang="en-US" altLang="zh-CN"/>
              <a:t>		rst =1;</a:t>
            </a:r>
            <a:endParaRPr lang="zh-CN" altLang="zh-CN"/>
          </a:p>
          <a:p>
            <a:r>
              <a:rPr lang="en-US" altLang="zh-CN"/>
              <a:t>	end	</a:t>
            </a:r>
            <a:endParaRPr lang="zh-CN" altLang="zh-CN"/>
          </a:p>
          <a:p>
            <a:r>
              <a:rPr lang="en-US" altLang="zh-CN"/>
              <a:t>always#10 clk =~clk;</a:t>
            </a:r>
            <a:endParaRPr lang="zh-CN" altLang="zh-CN"/>
          </a:p>
          <a:p>
            <a:r>
              <a:rPr lang="en-US" altLang="zh-CN"/>
              <a:t>ring u1 (</a:t>
            </a:r>
            <a:endParaRPr lang="zh-CN" altLang="zh-CN"/>
          </a:p>
          <a:p>
            <a:r>
              <a:rPr lang="en-US" altLang="zh-CN"/>
              <a:t>				.clk	(clk),</a:t>
            </a:r>
            <a:endParaRPr lang="zh-CN" altLang="zh-CN"/>
          </a:p>
          <a:p>
            <a:r>
              <a:rPr lang="en-US" altLang="zh-CN"/>
              <a:t>				.rst	(rst),</a:t>
            </a:r>
            <a:endParaRPr lang="zh-CN" altLang="zh-CN"/>
          </a:p>
          <a:p>
            <a:r>
              <a:rPr lang="en-US" altLang="zh-CN"/>
              <a:t>				.cnt	(q)</a:t>
            </a:r>
            <a:endParaRPr lang="zh-CN" altLang="zh-CN"/>
          </a:p>
          <a:p>
            <a:r>
              <a:rPr lang="en-US" altLang="zh-CN"/>
              <a:t>				);</a:t>
            </a:r>
            <a:endParaRPr lang="zh-CN" altLang="zh-CN"/>
          </a:p>
          <a:p>
            <a:r>
              <a:rPr lang="en-US" altLang="zh-CN"/>
              <a:t>endmodule</a:t>
            </a:r>
            <a:endParaRPr lang="zh-CN" altLang="zh-CN"/>
          </a:p>
          <a:p>
            <a:endParaRPr lang="en-US" altLang="zh-CN"/>
          </a:p>
        </p:txBody>
      </p:sp>
      <p:sp>
        <p:nvSpPr>
          <p:cNvPr id="150531" name="灯片编号占位符 3">
            <a:extLst>
              <a:ext uri="{FF2B5EF4-FFF2-40B4-BE49-F238E27FC236}">
                <a16:creationId xmlns:a16="http://schemas.microsoft.com/office/drawing/2014/main" id="{EC9E60A6-4582-704B-8631-51BB7693F9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9024AE3A-50E0-FB41-BC7A-915B8095BFC0}" type="slidenum">
              <a:rPr lang="en-US" altLang="zh-CN" sz="1300" smtClean="0"/>
              <a:pPr/>
              <a:t>37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幻灯片图像占位符 1">
            <a:extLst>
              <a:ext uri="{FF2B5EF4-FFF2-40B4-BE49-F238E27FC236}">
                <a16:creationId xmlns:a16="http://schemas.microsoft.com/office/drawing/2014/main" id="{B3B20CCE-BEFF-094E-AC08-BBD5118ABE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52578" name="备注占位符 2">
            <a:extLst>
              <a:ext uri="{FF2B5EF4-FFF2-40B4-BE49-F238E27FC236}">
                <a16:creationId xmlns:a16="http://schemas.microsoft.com/office/drawing/2014/main" id="{57B5ED80-B4FD-594C-AB0A-3453DD5AE9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/>
              <a:t>`timescale 1ns/100ps    //</a:t>
            </a:r>
            <a:r>
              <a:rPr lang="zh-CN" altLang="zh-CN"/>
              <a:t>仿真时间单位</a:t>
            </a:r>
            <a:r>
              <a:rPr lang="en-US" altLang="zh-CN"/>
              <a:t>/</a:t>
            </a:r>
            <a:r>
              <a:rPr lang="zh-CN" altLang="zh-CN"/>
              <a:t>时间精度</a:t>
            </a:r>
          </a:p>
          <a:p>
            <a:r>
              <a:rPr lang="en-US" altLang="zh-CN"/>
              <a:t>module twist_tb;	</a:t>
            </a:r>
            <a:endParaRPr lang="zh-CN" altLang="zh-CN"/>
          </a:p>
          <a:p>
            <a:r>
              <a:rPr lang="en-US" altLang="zh-CN"/>
              <a:t>reg clk,rst;</a:t>
            </a:r>
            <a:endParaRPr lang="zh-CN" altLang="zh-CN"/>
          </a:p>
          <a:p>
            <a:r>
              <a:rPr lang="en-US" altLang="zh-CN"/>
              <a:t>wire [7:0]	q;</a:t>
            </a:r>
            <a:endParaRPr lang="zh-CN" altLang="zh-CN"/>
          </a:p>
          <a:p>
            <a:r>
              <a:rPr lang="en-US" altLang="zh-CN"/>
              <a:t>initial</a:t>
            </a:r>
            <a:endParaRPr lang="zh-CN" altLang="zh-CN"/>
          </a:p>
          <a:p>
            <a:r>
              <a:rPr lang="en-US" altLang="zh-CN"/>
              <a:t>	begin</a:t>
            </a:r>
            <a:endParaRPr lang="zh-CN" altLang="zh-CN"/>
          </a:p>
          <a:p>
            <a:r>
              <a:rPr lang="en-US" altLang="zh-CN"/>
              <a:t>		clk =0;</a:t>
            </a:r>
            <a:endParaRPr lang="zh-CN" altLang="zh-CN"/>
          </a:p>
          <a:p>
            <a:r>
              <a:rPr lang="en-US" altLang="zh-CN"/>
              <a:t>		rst =0;</a:t>
            </a:r>
            <a:endParaRPr lang="zh-CN" altLang="zh-CN"/>
          </a:p>
          <a:p>
            <a:r>
              <a:rPr lang="en-US" altLang="zh-CN"/>
              <a:t>		#20</a:t>
            </a:r>
            <a:endParaRPr lang="zh-CN" altLang="zh-CN"/>
          </a:p>
          <a:p>
            <a:r>
              <a:rPr lang="en-US" altLang="zh-CN"/>
              <a:t>		rst =1;</a:t>
            </a:r>
            <a:endParaRPr lang="zh-CN" altLang="zh-CN"/>
          </a:p>
          <a:p>
            <a:r>
              <a:rPr lang="en-US" altLang="zh-CN"/>
              <a:t>	end	</a:t>
            </a:r>
            <a:endParaRPr lang="zh-CN" altLang="zh-CN"/>
          </a:p>
          <a:p>
            <a:r>
              <a:rPr lang="en-US" altLang="zh-CN"/>
              <a:t>always#10 clk =~clk;</a:t>
            </a:r>
            <a:endParaRPr lang="zh-CN" altLang="zh-CN"/>
          </a:p>
          <a:p>
            <a:r>
              <a:rPr lang="en-US" altLang="zh-CN"/>
              <a:t>twist u1 (</a:t>
            </a:r>
            <a:endParaRPr lang="zh-CN" altLang="zh-CN"/>
          </a:p>
          <a:p>
            <a:r>
              <a:rPr lang="en-US" altLang="zh-CN"/>
              <a:t>				.clk	(clk),</a:t>
            </a:r>
            <a:endParaRPr lang="zh-CN" altLang="zh-CN"/>
          </a:p>
          <a:p>
            <a:r>
              <a:rPr lang="en-US" altLang="zh-CN"/>
              <a:t>				.rst	(rst),</a:t>
            </a:r>
            <a:endParaRPr lang="zh-CN" altLang="zh-CN"/>
          </a:p>
          <a:p>
            <a:r>
              <a:rPr lang="en-US" altLang="zh-CN"/>
              <a:t>				.cnt	(q)</a:t>
            </a:r>
            <a:endParaRPr lang="zh-CN" altLang="zh-CN"/>
          </a:p>
          <a:p>
            <a:r>
              <a:rPr lang="en-US" altLang="zh-CN"/>
              <a:t>				);</a:t>
            </a:r>
            <a:endParaRPr lang="zh-CN" altLang="zh-CN"/>
          </a:p>
          <a:p>
            <a:r>
              <a:rPr lang="en-US" altLang="zh-CN"/>
              <a:t>endmodule</a:t>
            </a:r>
            <a:r>
              <a:rPr lang="zh-CN" altLang="zh-CN"/>
              <a:t> </a:t>
            </a:r>
            <a:endParaRPr lang="en-US" altLang="zh-CN"/>
          </a:p>
        </p:txBody>
      </p:sp>
      <p:sp>
        <p:nvSpPr>
          <p:cNvPr id="152579" name="灯片编号占位符 3">
            <a:extLst>
              <a:ext uri="{FF2B5EF4-FFF2-40B4-BE49-F238E27FC236}">
                <a16:creationId xmlns:a16="http://schemas.microsoft.com/office/drawing/2014/main" id="{2A80F3F7-A92A-BF4E-8DD4-0D057BF763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CD396C2E-B5D4-CF41-9D5A-2073D4B54180}" type="slidenum">
              <a:rPr lang="en-US" altLang="zh-CN" sz="1300" smtClean="0"/>
              <a:pPr/>
              <a:t>41</a:t>
            </a:fld>
            <a:endParaRPr lang="en-US" altLang="zh-CN"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5C6A09D1-0526-F049-ADDD-13D8DD1B53FD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4890C85-5C51-C64A-AC88-35D2868154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CC7194E8-A998-F44F-87B7-DE63EDCC2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E34E7FBB-1350-144C-A655-8EEF4EC03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099A812-303D-6243-9616-2A4B38B5D5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8A5DCDBD-25B9-C642-A031-1A579157DF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B90C104D-5094-0041-93A9-5700A61A5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ACF319AD-069A-2E4C-B933-6444B9E0B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4AC8DFA-A6D1-0746-B5A2-97C6EEA5D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F1F43AEC-0401-8A45-992A-76A9750411C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2561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561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0853DEFD-ED82-374D-877D-92876D20BD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5A48677B-962A-B74C-9B1D-30D1DE61623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EF85C783-F13F-2842-90B6-435951A10CA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D90B93D3-E7E8-2744-A985-68C97860A5B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993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BFDE78B-36C8-634E-937D-6F3922FBE4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82F3CBA-6272-0242-9A78-2C0EE268FB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E620B1A-6715-734B-BFE6-C8D72C97FE1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D40294-DE53-E946-85C2-41A45F0DE1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172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59801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59801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DF67B7B-C06E-7B40-BB9F-D387D8FE60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CEBB635-331A-CE40-8C83-C56293E1F5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D87BC6BE-035F-6546-A19F-B5A4EB7BF8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8C6287-EBDE-424F-83AA-88A15F2498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557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D6A27E8-B92B-9347-A6F3-78E0A2F4EB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6D757E4-E174-F943-9341-4ADC60D06E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7AADDB7-0DBC-D646-93DE-1CC6AE265C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DE8DCE-C058-3545-82BF-ED859CDCEB8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257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2627396-1F24-5E46-972B-BA78CF706E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7CB4543-1AB0-3A42-990D-E940C380C9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437A2A5-1E03-324D-80B6-9915F58AF5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A1F43C-F2CF-E748-81C2-F9FEEBB066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4155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684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684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EE04EA6-D51A-4042-9312-74B2B67BD2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6BA01E9-0B6F-A94F-957F-7D21E17B77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6F276FA2-707F-3540-8634-83B2E78E451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A4D892-89C7-804B-B41A-89030A51DF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235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5E62981E-A425-DC44-AECE-27C59E951A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90862702-72BE-A04D-AD20-182DA274944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3B85CEC-36D0-6E4A-9954-1FA5D6835D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9A0E1-C759-C048-BE88-C0BC295E82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6611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CE0847EF-BF85-4947-8EFA-BED83DF7D7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FD996281-9CAC-6E45-8940-8928C0A74C2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E9D11D8A-5EB3-0B4E-8F2B-5C3FC6B3BC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08792-309D-F048-B2C7-5AA932ACAF2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8396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CC748E28-4C43-A547-A5FC-6274B869E3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3CEFC774-8BB1-E842-956C-AB4DBBDA5D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6FAC0E7-E39B-564E-91A3-5BB515C5A5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60BC5A-EE2A-CF45-B004-C005D9E5B7E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1316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8E7FC50-2899-1A43-BF42-16A731694C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CBB07BF-CD9B-0844-A36B-95E46545D0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0762A3DF-1529-6E42-99E3-C5DA994515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363654-C4D4-8245-B5E5-ED3D2855A5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6640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B5D3A6A-1A44-FB42-BDDE-E2B8F8A34C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DE22FCB-090A-2E40-8DC6-5FC644A472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9FFE8B1-7E8A-7A49-83A0-7D7D5DF540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E6CB77-D378-F747-8DBE-0502EAC270C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960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8442B50-B518-344C-8D46-444068A66F8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F9FD7AE-C1EC-4C44-91A4-E62067563E5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008DFB7-BCBC-0144-BCDA-BB24339D68A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C4DF20F-8C3D-BD44-80FE-804D6811541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DDBA346-1BE2-0349-971C-47F1752993E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E53C253-E967-1F43-AD41-4CF60822804F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59C1337-5545-2344-A1D2-12B4BC0B4189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172237BF-997E-7940-8ABA-273382281C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4B28736C-0949-C54E-A94F-921B61D055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684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587" name="Rectangle 11">
            <a:extLst>
              <a:ext uri="{FF2B5EF4-FFF2-40B4-BE49-F238E27FC236}">
                <a16:creationId xmlns:a16="http://schemas.microsoft.com/office/drawing/2014/main" id="{4F2B2646-E690-ED4B-84EF-5201EFAB5E6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8" name="Rectangle 12">
            <a:extLst>
              <a:ext uri="{FF2B5EF4-FFF2-40B4-BE49-F238E27FC236}">
                <a16:creationId xmlns:a16="http://schemas.microsoft.com/office/drawing/2014/main" id="{F9A3F00A-4723-3A45-9DEC-6881E1F7E4E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9" name="Rectangle 13">
            <a:extLst>
              <a:ext uri="{FF2B5EF4-FFF2-40B4-BE49-F238E27FC236}">
                <a16:creationId xmlns:a16="http://schemas.microsoft.com/office/drawing/2014/main" id="{486B81D1-8AEE-B448-8E7E-1CA83722B31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C4C6AAC1-192D-0D48-86E0-D47F29572C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4590" name="Text Box 14">
            <a:extLst>
              <a:ext uri="{FF2B5EF4-FFF2-40B4-BE49-F238E27FC236}">
                <a16:creationId xmlns:a16="http://schemas.microsoft.com/office/drawing/2014/main" id="{3200BEB5-B76B-F54D-9801-A6EA85C792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1025" y="0"/>
            <a:ext cx="9429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1000">
                <a:solidFill>
                  <a:schemeClr val="bg1"/>
                </a:solidFill>
              </a:rPr>
              <a:t>版权：孙文生</a:t>
            </a:r>
          </a:p>
        </p:txBody>
      </p:sp>
      <p:sp>
        <p:nvSpPr>
          <p:cNvPr id="24591" name="Text Box 15">
            <a:extLst>
              <a:ext uri="{FF2B5EF4-FFF2-40B4-BE49-F238E27FC236}">
                <a16:creationId xmlns:a16="http://schemas.microsoft.com/office/drawing/2014/main" id="{37C761E5-4EE3-5A4A-A256-F7D9089563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9429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1000">
                <a:solidFill>
                  <a:schemeClr val="bg1"/>
                </a:solidFill>
              </a:rPr>
              <a:t>版权：孙文生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kumimoji="1" sz="2800">
          <a:solidFill>
            <a:schemeClr val="tx1"/>
          </a:solidFill>
          <a:latin typeface="+mn-lt"/>
          <a:ea typeface="宋体" pitchFamily="2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kumimoji="1" sz="240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3.emf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9.jp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jp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181.emf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2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4.jpe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6" Type="http://schemas.openxmlformats.org/officeDocument/2006/relationships/image" Target="../media/image188.emf"/><Relationship Id="rId5" Type="http://schemas.openxmlformats.org/officeDocument/2006/relationships/oleObject" Target="../embeddings/oleObject167.bin"/><Relationship Id="rId4" Type="http://schemas.openxmlformats.org/officeDocument/2006/relationships/image" Target="../media/image187.emf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9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3.emf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19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3.png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4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png"/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9.emf"/><Relationship Id="rId3" Type="http://schemas.openxmlformats.org/officeDocument/2006/relationships/oleObject" Target="../embeddings/oleObject168.bin"/><Relationship Id="rId7" Type="http://schemas.openxmlformats.org/officeDocument/2006/relationships/oleObject" Target="../embeddings/oleObject17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6" Type="http://schemas.openxmlformats.org/officeDocument/2006/relationships/image" Target="../media/image198.emf"/><Relationship Id="rId5" Type="http://schemas.openxmlformats.org/officeDocument/2006/relationships/oleObject" Target="../embeddings/oleObject169.bin"/><Relationship Id="rId10" Type="http://schemas.openxmlformats.org/officeDocument/2006/relationships/image" Target="../media/image200.emf"/><Relationship Id="rId4" Type="http://schemas.openxmlformats.org/officeDocument/2006/relationships/image" Target="../media/image197.emf"/><Relationship Id="rId9" Type="http://schemas.openxmlformats.org/officeDocument/2006/relationships/oleObject" Target="../embeddings/oleObject171.bin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png"/><Relationship Id="rId2" Type="http://schemas.openxmlformats.org/officeDocument/2006/relationships/image" Target="../media/image201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203.emf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4.jp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20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Relationship Id="rId4" Type="http://schemas.openxmlformats.org/officeDocument/2006/relationships/image" Target="../media/image205.emf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205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oleObject" Target="../embeddings/oleObject181.bin"/><Relationship Id="rId18" Type="http://schemas.openxmlformats.org/officeDocument/2006/relationships/image" Target="../media/image115.emf"/><Relationship Id="rId3" Type="http://schemas.openxmlformats.org/officeDocument/2006/relationships/oleObject" Target="../embeddings/oleObject176.bin"/><Relationship Id="rId21" Type="http://schemas.openxmlformats.org/officeDocument/2006/relationships/oleObject" Target="../embeddings/oleObject185.bin"/><Relationship Id="rId7" Type="http://schemas.openxmlformats.org/officeDocument/2006/relationships/oleObject" Target="../embeddings/oleObject178.bin"/><Relationship Id="rId12" Type="http://schemas.openxmlformats.org/officeDocument/2006/relationships/image" Target="../media/image108.emf"/><Relationship Id="rId17" Type="http://schemas.openxmlformats.org/officeDocument/2006/relationships/oleObject" Target="../embeddings/oleObject183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10.emf"/><Relationship Id="rId20" Type="http://schemas.openxmlformats.org/officeDocument/2006/relationships/image" Target="../media/image208.emf"/><Relationship Id="rId1" Type="http://schemas.openxmlformats.org/officeDocument/2006/relationships/vmlDrawing" Target="../drawings/vmlDrawing66.vml"/><Relationship Id="rId6" Type="http://schemas.openxmlformats.org/officeDocument/2006/relationships/image" Target="../media/image207.emf"/><Relationship Id="rId11" Type="http://schemas.openxmlformats.org/officeDocument/2006/relationships/oleObject" Target="../embeddings/oleObject180.bin"/><Relationship Id="rId5" Type="http://schemas.openxmlformats.org/officeDocument/2006/relationships/oleObject" Target="../embeddings/oleObject177.bin"/><Relationship Id="rId15" Type="http://schemas.openxmlformats.org/officeDocument/2006/relationships/oleObject" Target="../embeddings/oleObject182.bin"/><Relationship Id="rId10" Type="http://schemas.openxmlformats.org/officeDocument/2006/relationships/image" Target="../media/image107.emf"/><Relationship Id="rId19" Type="http://schemas.openxmlformats.org/officeDocument/2006/relationships/oleObject" Target="../embeddings/oleObject184.bin"/><Relationship Id="rId4" Type="http://schemas.openxmlformats.org/officeDocument/2006/relationships/image" Target="../media/image206.emf"/><Relationship Id="rId9" Type="http://schemas.openxmlformats.org/officeDocument/2006/relationships/oleObject" Target="../embeddings/oleObject179.bin"/><Relationship Id="rId14" Type="http://schemas.openxmlformats.org/officeDocument/2006/relationships/image" Target="../media/image114.emf"/><Relationship Id="rId22" Type="http://schemas.openxmlformats.org/officeDocument/2006/relationships/image" Target="../media/image209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8.bin"/><Relationship Id="rId13" Type="http://schemas.openxmlformats.org/officeDocument/2006/relationships/image" Target="../media/image110.emf"/><Relationship Id="rId3" Type="http://schemas.openxmlformats.org/officeDocument/2006/relationships/image" Target="../media/image210.png"/><Relationship Id="rId7" Type="http://schemas.openxmlformats.org/officeDocument/2006/relationships/image" Target="../media/image107.emf"/><Relationship Id="rId12" Type="http://schemas.openxmlformats.org/officeDocument/2006/relationships/oleObject" Target="../embeddings/oleObject19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7.vml"/><Relationship Id="rId6" Type="http://schemas.openxmlformats.org/officeDocument/2006/relationships/oleObject" Target="../embeddings/oleObject187.bin"/><Relationship Id="rId11" Type="http://schemas.openxmlformats.org/officeDocument/2006/relationships/image" Target="../media/image114.emf"/><Relationship Id="rId5" Type="http://schemas.openxmlformats.org/officeDocument/2006/relationships/image" Target="../media/image106.emf"/><Relationship Id="rId15" Type="http://schemas.openxmlformats.org/officeDocument/2006/relationships/image" Target="../media/image115.emf"/><Relationship Id="rId10" Type="http://schemas.openxmlformats.org/officeDocument/2006/relationships/oleObject" Target="../embeddings/oleObject189.bin"/><Relationship Id="rId4" Type="http://schemas.openxmlformats.org/officeDocument/2006/relationships/oleObject" Target="../embeddings/oleObject186.bin"/><Relationship Id="rId9" Type="http://schemas.openxmlformats.org/officeDocument/2006/relationships/image" Target="../media/image108.emf"/><Relationship Id="rId14" Type="http://schemas.openxmlformats.org/officeDocument/2006/relationships/oleObject" Target="../embeddings/oleObject191.bin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jpg"/><Relationship Id="rId2" Type="http://schemas.openxmlformats.org/officeDocument/2006/relationships/image" Target="../media/image2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2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oleObject" Target="../embeddings/oleObject25.bin"/><Relationship Id="rId7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26.bin"/><Relationship Id="rId10" Type="http://schemas.openxmlformats.org/officeDocument/2006/relationships/image" Target="../media/image28.emf"/><Relationship Id="rId4" Type="http://schemas.openxmlformats.org/officeDocument/2006/relationships/image" Target="../media/image29.emf"/><Relationship Id="rId9" Type="http://schemas.openxmlformats.org/officeDocument/2006/relationships/oleObject" Target="../embeddings/oleObject28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12" Type="http://schemas.openxmlformats.org/officeDocument/2006/relationships/image" Target="../media/image3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6.emf"/><Relationship Id="rId11" Type="http://schemas.openxmlformats.org/officeDocument/2006/relationships/oleObject" Target="../embeddings/oleObject35.bin"/><Relationship Id="rId5" Type="http://schemas.openxmlformats.org/officeDocument/2006/relationships/oleObject" Target="../embeddings/oleObject32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34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36.bin"/><Relationship Id="rId7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5.emf"/><Relationship Id="rId5" Type="http://schemas.openxmlformats.org/officeDocument/2006/relationships/oleObject" Target="../embeddings/oleObject37.bin"/><Relationship Id="rId4" Type="http://schemas.openxmlformats.org/officeDocument/2006/relationships/image" Target="../media/image4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44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oleObject" Target="../embeddings/oleObject40.bin"/><Relationship Id="rId7" Type="http://schemas.openxmlformats.org/officeDocument/2006/relationships/oleObject" Target="../embeddings/oleObject4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41.bin"/><Relationship Id="rId10" Type="http://schemas.openxmlformats.org/officeDocument/2006/relationships/image" Target="../media/image39.emf"/><Relationship Id="rId4" Type="http://schemas.openxmlformats.org/officeDocument/2006/relationships/image" Target="../media/image45.emf"/><Relationship Id="rId9" Type="http://schemas.openxmlformats.org/officeDocument/2006/relationships/oleObject" Target="../embeddings/oleObject43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7" Type="http://schemas.openxmlformats.org/officeDocument/2006/relationships/image" Target="../media/image4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45.bin"/><Relationship Id="rId5" Type="http://schemas.openxmlformats.org/officeDocument/2006/relationships/image" Target="../media/image50.png"/><Relationship Id="rId4" Type="http://schemas.openxmlformats.org/officeDocument/2006/relationships/image" Target="../media/image48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47.bin"/><Relationship Id="rId4" Type="http://schemas.openxmlformats.org/officeDocument/2006/relationships/image" Target="../media/image8.emf"/><Relationship Id="rId9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49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7.emf"/><Relationship Id="rId4" Type="http://schemas.openxmlformats.org/officeDocument/2006/relationships/image" Target="../media/image5.emf"/><Relationship Id="rId9" Type="http://schemas.openxmlformats.org/officeDocument/2006/relationships/oleObject" Target="../embeddings/oleObject5.bin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oleObject" Target="../embeddings/oleObject50.bin"/><Relationship Id="rId7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55.emf"/><Relationship Id="rId5" Type="http://schemas.openxmlformats.org/officeDocument/2006/relationships/oleObject" Target="../embeddings/oleObject51.bin"/><Relationship Id="rId10" Type="http://schemas.openxmlformats.org/officeDocument/2006/relationships/image" Target="../media/image17.emf"/><Relationship Id="rId4" Type="http://schemas.openxmlformats.org/officeDocument/2006/relationships/image" Target="../media/image15.emf"/><Relationship Id="rId9" Type="http://schemas.openxmlformats.org/officeDocument/2006/relationships/oleObject" Target="../embeddings/oleObject53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3" Type="http://schemas.openxmlformats.org/officeDocument/2006/relationships/image" Target="../media/image58.png"/><Relationship Id="rId7" Type="http://schemas.openxmlformats.org/officeDocument/2006/relationships/image" Target="../media/image5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55.bin"/><Relationship Id="rId5" Type="http://schemas.openxmlformats.org/officeDocument/2006/relationships/image" Target="../media/image56.emf"/><Relationship Id="rId4" Type="http://schemas.openxmlformats.org/officeDocument/2006/relationships/oleObject" Target="../embeddings/oleObject54.bin"/><Relationship Id="rId9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59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emf"/><Relationship Id="rId3" Type="http://schemas.openxmlformats.org/officeDocument/2006/relationships/oleObject" Target="../embeddings/oleObject58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59.bin"/><Relationship Id="rId10" Type="http://schemas.openxmlformats.org/officeDocument/2006/relationships/image" Target="../media/image63.emf"/><Relationship Id="rId4" Type="http://schemas.openxmlformats.org/officeDocument/2006/relationships/image" Target="../media/image60.emf"/><Relationship Id="rId9" Type="http://schemas.openxmlformats.org/officeDocument/2006/relationships/oleObject" Target="../embeddings/oleObject61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8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image" Target="../media/image72.png"/><Relationship Id="rId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69.e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71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7" Type="http://schemas.openxmlformats.org/officeDocument/2006/relationships/image" Target="../media/image7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66.bin"/><Relationship Id="rId5" Type="http://schemas.openxmlformats.org/officeDocument/2006/relationships/image" Target="../media/image75.png"/><Relationship Id="rId4" Type="http://schemas.openxmlformats.org/officeDocument/2006/relationships/image" Target="../media/image7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7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oleObject" Target="../embeddings/oleObject69.bin"/><Relationship Id="rId7" Type="http://schemas.openxmlformats.org/officeDocument/2006/relationships/oleObject" Target="../embeddings/oleObject7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70.bin"/><Relationship Id="rId4" Type="http://schemas.openxmlformats.org/officeDocument/2006/relationships/image" Target="../media/image77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80.png"/><Relationship Id="rId4" Type="http://schemas.openxmlformats.org/officeDocument/2006/relationships/image" Target="../media/image60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8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6.bin"/><Relationship Id="rId3" Type="http://schemas.openxmlformats.org/officeDocument/2006/relationships/oleObject" Target="../embeddings/oleObject74.bin"/><Relationship Id="rId7" Type="http://schemas.openxmlformats.org/officeDocument/2006/relationships/image" Target="../media/image8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oleObject75.bin"/><Relationship Id="rId5" Type="http://schemas.openxmlformats.org/officeDocument/2006/relationships/image" Target="../media/image85.png"/><Relationship Id="rId4" Type="http://schemas.openxmlformats.org/officeDocument/2006/relationships/image" Target="../media/image82.emf"/><Relationship Id="rId9" Type="http://schemas.openxmlformats.org/officeDocument/2006/relationships/image" Target="../media/image84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87.emf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89.emf"/><Relationship Id="rId4" Type="http://schemas.openxmlformats.org/officeDocument/2006/relationships/image" Target="../media/image86.emf"/><Relationship Id="rId9" Type="http://schemas.openxmlformats.org/officeDocument/2006/relationships/oleObject" Target="../embeddings/oleObject80.bin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91.emf"/><Relationship Id="rId5" Type="http://schemas.openxmlformats.org/officeDocument/2006/relationships/oleObject" Target="../embeddings/oleObject82.bin"/><Relationship Id="rId4" Type="http://schemas.openxmlformats.org/officeDocument/2006/relationships/image" Target="../media/image90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png"/><Relationship Id="rId3" Type="http://schemas.openxmlformats.org/officeDocument/2006/relationships/image" Target="../media/image95.png"/><Relationship Id="rId7" Type="http://schemas.openxmlformats.org/officeDocument/2006/relationships/image" Target="../media/image9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oleObject" Target="../embeddings/oleObject84.bin"/><Relationship Id="rId5" Type="http://schemas.openxmlformats.org/officeDocument/2006/relationships/image" Target="../media/image92.emf"/><Relationship Id="rId10" Type="http://schemas.openxmlformats.org/officeDocument/2006/relationships/image" Target="../media/image94.emf"/><Relationship Id="rId4" Type="http://schemas.openxmlformats.org/officeDocument/2006/relationships/oleObject" Target="../embeddings/oleObject83.bin"/><Relationship Id="rId9" Type="http://schemas.openxmlformats.org/officeDocument/2006/relationships/oleObject" Target="../embeddings/oleObject85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97.emf"/><Relationship Id="rId4" Type="http://schemas.openxmlformats.org/officeDocument/2006/relationships/oleObject" Target="../embeddings/oleObject86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2.emf"/><Relationship Id="rId4" Type="http://schemas.openxmlformats.org/officeDocument/2006/relationships/image" Target="../media/image10.emf"/><Relationship Id="rId9" Type="http://schemas.openxmlformats.org/officeDocument/2006/relationships/oleObject" Target="../embeddings/oleObject12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99.emf"/><Relationship Id="rId4" Type="http://schemas.openxmlformats.org/officeDocument/2006/relationships/oleObject" Target="../embeddings/oleObject87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100.emf"/><Relationship Id="rId4" Type="http://schemas.openxmlformats.org/officeDocument/2006/relationships/oleObject" Target="../embeddings/oleObject88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101.emf"/><Relationship Id="rId4" Type="http://schemas.openxmlformats.org/officeDocument/2006/relationships/oleObject" Target="../embeddings/oleObject89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98.png"/><Relationship Id="rId4" Type="http://schemas.openxmlformats.org/officeDocument/2006/relationships/image" Target="../media/image102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13" Type="http://schemas.openxmlformats.org/officeDocument/2006/relationships/oleObject" Target="../embeddings/oleObject96.bin"/><Relationship Id="rId18" Type="http://schemas.openxmlformats.org/officeDocument/2006/relationships/image" Target="../media/image113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12" Type="http://schemas.openxmlformats.org/officeDocument/2006/relationships/image" Target="../media/image110.emf"/><Relationship Id="rId17" Type="http://schemas.openxmlformats.org/officeDocument/2006/relationships/oleObject" Target="../embeddings/oleObject9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12.emf"/><Relationship Id="rId1" Type="http://schemas.openxmlformats.org/officeDocument/2006/relationships/vmlDrawing" Target="../drawings/vmlDrawing41.vml"/><Relationship Id="rId6" Type="http://schemas.openxmlformats.org/officeDocument/2006/relationships/image" Target="../media/image107.emf"/><Relationship Id="rId11" Type="http://schemas.openxmlformats.org/officeDocument/2006/relationships/oleObject" Target="../embeddings/oleObject95.bin"/><Relationship Id="rId5" Type="http://schemas.openxmlformats.org/officeDocument/2006/relationships/oleObject" Target="../embeddings/oleObject92.bin"/><Relationship Id="rId15" Type="http://schemas.openxmlformats.org/officeDocument/2006/relationships/oleObject" Target="../embeddings/oleObject97.bin"/><Relationship Id="rId10" Type="http://schemas.openxmlformats.org/officeDocument/2006/relationships/image" Target="../media/image109.emf"/><Relationship Id="rId4" Type="http://schemas.openxmlformats.org/officeDocument/2006/relationships/image" Target="../media/image106.emf"/><Relationship Id="rId9" Type="http://schemas.openxmlformats.org/officeDocument/2006/relationships/oleObject" Target="../embeddings/oleObject94.bin"/><Relationship Id="rId14" Type="http://schemas.openxmlformats.org/officeDocument/2006/relationships/image" Target="../media/image111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13" Type="http://schemas.openxmlformats.org/officeDocument/2006/relationships/image" Target="../media/image116.emf"/><Relationship Id="rId3" Type="http://schemas.openxmlformats.org/officeDocument/2006/relationships/oleObject" Target="../embeddings/oleObject99.bin"/><Relationship Id="rId7" Type="http://schemas.openxmlformats.org/officeDocument/2006/relationships/oleObject" Target="../embeddings/oleObject101.bin"/><Relationship Id="rId12" Type="http://schemas.openxmlformats.org/officeDocument/2006/relationships/oleObject" Target="../embeddings/oleObject104.bin"/><Relationship Id="rId17" Type="http://schemas.openxmlformats.org/officeDocument/2006/relationships/image" Target="../media/image117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06.bin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10.emf"/><Relationship Id="rId11" Type="http://schemas.openxmlformats.org/officeDocument/2006/relationships/oleObject" Target="../embeddings/oleObject103.bin"/><Relationship Id="rId5" Type="http://schemas.openxmlformats.org/officeDocument/2006/relationships/oleObject" Target="../embeddings/oleObject100.bin"/><Relationship Id="rId15" Type="http://schemas.openxmlformats.org/officeDocument/2006/relationships/image" Target="../media/image112.emf"/><Relationship Id="rId10" Type="http://schemas.openxmlformats.org/officeDocument/2006/relationships/image" Target="../media/image109.emf"/><Relationship Id="rId4" Type="http://schemas.openxmlformats.org/officeDocument/2006/relationships/image" Target="../media/image114.emf"/><Relationship Id="rId9" Type="http://schemas.openxmlformats.org/officeDocument/2006/relationships/oleObject" Target="../embeddings/oleObject102.bin"/><Relationship Id="rId14" Type="http://schemas.openxmlformats.org/officeDocument/2006/relationships/oleObject" Target="../embeddings/oleObject10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118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13" Type="http://schemas.openxmlformats.org/officeDocument/2006/relationships/oleObject" Target="../embeddings/oleObject113.bin"/><Relationship Id="rId18" Type="http://schemas.openxmlformats.org/officeDocument/2006/relationships/oleObject" Target="../embeddings/oleObject116.bin"/><Relationship Id="rId3" Type="http://schemas.openxmlformats.org/officeDocument/2006/relationships/oleObject" Target="../embeddings/oleObject108.bin"/><Relationship Id="rId21" Type="http://schemas.openxmlformats.org/officeDocument/2006/relationships/oleObject" Target="../embeddings/oleObject118.bin"/><Relationship Id="rId7" Type="http://schemas.openxmlformats.org/officeDocument/2006/relationships/oleObject" Target="../embeddings/oleObject110.bin"/><Relationship Id="rId12" Type="http://schemas.openxmlformats.org/officeDocument/2006/relationships/image" Target="../media/image110.emf"/><Relationship Id="rId17" Type="http://schemas.openxmlformats.org/officeDocument/2006/relationships/oleObject" Target="../embeddings/oleObject11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14.emf"/><Relationship Id="rId20" Type="http://schemas.openxmlformats.org/officeDocument/2006/relationships/oleObject" Target="../embeddings/oleObject117.bin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07.emf"/><Relationship Id="rId11" Type="http://schemas.openxmlformats.org/officeDocument/2006/relationships/oleObject" Target="../embeddings/oleObject112.bin"/><Relationship Id="rId5" Type="http://schemas.openxmlformats.org/officeDocument/2006/relationships/oleObject" Target="../embeddings/oleObject109.bin"/><Relationship Id="rId15" Type="http://schemas.openxmlformats.org/officeDocument/2006/relationships/oleObject" Target="../embeddings/oleObject114.bin"/><Relationship Id="rId23" Type="http://schemas.openxmlformats.org/officeDocument/2006/relationships/image" Target="../media/image116.emf"/><Relationship Id="rId10" Type="http://schemas.openxmlformats.org/officeDocument/2006/relationships/image" Target="../media/image109.emf"/><Relationship Id="rId19" Type="http://schemas.openxmlformats.org/officeDocument/2006/relationships/image" Target="../media/image115.emf"/><Relationship Id="rId4" Type="http://schemas.openxmlformats.org/officeDocument/2006/relationships/image" Target="../media/image106.emf"/><Relationship Id="rId9" Type="http://schemas.openxmlformats.org/officeDocument/2006/relationships/oleObject" Target="../embeddings/oleObject111.bin"/><Relationship Id="rId14" Type="http://schemas.openxmlformats.org/officeDocument/2006/relationships/image" Target="../media/image111.emf"/><Relationship Id="rId22" Type="http://schemas.openxmlformats.org/officeDocument/2006/relationships/oleObject" Target="../embeddings/oleObject119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119.emf"/><Relationship Id="rId4" Type="http://schemas.openxmlformats.org/officeDocument/2006/relationships/oleObject" Target="../embeddings/oleObject120.bin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emf"/><Relationship Id="rId3" Type="http://schemas.openxmlformats.org/officeDocument/2006/relationships/oleObject" Target="../embeddings/oleObject121.bin"/><Relationship Id="rId7" Type="http://schemas.openxmlformats.org/officeDocument/2006/relationships/oleObject" Target="../embeddings/oleObject123.bin"/><Relationship Id="rId12" Type="http://schemas.openxmlformats.org/officeDocument/2006/relationships/image" Target="../media/image1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122.emf"/><Relationship Id="rId11" Type="http://schemas.openxmlformats.org/officeDocument/2006/relationships/oleObject" Target="../embeddings/oleObject125.bin"/><Relationship Id="rId5" Type="http://schemas.openxmlformats.org/officeDocument/2006/relationships/oleObject" Target="../embeddings/oleObject122.bin"/><Relationship Id="rId10" Type="http://schemas.openxmlformats.org/officeDocument/2006/relationships/image" Target="../media/image124.emf"/><Relationship Id="rId4" Type="http://schemas.openxmlformats.org/officeDocument/2006/relationships/image" Target="../media/image121.emf"/><Relationship Id="rId9" Type="http://schemas.openxmlformats.org/officeDocument/2006/relationships/oleObject" Target="../embeddings/oleObject124.bin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13" Type="http://schemas.openxmlformats.org/officeDocument/2006/relationships/oleObject" Target="../embeddings/oleObject132.bin"/><Relationship Id="rId18" Type="http://schemas.openxmlformats.org/officeDocument/2006/relationships/image" Target="../media/image130.emf"/><Relationship Id="rId3" Type="http://schemas.openxmlformats.org/officeDocument/2006/relationships/oleObject" Target="../embeddings/oleObject126.bin"/><Relationship Id="rId7" Type="http://schemas.openxmlformats.org/officeDocument/2006/relationships/oleObject" Target="../embeddings/oleObject128.bin"/><Relationship Id="rId12" Type="http://schemas.openxmlformats.org/officeDocument/2006/relationships/oleObject" Target="../embeddings/oleObject131.bin"/><Relationship Id="rId17" Type="http://schemas.openxmlformats.org/officeDocument/2006/relationships/oleObject" Target="../embeddings/oleObject134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29.emf"/><Relationship Id="rId1" Type="http://schemas.openxmlformats.org/officeDocument/2006/relationships/vmlDrawing" Target="../drawings/vmlDrawing47.vml"/><Relationship Id="rId6" Type="http://schemas.openxmlformats.org/officeDocument/2006/relationships/image" Target="../media/image123.emf"/><Relationship Id="rId11" Type="http://schemas.openxmlformats.org/officeDocument/2006/relationships/oleObject" Target="../embeddings/oleObject130.bin"/><Relationship Id="rId5" Type="http://schemas.openxmlformats.org/officeDocument/2006/relationships/oleObject" Target="../embeddings/oleObject127.bin"/><Relationship Id="rId15" Type="http://schemas.openxmlformats.org/officeDocument/2006/relationships/oleObject" Target="../embeddings/oleObject133.bin"/><Relationship Id="rId10" Type="http://schemas.openxmlformats.org/officeDocument/2006/relationships/image" Target="../media/image127.emf"/><Relationship Id="rId19" Type="http://schemas.openxmlformats.org/officeDocument/2006/relationships/image" Target="../media/image131.png"/><Relationship Id="rId4" Type="http://schemas.openxmlformats.org/officeDocument/2006/relationships/image" Target="../media/image126.emf"/><Relationship Id="rId9" Type="http://schemas.openxmlformats.org/officeDocument/2006/relationships/oleObject" Target="../embeddings/oleObject129.bin"/><Relationship Id="rId14" Type="http://schemas.openxmlformats.org/officeDocument/2006/relationships/image" Target="../media/image128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emf"/><Relationship Id="rId13" Type="http://schemas.openxmlformats.org/officeDocument/2006/relationships/oleObject" Target="../embeddings/oleObject140.bin"/><Relationship Id="rId18" Type="http://schemas.openxmlformats.org/officeDocument/2006/relationships/image" Target="../media/image135.png"/><Relationship Id="rId3" Type="http://schemas.openxmlformats.org/officeDocument/2006/relationships/oleObject" Target="../embeddings/oleObject135.bin"/><Relationship Id="rId7" Type="http://schemas.openxmlformats.org/officeDocument/2006/relationships/oleObject" Target="../embeddings/oleObject137.bin"/><Relationship Id="rId12" Type="http://schemas.openxmlformats.org/officeDocument/2006/relationships/image" Target="../media/image123.emf"/><Relationship Id="rId17" Type="http://schemas.openxmlformats.org/officeDocument/2006/relationships/image" Target="../media/image13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3.emf"/><Relationship Id="rId1" Type="http://schemas.openxmlformats.org/officeDocument/2006/relationships/vmlDrawing" Target="../drawings/vmlDrawing48.vml"/><Relationship Id="rId6" Type="http://schemas.openxmlformats.org/officeDocument/2006/relationships/image" Target="../media/image129.emf"/><Relationship Id="rId11" Type="http://schemas.openxmlformats.org/officeDocument/2006/relationships/oleObject" Target="../embeddings/oleObject139.bin"/><Relationship Id="rId5" Type="http://schemas.openxmlformats.org/officeDocument/2006/relationships/oleObject" Target="../embeddings/oleObject136.bin"/><Relationship Id="rId15" Type="http://schemas.openxmlformats.org/officeDocument/2006/relationships/oleObject" Target="../embeddings/oleObject141.bin"/><Relationship Id="rId10" Type="http://schemas.openxmlformats.org/officeDocument/2006/relationships/image" Target="../media/image122.emf"/><Relationship Id="rId4" Type="http://schemas.openxmlformats.org/officeDocument/2006/relationships/image" Target="../media/image128.emf"/><Relationship Id="rId9" Type="http://schemas.openxmlformats.org/officeDocument/2006/relationships/oleObject" Target="../embeddings/oleObject138.bin"/><Relationship Id="rId14" Type="http://schemas.openxmlformats.org/officeDocument/2006/relationships/image" Target="../media/image12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80.png"/><Relationship Id="rId4" Type="http://schemas.openxmlformats.org/officeDocument/2006/relationships/image" Target="../media/image60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137.emf"/><Relationship Id="rId5" Type="http://schemas.openxmlformats.org/officeDocument/2006/relationships/oleObject" Target="../embeddings/oleObject144.bin"/><Relationship Id="rId4" Type="http://schemas.openxmlformats.org/officeDocument/2006/relationships/image" Target="../media/image136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140.png"/><Relationship Id="rId5" Type="http://schemas.openxmlformats.org/officeDocument/2006/relationships/image" Target="../media/image138.emf"/><Relationship Id="rId4" Type="http://schemas.openxmlformats.org/officeDocument/2006/relationships/oleObject" Target="../embeddings/oleObject145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141.emf"/><Relationship Id="rId5" Type="http://schemas.openxmlformats.org/officeDocument/2006/relationships/oleObject" Target="../embeddings/oleObject147.bin"/><Relationship Id="rId4" Type="http://schemas.openxmlformats.org/officeDocument/2006/relationships/image" Target="../media/image13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5.emf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emf"/><Relationship Id="rId3" Type="http://schemas.openxmlformats.org/officeDocument/2006/relationships/oleObject" Target="../embeddings/oleObject148.bin"/><Relationship Id="rId7" Type="http://schemas.openxmlformats.org/officeDocument/2006/relationships/oleObject" Target="../embeddings/oleObject150.bin"/><Relationship Id="rId12" Type="http://schemas.openxmlformats.org/officeDocument/2006/relationships/image" Target="../media/image14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106.emf"/><Relationship Id="rId11" Type="http://schemas.openxmlformats.org/officeDocument/2006/relationships/oleObject" Target="../embeddings/oleObject152.bin"/><Relationship Id="rId5" Type="http://schemas.openxmlformats.org/officeDocument/2006/relationships/oleObject" Target="../embeddings/oleObject149.bin"/><Relationship Id="rId10" Type="http://schemas.openxmlformats.org/officeDocument/2006/relationships/image" Target="../media/image142.emf"/><Relationship Id="rId4" Type="http://schemas.openxmlformats.org/officeDocument/2006/relationships/image" Target="../media/image141.emf"/><Relationship Id="rId9" Type="http://schemas.openxmlformats.org/officeDocument/2006/relationships/oleObject" Target="../embeddings/oleObject151.bin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5.bin"/><Relationship Id="rId3" Type="http://schemas.openxmlformats.org/officeDocument/2006/relationships/image" Target="../media/image144.png"/><Relationship Id="rId7" Type="http://schemas.openxmlformats.org/officeDocument/2006/relationships/image" Target="../media/image10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54.bin"/><Relationship Id="rId11" Type="http://schemas.openxmlformats.org/officeDocument/2006/relationships/image" Target="../media/image143.emf"/><Relationship Id="rId5" Type="http://schemas.openxmlformats.org/officeDocument/2006/relationships/image" Target="../media/image106.emf"/><Relationship Id="rId10" Type="http://schemas.openxmlformats.org/officeDocument/2006/relationships/oleObject" Target="../embeddings/oleObject156.bin"/><Relationship Id="rId4" Type="http://schemas.openxmlformats.org/officeDocument/2006/relationships/oleObject" Target="../embeddings/oleObject153.bin"/><Relationship Id="rId9" Type="http://schemas.openxmlformats.org/officeDocument/2006/relationships/image" Target="../media/image142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png"/><Relationship Id="rId7" Type="http://schemas.openxmlformats.org/officeDocument/2006/relationships/image" Target="../media/image14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oleObject" Target="../embeddings/oleObject158.bin"/><Relationship Id="rId5" Type="http://schemas.openxmlformats.org/officeDocument/2006/relationships/image" Target="../media/image146.emf"/><Relationship Id="rId4" Type="http://schemas.openxmlformats.org/officeDocument/2006/relationships/oleObject" Target="../embeddings/oleObject157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149.emf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3.png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emf"/><Relationship Id="rId3" Type="http://schemas.openxmlformats.org/officeDocument/2006/relationships/image" Target="../media/image157.png"/><Relationship Id="rId7" Type="http://schemas.openxmlformats.org/officeDocument/2006/relationships/oleObject" Target="../embeddings/oleObject16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154.emf"/><Relationship Id="rId5" Type="http://schemas.openxmlformats.org/officeDocument/2006/relationships/oleObject" Target="../embeddings/oleObject160.bin"/><Relationship Id="rId10" Type="http://schemas.openxmlformats.org/officeDocument/2006/relationships/image" Target="../media/image156.emf"/><Relationship Id="rId4" Type="http://schemas.openxmlformats.org/officeDocument/2006/relationships/image" Target="../media/image158.png"/><Relationship Id="rId9" Type="http://schemas.openxmlformats.org/officeDocument/2006/relationships/oleObject" Target="../embeddings/oleObject162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160.emf"/><Relationship Id="rId5" Type="http://schemas.openxmlformats.org/officeDocument/2006/relationships/oleObject" Target="../embeddings/oleObject164.bin"/><Relationship Id="rId4" Type="http://schemas.openxmlformats.org/officeDocument/2006/relationships/image" Target="../media/image15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12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19.bin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3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png"/><Relationship Id="rId2" Type="http://schemas.openxmlformats.org/officeDocument/2006/relationships/image" Target="../media/image165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png"/><Relationship Id="rId2" Type="http://schemas.openxmlformats.org/officeDocument/2006/relationships/image" Target="../media/image17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4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image" Target="../media/image175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jpe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8.jpe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Rectangle 3">
            <a:extLst>
              <a:ext uri="{FF2B5EF4-FFF2-40B4-BE49-F238E27FC236}">
                <a16:creationId xmlns:a16="http://schemas.microsoft.com/office/drawing/2014/main" id="{F31C6F35-70EE-7F4D-8B6E-1010B83BB71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90600" y="1219200"/>
            <a:ext cx="7772400" cy="1676400"/>
          </a:xfrm>
        </p:spPr>
        <p:txBody>
          <a:bodyPr/>
          <a:lstStyle/>
          <a:p>
            <a:pPr algn="ctr" eaLnBrk="1" hangingPunct="1">
              <a:lnSpc>
                <a:spcPct val="120000"/>
              </a:lnSpc>
              <a:spcAft>
                <a:spcPct val="20000"/>
              </a:spcAft>
            </a:pPr>
            <a:r>
              <a:rPr lang="zh-CN" altLang="en-US" sz="6000" b="1">
                <a:solidFill>
                  <a:schemeClr val="tx1"/>
                </a:solidFill>
              </a:rPr>
              <a:t>数字系统设计</a:t>
            </a:r>
            <a:endParaRPr lang="zh-CN" altLang="en-US" sz="2000" b="1">
              <a:solidFill>
                <a:schemeClr val="tx1"/>
              </a:solidFill>
              <a:ea typeface="楷体_GB2312" pitchFamily="49" charset="-122"/>
            </a:endParaRPr>
          </a:p>
        </p:txBody>
      </p:sp>
      <p:sp>
        <p:nvSpPr>
          <p:cNvPr id="148482" name="Rectangle 6">
            <a:extLst>
              <a:ext uri="{FF2B5EF4-FFF2-40B4-BE49-F238E27FC236}">
                <a16:creationId xmlns:a16="http://schemas.microsoft.com/office/drawing/2014/main" id="{D9F25DEA-F944-F544-BB1D-4C5E9AE768F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059113" y="3429000"/>
            <a:ext cx="5703887" cy="1600200"/>
          </a:xfrm>
        </p:spPr>
        <p:txBody>
          <a:bodyPr/>
          <a:lstStyle/>
          <a:p>
            <a:pPr algn="r" eaLnBrk="1" hangingPunct="1"/>
            <a:r>
              <a:rPr lang="zh-CN" altLang="en-US">
                <a:ea typeface="黑体" panose="02010609060101010101" pitchFamily="49" charset="-122"/>
              </a:rPr>
              <a:t>第五章 时序逻辑电路</a:t>
            </a:r>
          </a:p>
          <a:p>
            <a:pPr algn="r" eaLnBrk="1" hangingPunct="1">
              <a:spcAft>
                <a:spcPct val="65000"/>
              </a:spcAft>
            </a:pPr>
            <a:r>
              <a:rPr lang="zh-CN" altLang="en-US" sz="2400"/>
              <a:t>孙文生</a:t>
            </a:r>
          </a:p>
        </p:txBody>
      </p:sp>
      <p:sp>
        <p:nvSpPr>
          <p:cNvPr id="148483" name="矩形 1">
            <a:extLst>
              <a:ext uri="{FF2B5EF4-FFF2-40B4-BE49-F238E27FC236}">
                <a16:creationId xmlns:a16="http://schemas.microsoft.com/office/drawing/2014/main" id="{5149CD01-94DC-1A48-B751-1FF25D093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4163" y="6443663"/>
            <a:ext cx="3744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>
                <a:ea typeface="楷体_GB2312" pitchFamily="49" charset="-122"/>
              </a:rPr>
              <a:t>北京邮电大学 信息与通信工程学院 </a:t>
            </a:r>
            <a:endParaRPr lang="zh-CN" altLang="en-US" sz="1800"/>
          </a:p>
        </p:txBody>
      </p:sp>
      <p:pic>
        <p:nvPicPr>
          <p:cNvPr id="148484" name="Picture 1033">
            <a:extLst>
              <a:ext uri="{FF2B5EF4-FFF2-40B4-BE49-F238E27FC236}">
                <a16:creationId xmlns:a16="http://schemas.microsoft.com/office/drawing/2014/main" id="{3899FBAD-8118-414D-B058-97598DBDF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3697288"/>
            <a:ext cx="1973263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8485" name="图片 2">
            <a:extLst>
              <a:ext uri="{FF2B5EF4-FFF2-40B4-BE49-F238E27FC236}">
                <a16:creationId xmlns:a16="http://schemas.microsoft.com/office/drawing/2014/main" id="{59DE5E14-F505-D54C-989D-D8BEC739E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538" y="3849688"/>
            <a:ext cx="1998662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>
            <a:extLst>
              <a:ext uri="{FF2B5EF4-FFF2-40B4-BE49-F238E27FC236}">
                <a16:creationId xmlns:a16="http://schemas.microsoft.com/office/drawing/2014/main" id="{8B49723C-D8FA-A545-B1C3-E3225A6CBA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 </a:t>
            </a:r>
            <a:r>
              <a:rPr lang="zh-CN" altLang="en-US" sz="3600" b="1"/>
              <a:t>同步时序逻辑电路分析</a:t>
            </a:r>
            <a:r>
              <a:rPr lang="zh-CN" altLang="en-US" sz="3600"/>
              <a:t> </a:t>
            </a:r>
          </a:p>
        </p:txBody>
      </p:sp>
      <p:sp>
        <p:nvSpPr>
          <p:cNvPr id="24578" name="Rectangle 3">
            <a:extLst>
              <a:ext uri="{FF2B5EF4-FFF2-40B4-BE49-F238E27FC236}">
                <a16:creationId xmlns:a16="http://schemas.microsoft.com/office/drawing/2014/main" id="{77997128-FF3C-974B-8161-DFABCCCBAB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6742112" cy="1828800"/>
          </a:xfrm>
        </p:spPr>
        <p:txBody>
          <a:bodyPr/>
          <a:lstStyle/>
          <a:p>
            <a:pPr eaLnBrk="1" hangingPunct="1"/>
            <a:r>
              <a:rPr lang="zh-CN" altLang="en-US" b="1"/>
              <a:t>两大问题</a:t>
            </a:r>
          </a:p>
          <a:p>
            <a:pPr lvl="1" eaLnBrk="1" hangingPunct="1"/>
            <a:r>
              <a:rPr lang="zh-CN" altLang="en-US" b="1">
                <a:ea typeface="隶书" panose="02010509060101010101" pitchFamily="49" charset="-122"/>
              </a:rPr>
              <a:t>同步时序电路的</a:t>
            </a:r>
            <a:r>
              <a:rPr lang="zh-CN" altLang="en-US" b="1">
                <a:solidFill>
                  <a:schemeClr val="hlink"/>
                </a:solidFill>
                <a:ea typeface="隶书" panose="02010509060101010101" pitchFamily="49" charset="-122"/>
              </a:rPr>
              <a:t>分析</a:t>
            </a:r>
            <a:endParaRPr lang="zh-CN" altLang="en-US" sz="900" b="1">
              <a:solidFill>
                <a:schemeClr val="hlink"/>
              </a:solidFill>
              <a:ea typeface="隶书" panose="02010509060101010101" pitchFamily="49" charset="-122"/>
            </a:endParaRPr>
          </a:p>
          <a:p>
            <a:pPr lvl="1" eaLnBrk="1" hangingPunct="1"/>
            <a:r>
              <a:rPr lang="zh-CN" altLang="en-US" b="1">
                <a:ea typeface="隶书" panose="02010509060101010101" pitchFamily="49" charset="-122"/>
              </a:rPr>
              <a:t>同步时序电路的</a:t>
            </a:r>
            <a:r>
              <a:rPr lang="zh-CN" altLang="en-US" b="1">
                <a:solidFill>
                  <a:schemeClr val="hlink"/>
                </a:solidFill>
                <a:ea typeface="隶书" panose="02010509060101010101" pitchFamily="49" charset="-122"/>
              </a:rPr>
              <a:t>设计</a:t>
            </a:r>
          </a:p>
        </p:txBody>
      </p:sp>
      <p:grpSp>
        <p:nvGrpSpPr>
          <p:cNvPr id="24579" name="Group 8">
            <a:extLst>
              <a:ext uri="{FF2B5EF4-FFF2-40B4-BE49-F238E27FC236}">
                <a16:creationId xmlns:a16="http://schemas.microsoft.com/office/drawing/2014/main" id="{02E51EAA-7AE7-EB4A-A138-9A33EB7C3C88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3438525"/>
            <a:ext cx="5562600" cy="3267075"/>
            <a:chOff x="1248" y="2016"/>
            <a:chExt cx="2832" cy="1626"/>
          </a:xfrm>
        </p:grpSpPr>
        <p:graphicFrame>
          <p:nvGraphicFramePr>
            <p:cNvPr id="24580" name="Object 6">
              <a:extLst>
                <a:ext uri="{FF2B5EF4-FFF2-40B4-BE49-F238E27FC236}">
                  <a16:creationId xmlns:a16="http://schemas.microsoft.com/office/drawing/2014/main" id="{67EAA8F4-45B4-B94F-A8AD-F2E534BB1C7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48" y="2016"/>
            <a:ext cx="2832" cy="16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98" r:id="rId3" imgW="19138900" imgH="10655300" progId="Visio.Drawing.5">
                    <p:embed/>
                  </p:oleObj>
                </mc:Choice>
                <mc:Fallback>
                  <p:oleObj r:id="rId3" imgW="19138900" imgH="10655300" progId="Visio.Drawing.5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48" y="2016"/>
                          <a:ext cx="2832" cy="1626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581" name="Text Box 7">
              <a:extLst>
                <a:ext uri="{FF2B5EF4-FFF2-40B4-BE49-F238E27FC236}">
                  <a16:creationId xmlns:a16="http://schemas.microsoft.com/office/drawing/2014/main" id="{895BF51B-001B-D44C-B630-1BBB293627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155"/>
              <a:ext cx="188" cy="152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ea typeface="宋体" panose="02010600030101010101" pitchFamily="2" charset="-122"/>
                </a:rPr>
                <a:t>Y</a:t>
              </a:r>
              <a:r>
                <a:rPr lang="en-US" altLang="zh-CN" sz="1400" baseline="-25000">
                  <a:ea typeface="宋体" panose="02010600030101010101" pitchFamily="2" charset="-122"/>
                </a:rPr>
                <a:t>p</a:t>
              </a:r>
              <a:endParaRPr lang="en-US" altLang="zh-CN" sz="1400"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4331EE-F6BF-3444-8878-693A056DD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0284"/>
            <a:ext cx="91440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8189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5A5E1A-2877-E747-9FCE-14602A0BE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056"/>
            <a:ext cx="9144000" cy="683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8373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graphicFrame>
        <p:nvGraphicFramePr>
          <p:cNvPr id="109589" name="Group 21">
            <a:extLst>
              <a:ext uri="{FF2B5EF4-FFF2-40B4-BE49-F238E27FC236}">
                <a16:creationId xmlns:a16="http://schemas.microsoft.com/office/drawing/2014/main" id="{E86C8386-45E3-E44F-8787-B5925F71AE55}"/>
              </a:ext>
            </a:extLst>
          </p:cNvPr>
          <p:cNvGraphicFramePr>
            <a:graphicFrameLocks noGrp="1"/>
          </p:cNvGraphicFramePr>
          <p:nvPr/>
        </p:nvGraphicFramePr>
        <p:xfrm>
          <a:off x="1828800" y="2462213"/>
          <a:ext cx="6096000" cy="2746375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414216622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87965936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487629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456300390"/>
                    </a:ext>
                  </a:extLst>
                </a:gridCol>
              </a:tblGrid>
              <a:tr h="5334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marT="45722" marB="45722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1100</a:t>
                      </a:r>
                    </a:p>
                  </a:txBody>
                  <a:tcPr marT="45722" marB="4572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1010</a:t>
                      </a:r>
                    </a:p>
                  </a:txBody>
                  <a:tcPr marT="45722" marB="45722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1001</a:t>
                      </a:r>
                    </a:p>
                  </a:txBody>
                  <a:tcPr marT="45722" marB="45722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8847142"/>
                  </a:ext>
                </a:extLst>
              </a:tr>
              <a:tr h="22129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2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3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4</a:t>
                      </a:r>
                    </a:p>
                  </a:txBody>
                  <a:tcPr marT="45722" marB="45722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2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/100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  <a:sym typeface="Symbol" pitchFamily="2" charset="2"/>
                        </a:rPr>
                        <a:t> / 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  <a:endParaRPr kumimoji="1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  <a:sym typeface="Symbol" pitchFamily="2" charset="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  <a:sym typeface="Symbol" pitchFamily="2" charset="2"/>
                        </a:rPr>
                        <a:t> / 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marT="45722" marB="4572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2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3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/010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  <a:sym typeface="Symbol" pitchFamily="2" charset="2"/>
                        </a:rPr>
                        <a:t> / 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marT="45722" marB="45722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2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3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4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S</a:t>
                      </a:r>
                      <a:r>
                        <a:rPr kumimoji="1" lang="en-US" altLang="zh-CN" sz="24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/001</a:t>
                      </a:r>
                    </a:p>
                  </a:txBody>
                  <a:tcPr marT="45722" marB="45722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8426043"/>
                  </a:ext>
                </a:extLst>
              </a:tr>
            </a:tbl>
          </a:graphicData>
        </a:graphic>
      </p:graphicFrame>
      <p:sp>
        <p:nvSpPr>
          <p:cNvPr id="110607" name="Line 20">
            <a:extLst>
              <a:ext uri="{FF2B5EF4-FFF2-40B4-BE49-F238E27FC236}">
                <a16:creationId xmlns:a16="http://schemas.microsoft.com/office/drawing/2014/main" id="{2A77C2EF-A4FD-A54E-ACF3-598947ECF56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828800" y="2462213"/>
            <a:ext cx="1524000" cy="5334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0608" name="Text Box 21">
            <a:extLst>
              <a:ext uri="{FF2B5EF4-FFF2-40B4-BE49-F238E27FC236}">
                <a16:creationId xmlns:a16="http://schemas.microsoft.com/office/drawing/2014/main" id="{76CA87A1-D3C3-EA4E-B168-F1F98C204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6675" y="2438400"/>
            <a:ext cx="8318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XABC</a:t>
            </a:r>
          </a:p>
        </p:txBody>
      </p:sp>
      <p:sp>
        <p:nvSpPr>
          <p:cNvPr id="110609" name="Text Box 22">
            <a:extLst>
              <a:ext uri="{FF2B5EF4-FFF2-40B4-BE49-F238E27FC236}">
                <a16:creationId xmlns:a16="http://schemas.microsoft.com/office/drawing/2014/main" id="{6229C887-3EE3-EC48-B8AB-BC38C8D89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1563" y="2628900"/>
            <a:ext cx="3254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110610" name="Text Box 23">
            <a:extLst>
              <a:ext uri="{FF2B5EF4-FFF2-40B4-BE49-F238E27FC236}">
                <a16:creationId xmlns:a16="http://schemas.microsoft.com/office/drawing/2014/main" id="{1302242E-B553-FC43-825E-1374D9F292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5365750"/>
            <a:ext cx="58674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其中</a:t>
            </a:r>
            <a:r>
              <a:rPr lang="en-US" altLang="zh-CN" sz="2000" b="1">
                <a:ea typeface="宋体" panose="02010600030101010101" pitchFamily="2" charset="-122"/>
              </a:rPr>
              <a:t>:</a:t>
            </a:r>
            <a:r>
              <a:rPr lang="en-US" altLang="zh-CN" sz="2000" b="1">
                <a:solidFill>
                  <a:srgbClr val="339933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S0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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未收到硬币          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S1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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收到一枚硬币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         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S2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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收到两枚硬币      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S3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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收到三枚硬币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         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S4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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收到四枚硬币</a:t>
            </a:r>
            <a:r>
              <a:rPr lang="zh-CN" altLang="en-US" sz="2000" b="1">
                <a:solidFill>
                  <a:srgbClr val="339933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10611" name="Text Box 24">
            <a:extLst>
              <a:ext uri="{FF2B5EF4-FFF2-40B4-BE49-F238E27FC236}">
                <a16:creationId xmlns:a16="http://schemas.microsoft.com/office/drawing/2014/main" id="{A030B27F-0756-B645-83B6-18658A0365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433513"/>
            <a:ext cx="5638800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  <a:sym typeface="Wingdings" pitchFamily="2" charset="2"/>
              </a:rPr>
              <a:t>:  </a:t>
            </a:r>
            <a:r>
              <a:rPr lang="en-US" altLang="zh-CN" sz="2000" b="1">
                <a:ea typeface="宋体" panose="02010600030101010101" pitchFamily="2" charset="-122"/>
              </a:rPr>
              <a:t>X=0 </a:t>
            </a:r>
            <a:r>
              <a:rPr lang="zh-CN" altLang="en-US" sz="2000" b="1">
                <a:ea typeface="宋体" panose="02010600030101010101" pitchFamily="2" charset="-122"/>
              </a:rPr>
              <a:t>时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无动作</a:t>
            </a:r>
            <a:r>
              <a:rPr lang="en-US" altLang="zh-CN" sz="2000" b="1">
                <a:ea typeface="宋体" panose="02010600030101010101" pitchFamily="2" charset="-122"/>
              </a:rPr>
              <a:t>;  ABC</a:t>
            </a:r>
            <a:r>
              <a:rPr lang="zh-CN" altLang="en-US" sz="2000" b="1">
                <a:ea typeface="宋体" panose="02010600030101010101" pitchFamily="2" charset="-122"/>
              </a:rPr>
              <a:t>仅允许为 </a:t>
            </a:r>
            <a:r>
              <a:rPr lang="en-US" altLang="zh-CN" sz="2000" b="1">
                <a:ea typeface="宋体" panose="02010600030101010101" pitchFamily="2" charset="-122"/>
              </a:rPr>
              <a:t>100, 010, 001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 </a:t>
            </a:r>
            <a:r>
              <a:rPr lang="zh-CN" altLang="en-US" sz="2000" b="1">
                <a:ea typeface="宋体" panose="02010600030101010101" pitchFamily="2" charset="-122"/>
              </a:rPr>
              <a:t>故 </a:t>
            </a:r>
            <a:r>
              <a:rPr lang="en-US" altLang="zh-CN" sz="2000" b="1">
                <a:ea typeface="宋体" panose="02010600030101010101" pitchFamily="2" charset="-122"/>
              </a:rPr>
              <a:t>XABC=1100, 1010, 1001 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2">
            <a:extLst>
              <a:ext uri="{FF2B5EF4-FFF2-40B4-BE49-F238E27FC236}">
                <a16:creationId xmlns:a16="http://schemas.microsoft.com/office/drawing/2014/main" id="{FAE6A183-0E60-1243-80E8-7D85F8F0EDB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4000" b="1"/>
              <a:t>一般型同步时序电路的设计</a:t>
            </a:r>
            <a:r>
              <a:rPr lang="zh-CN" altLang="en-US" b="1"/>
              <a:t> </a:t>
            </a:r>
          </a:p>
        </p:txBody>
      </p:sp>
      <p:sp>
        <p:nvSpPr>
          <p:cNvPr id="111618" name="Text Box 3">
            <a:extLst>
              <a:ext uri="{FF2B5EF4-FFF2-40B4-BE49-F238E27FC236}">
                <a16:creationId xmlns:a16="http://schemas.microsoft.com/office/drawing/2014/main" id="{3DCD4A64-05F7-ED45-84C7-EC9656B876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447800"/>
            <a:ext cx="7864475" cy="4011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en-US" altLang="zh-CN" sz="2800" b="1" dirty="0">
                <a:solidFill>
                  <a:srgbClr val="808080"/>
                </a:solidFill>
              </a:rPr>
              <a:t> </a:t>
            </a:r>
            <a:r>
              <a:rPr lang="zh-CN" altLang="en-US" sz="2800" b="1" dirty="0">
                <a:solidFill>
                  <a:srgbClr val="808080"/>
                </a:solidFill>
              </a:rPr>
              <a:t>根据设计要求建立状态</a:t>
            </a:r>
            <a:r>
              <a:rPr lang="zh-CN" altLang="en-US" sz="2800" b="1" dirty="0">
                <a:solidFill>
                  <a:srgbClr val="5F5F5F"/>
                </a:solidFill>
              </a:rPr>
              <a:t>表</a:t>
            </a:r>
            <a:r>
              <a:rPr lang="zh-CN" altLang="en-US" sz="2800" b="1" dirty="0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b="1" dirty="0"/>
              <a:t> </a:t>
            </a:r>
            <a:r>
              <a:rPr lang="zh-CN" altLang="en-US" b="1" dirty="0">
                <a:solidFill>
                  <a:schemeClr val="hlink"/>
                </a:solidFill>
              </a:rPr>
              <a:t>简化状态表</a:t>
            </a:r>
            <a:r>
              <a:rPr lang="zh-CN" altLang="en-US" b="1" dirty="0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800" b="1" dirty="0">
                <a:solidFill>
                  <a:srgbClr val="808080"/>
                </a:solidFill>
              </a:rPr>
              <a:t> 状态分配</a:t>
            </a:r>
            <a:r>
              <a:rPr lang="en-US" altLang="zh-CN" sz="2800" b="1" dirty="0">
                <a:solidFill>
                  <a:srgbClr val="808080"/>
                </a:solidFill>
              </a:rPr>
              <a:t>, </a:t>
            </a:r>
            <a:r>
              <a:rPr lang="zh-CN" altLang="en-US" sz="2800" b="1" dirty="0">
                <a:solidFill>
                  <a:srgbClr val="808080"/>
                </a:solidFill>
              </a:rPr>
              <a:t>将状态表转换为状态转移表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 b="1" dirty="0">
                <a:solidFill>
                  <a:srgbClr val="808080"/>
                </a:solidFill>
                <a:ea typeface="宋体" panose="02010600030101010101" pitchFamily="2" charset="-122"/>
              </a:rPr>
              <a:t> 由状态转移表求出下一状态方程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 b="1" dirty="0">
                <a:solidFill>
                  <a:srgbClr val="808080"/>
                </a:solidFill>
                <a:ea typeface="宋体" panose="02010600030101010101" pitchFamily="2" charset="-122"/>
              </a:rPr>
              <a:t> 求出触发器的激励方程和输出方程</a:t>
            </a:r>
            <a:r>
              <a:rPr lang="en-US" altLang="zh-CN" sz="2400" b="1" dirty="0">
                <a:solidFill>
                  <a:srgbClr val="80808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 dirty="0">
                <a:solidFill>
                  <a:srgbClr val="808080"/>
                </a:solidFill>
                <a:ea typeface="宋体" panose="02010600030101010101" pitchFamily="2" charset="-122"/>
              </a:rPr>
              <a:t>完成组合电路部分的设计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 b="1" dirty="0">
                <a:solidFill>
                  <a:srgbClr val="808080"/>
                </a:solidFill>
                <a:ea typeface="宋体" panose="02010600030101010101" pitchFamily="2" charset="-122"/>
              </a:rPr>
              <a:t> 画出逻辑图</a:t>
            </a:r>
            <a:r>
              <a:rPr lang="en-US" altLang="zh-CN" sz="2400" b="1" dirty="0">
                <a:solidFill>
                  <a:srgbClr val="80808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 dirty="0">
                <a:solidFill>
                  <a:srgbClr val="808080"/>
                </a:solidFill>
                <a:ea typeface="宋体" panose="02010600030101010101" pitchFamily="2" charset="-122"/>
              </a:rPr>
              <a:t>实现整个设计 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2">
            <a:extLst>
              <a:ext uri="{FF2B5EF4-FFF2-40B4-BE49-F238E27FC236}">
                <a16:creationId xmlns:a16="http://schemas.microsoft.com/office/drawing/2014/main" id="{F8B9ACD4-F0F2-D54A-B3BF-00D98ACB526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二 状态表的简化</a:t>
            </a:r>
            <a:r>
              <a:rPr lang="zh-CN" altLang="en-US"/>
              <a:t> </a:t>
            </a:r>
          </a:p>
        </p:txBody>
      </p:sp>
      <p:sp>
        <p:nvSpPr>
          <p:cNvPr id="112642" name="Rectangle 3">
            <a:extLst>
              <a:ext uri="{FF2B5EF4-FFF2-40B4-BE49-F238E27FC236}">
                <a16:creationId xmlns:a16="http://schemas.microsoft.com/office/drawing/2014/main" id="{684E23C4-3F8D-2645-AB87-B32A8ACB180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182688" y="1371600"/>
            <a:ext cx="7772400" cy="1143000"/>
          </a:xfrm>
        </p:spPr>
        <p:txBody>
          <a:bodyPr/>
          <a:lstStyle/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800" b="1" dirty="0"/>
              <a:t>完全规定状态表</a:t>
            </a:r>
            <a:r>
              <a:rPr lang="en-US" altLang="zh-CN" sz="2800" b="1" dirty="0"/>
              <a:t>:</a:t>
            </a:r>
            <a:r>
              <a:rPr lang="en-US" altLang="zh-CN" sz="2400" b="1" dirty="0"/>
              <a:t> </a:t>
            </a:r>
            <a:r>
              <a:rPr lang="zh-CN" altLang="en-US" sz="2400" b="1" dirty="0">
                <a:latin typeface="幼圆" pitchFamily="49" charset="-122"/>
                <a:ea typeface="幼圆" pitchFamily="49" charset="-122"/>
              </a:rPr>
              <a:t>下一状态和输出都有确定值</a:t>
            </a:r>
            <a:r>
              <a:rPr lang="en-US" altLang="zh-CN" sz="2400" b="1" dirty="0">
                <a:latin typeface="幼圆" pitchFamily="49" charset="-122"/>
                <a:ea typeface="幼圆" pitchFamily="49" charset="-122"/>
              </a:rPr>
              <a:t>.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400" b="1" dirty="0">
                <a:solidFill>
                  <a:schemeClr val="hlink"/>
                </a:solidFill>
                <a:ea typeface="楷体_GB2312" pitchFamily="49" charset="-122"/>
              </a:rPr>
              <a:t>简化：找出等价状态</a:t>
            </a:r>
            <a:r>
              <a:rPr lang="en-US" altLang="zh-CN" sz="2400" b="1" dirty="0">
                <a:solidFill>
                  <a:schemeClr val="hlink"/>
                </a:solidFill>
                <a:ea typeface="楷体_GB2312" pitchFamily="49" charset="-122"/>
              </a:rPr>
              <a:t>, </a:t>
            </a:r>
            <a:r>
              <a:rPr lang="zh-CN" altLang="en-US" sz="2400" b="1" dirty="0">
                <a:solidFill>
                  <a:schemeClr val="hlink"/>
                </a:solidFill>
                <a:ea typeface="楷体_GB2312" pitchFamily="49" charset="-122"/>
              </a:rPr>
              <a:t>并将其合并</a:t>
            </a:r>
            <a:r>
              <a:rPr lang="zh-CN" altLang="en-US" sz="2400" b="1" dirty="0">
                <a:solidFill>
                  <a:schemeClr val="hlink"/>
                </a:solidFill>
              </a:rPr>
              <a:t> </a:t>
            </a:r>
            <a:r>
              <a:rPr lang="en-US" altLang="zh-CN" sz="2400" b="1" dirty="0">
                <a:solidFill>
                  <a:schemeClr val="hlink"/>
                </a:solidFill>
              </a:rPr>
              <a:t>.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endParaRPr lang="en-US" altLang="zh-CN" sz="2400" b="1" dirty="0"/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Font typeface="Wingdings" pitchFamily="2" charset="2"/>
              <a:buNone/>
            </a:pPr>
            <a:endParaRPr lang="en-US" altLang="zh-CN" sz="2800" b="1" dirty="0"/>
          </a:p>
        </p:txBody>
      </p:sp>
      <p:graphicFrame>
        <p:nvGraphicFramePr>
          <p:cNvPr id="112643" name="Object 4">
            <a:extLst>
              <a:ext uri="{FF2B5EF4-FFF2-40B4-BE49-F238E27FC236}">
                <a16:creationId xmlns:a16="http://schemas.microsoft.com/office/drawing/2014/main" id="{301832C9-D035-1940-B95B-51C1083FDA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7530450"/>
              </p:ext>
            </p:extLst>
          </p:nvPr>
        </p:nvGraphicFramePr>
        <p:xfrm>
          <a:off x="2051720" y="2636912"/>
          <a:ext cx="51054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0" name="Equation" r:id="rId3" imgW="48564800" imgH="4686300" progId="Equation.3">
                  <p:embed/>
                </p:oleObj>
              </mc:Choice>
              <mc:Fallback>
                <p:oleObj name="Equation" r:id="rId3" imgW="48564800" imgH="46863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1720" y="2636912"/>
                        <a:ext cx="5105400" cy="49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AE2623CF-EEA5-9041-BE29-F717A5D9B5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2688" y="3819872"/>
            <a:ext cx="7772400" cy="1697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+mn-lt"/>
                <a:ea typeface="宋体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n-lt"/>
                <a:ea typeface="宋体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800" b="1" kern="0" dirty="0"/>
              <a:t>不完全规定状态表</a:t>
            </a:r>
            <a:r>
              <a:rPr lang="en-US" altLang="zh-CN" sz="2800" b="1" kern="0" dirty="0"/>
              <a:t>:</a:t>
            </a:r>
            <a:r>
              <a:rPr lang="en-US" altLang="zh-CN" sz="2400" b="1" kern="0" dirty="0"/>
              <a:t> </a:t>
            </a:r>
            <a:r>
              <a:rPr lang="zh-CN" altLang="en-US" sz="2100" b="1" kern="0" dirty="0">
                <a:latin typeface="幼圆" pitchFamily="49" charset="-122"/>
                <a:ea typeface="幼圆" pitchFamily="49" charset="-122"/>
              </a:rPr>
              <a:t>下一状态和输出值可以是不确定的</a:t>
            </a:r>
            <a:r>
              <a:rPr lang="en-US" altLang="zh-CN" sz="2100" b="1" kern="0" dirty="0">
                <a:latin typeface="幼圆" pitchFamily="49" charset="-122"/>
                <a:ea typeface="幼圆" pitchFamily="49" charset="-122"/>
              </a:rPr>
              <a:t>.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400" b="1" kern="0" dirty="0">
                <a:solidFill>
                  <a:schemeClr val="hlink"/>
                </a:solidFill>
                <a:ea typeface="楷体_GB2312" pitchFamily="49" charset="-122"/>
              </a:rPr>
              <a:t>用相容概念来取代等价概念</a:t>
            </a:r>
            <a:r>
              <a:rPr lang="zh-CN" altLang="en-US" sz="2400" b="1" kern="0" dirty="0">
                <a:solidFill>
                  <a:schemeClr val="hlink"/>
                </a:solidFill>
              </a:rPr>
              <a:t> </a:t>
            </a:r>
            <a:r>
              <a:rPr lang="en-US" altLang="zh-CN" sz="2400" b="1" kern="0" dirty="0">
                <a:solidFill>
                  <a:schemeClr val="hlink"/>
                </a:solidFill>
              </a:rPr>
              <a:t>.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400" b="1" kern="0" dirty="0">
                <a:solidFill>
                  <a:schemeClr val="hlink"/>
                </a:solidFill>
                <a:ea typeface="楷体_GB2312" pitchFamily="49" charset="-122"/>
              </a:rPr>
              <a:t>简化：找出相容状态</a:t>
            </a:r>
            <a:r>
              <a:rPr lang="en-US" altLang="zh-CN" sz="2400" b="1" kern="0" dirty="0">
                <a:solidFill>
                  <a:schemeClr val="hlink"/>
                </a:solidFill>
                <a:ea typeface="楷体_GB2312" pitchFamily="49" charset="-122"/>
              </a:rPr>
              <a:t>, </a:t>
            </a:r>
            <a:r>
              <a:rPr lang="zh-CN" altLang="en-US" sz="2400" b="1" kern="0" dirty="0">
                <a:solidFill>
                  <a:schemeClr val="hlink"/>
                </a:solidFill>
                <a:ea typeface="楷体_GB2312" pitchFamily="49" charset="-122"/>
              </a:rPr>
              <a:t>并将其合并</a:t>
            </a:r>
            <a:r>
              <a:rPr lang="zh-CN" altLang="en-US" sz="2400" b="1" kern="0" dirty="0">
                <a:solidFill>
                  <a:schemeClr val="hlink"/>
                </a:solidFill>
              </a:rPr>
              <a:t> </a:t>
            </a:r>
            <a:r>
              <a:rPr lang="en-US" altLang="zh-CN" sz="2400" b="1" kern="0" dirty="0">
                <a:solidFill>
                  <a:schemeClr val="hlink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2">
            <a:extLst>
              <a:ext uri="{FF2B5EF4-FFF2-40B4-BE49-F238E27FC236}">
                <a16:creationId xmlns:a16="http://schemas.microsoft.com/office/drawing/2014/main" id="{B755C074-BD01-9A42-BBA5-36771E0EA4C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完全规定状态表的简化</a:t>
            </a:r>
          </a:p>
        </p:txBody>
      </p:sp>
      <p:sp>
        <p:nvSpPr>
          <p:cNvPr id="113666" name="Text Box 4">
            <a:extLst>
              <a:ext uri="{FF2B5EF4-FFF2-40B4-BE49-F238E27FC236}">
                <a16:creationId xmlns:a16="http://schemas.microsoft.com/office/drawing/2014/main" id="{0EE46774-860B-2543-A80E-5CE8936432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312863"/>
            <a:ext cx="6159500" cy="343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(1) </a:t>
            </a:r>
            <a:r>
              <a:rPr lang="zh-CN" altLang="en-US" sz="2800" b="1"/>
              <a:t>基本概念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        </a:t>
            </a:r>
            <a:r>
              <a:rPr lang="zh-CN" altLang="en-US" sz="2200" b="1">
                <a:solidFill>
                  <a:schemeClr val="hlink"/>
                </a:solidFill>
                <a:ea typeface="黑体" panose="02010609060101010101" pitchFamily="49" charset="-122"/>
              </a:rPr>
              <a:t>等价状态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满足如下条件的状态为等价状态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           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在同样输入条件下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输出相同</a:t>
            </a:r>
            <a:r>
              <a:rPr lang="en-US" altLang="zh-CN" sz="2200" b="1">
                <a:solidFill>
                  <a:srgbClr val="FF9900"/>
                </a:solidFill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           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在同样输入条件下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下一状态彼此等价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        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a.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对应下一状态相同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                     b.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下一状态是两个现在状态本身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                     c.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下一状态将被证明彼此等价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.</a:t>
            </a:r>
          </a:p>
        </p:txBody>
      </p:sp>
      <p:graphicFrame>
        <p:nvGraphicFramePr>
          <p:cNvPr id="613381" name="Group 5">
            <a:extLst>
              <a:ext uri="{FF2B5EF4-FFF2-40B4-BE49-F238E27FC236}">
                <a16:creationId xmlns:a16="http://schemas.microsoft.com/office/drawing/2014/main" id="{DEE3ECB4-C011-7C4D-B6BB-E9CB298395E1}"/>
              </a:ext>
            </a:extLst>
          </p:cNvPr>
          <p:cNvGraphicFramePr>
            <a:graphicFrameLocks noGrp="1"/>
          </p:cNvGraphicFramePr>
          <p:nvPr/>
        </p:nvGraphicFramePr>
        <p:xfrm>
          <a:off x="152400" y="3613150"/>
          <a:ext cx="2514600" cy="2706688"/>
        </p:xfrm>
        <a:graphic>
          <a:graphicData uri="http://schemas.openxmlformats.org/drawingml/2006/table">
            <a:tbl>
              <a:tblPr/>
              <a:tblGrid>
                <a:gridCol w="573088">
                  <a:extLst>
                    <a:ext uri="{9D8B030D-6E8A-4147-A177-3AD203B41FA5}">
                      <a16:colId xmlns:a16="http://schemas.microsoft.com/office/drawing/2014/main" val="458846711"/>
                    </a:ext>
                  </a:extLst>
                </a:gridCol>
                <a:gridCol w="1941512">
                  <a:extLst>
                    <a:ext uri="{9D8B030D-6E8A-4147-A177-3AD203B41FA5}">
                      <a16:colId xmlns:a16="http://schemas.microsoft.com/office/drawing/2014/main" val="2743310693"/>
                    </a:ext>
                  </a:extLst>
                </a:gridCol>
              </a:tblGrid>
              <a:tr h="3657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301365"/>
                  </a:ext>
                </a:extLst>
              </a:tr>
              <a:tr h="2340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CC0099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CC0099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F/0           E/1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F/0           E/1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CC0099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D/0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CC0099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C/0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C/1           G/0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C/1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D/1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4441110"/>
                  </a:ext>
                </a:extLst>
              </a:tr>
            </a:tbl>
          </a:graphicData>
        </a:graphic>
      </p:graphicFrame>
      <p:sp>
        <p:nvSpPr>
          <p:cNvPr id="113676" name="Text Box 18">
            <a:extLst>
              <a:ext uri="{FF2B5EF4-FFF2-40B4-BE49-F238E27FC236}">
                <a16:creationId xmlns:a16="http://schemas.microsoft.com/office/drawing/2014/main" id="{43BF8A3D-FDA2-F04C-961F-929E147C0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51238"/>
            <a:ext cx="349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13677" name="Text Box 19">
            <a:extLst>
              <a:ext uri="{FF2B5EF4-FFF2-40B4-BE49-F238E27FC236}">
                <a16:creationId xmlns:a16="http://schemas.microsoft.com/office/drawing/2014/main" id="{3509B4C7-5DA2-A740-9CBF-8C8CE537C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" y="368935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113678" name="Line 20">
            <a:extLst>
              <a:ext uri="{FF2B5EF4-FFF2-40B4-BE49-F238E27FC236}">
                <a16:creationId xmlns:a16="http://schemas.microsoft.com/office/drawing/2014/main" id="{9CA6E4CD-AC88-6C45-A7ED-AE4747D9E3B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52400" y="3613150"/>
            <a:ext cx="6096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2">
            <a:extLst>
              <a:ext uri="{FF2B5EF4-FFF2-40B4-BE49-F238E27FC236}">
                <a16:creationId xmlns:a16="http://schemas.microsoft.com/office/drawing/2014/main" id="{69E276B8-1AB9-5947-93BB-E5F1065E543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完全规定状态表的简化</a:t>
            </a:r>
          </a:p>
        </p:txBody>
      </p:sp>
      <p:sp>
        <p:nvSpPr>
          <p:cNvPr id="114690" name="Text Box 5">
            <a:extLst>
              <a:ext uri="{FF2B5EF4-FFF2-40B4-BE49-F238E27FC236}">
                <a16:creationId xmlns:a16="http://schemas.microsoft.com/office/drawing/2014/main" id="{3EBFFCAE-1479-F647-86F1-63EAE1655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1312863"/>
            <a:ext cx="5694363" cy="2430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(1) </a:t>
            </a:r>
            <a:r>
              <a:rPr lang="zh-CN" altLang="en-US" sz="2800" b="1"/>
              <a:t>基本概念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chemeClr val="hlink"/>
                </a:solidFill>
                <a:ea typeface="黑体" panose="02010609060101010101" pitchFamily="49" charset="-122"/>
              </a:rPr>
              <a:t>        </a:t>
            </a:r>
            <a:r>
              <a:rPr lang="zh-CN" altLang="en-US" sz="2200" b="1">
                <a:solidFill>
                  <a:schemeClr val="hlink"/>
                </a:solidFill>
                <a:ea typeface="黑体" panose="02010609060101010101" pitchFamily="49" charset="-122"/>
              </a:rPr>
              <a:t>等价类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互相等价的状态构成的</a:t>
            </a:r>
            <a:r>
              <a:rPr lang="zh-CN" altLang="en-US" sz="2200" b="1">
                <a:solidFill>
                  <a:srgbClr val="FF9900"/>
                </a:solidFill>
                <a:ea typeface="宋体" panose="02010600030101010101" pitchFamily="2" charset="-122"/>
              </a:rPr>
              <a:t>集合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  <a:sym typeface="Symbol" pitchFamily="2" charset="2"/>
              </a:rPr>
              <a:t>               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状态等价具有传递性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: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                  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例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: AB, AC 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  <a:sym typeface="Symbol" pitchFamily="2" charset="2"/>
              </a:rPr>
              <a:t>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ABC, BD 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  <a:sym typeface="Symbol" pitchFamily="2" charset="2"/>
              </a:rPr>
              <a:t>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ABCD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  <a:sym typeface="Symbol" pitchFamily="2" charset="2"/>
              </a:rPr>
              <a:t>               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 </a:t>
            </a:r>
            <a:r>
              <a:rPr lang="zh-CN" altLang="en-US" sz="2200" b="1">
                <a:solidFill>
                  <a:schemeClr val="folHlink"/>
                </a:solidFill>
                <a:ea typeface="楷体_GB2312" pitchFamily="49" charset="-122"/>
              </a:rPr>
              <a:t>孤立的状态也构成一个等价类</a:t>
            </a:r>
            <a:r>
              <a:rPr lang="en-US" altLang="zh-CN" sz="2200" b="1">
                <a:solidFill>
                  <a:schemeClr val="folHlink"/>
                </a:solidFill>
                <a:ea typeface="楷体_GB2312" pitchFamily="49" charset="-122"/>
              </a:rPr>
              <a:t>.</a:t>
            </a:r>
          </a:p>
        </p:txBody>
      </p:sp>
      <p:sp>
        <p:nvSpPr>
          <p:cNvPr id="614406" name="Text Box 6">
            <a:extLst>
              <a:ext uri="{FF2B5EF4-FFF2-40B4-BE49-F238E27FC236}">
                <a16:creationId xmlns:a16="http://schemas.microsoft.com/office/drawing/2014/main" id="{C2688C0F-E661-7443-9002-7DD71A9D9A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3843338"/>
            <a:ext cx="6037263" cy="211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黑体" panose="02010609060101010101" pitchFamily="49" charset="-122"/>
              </a:rPr>
              <a:t>最大等价类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不包含在其它等价类之中的等价类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         </a:t>
            </a:r>
            <a:r>
              <a:rPr lang="zh-CN" altLang="en-US" sz="2200" b="1">
                <a:ea typeface="楷体_GB2312" pitchFamily="49" charset="-122"/>
              </a:rPr>
              <a:t>最大等价类是一个集合</a:t>
            </a:r>
            <a:r>
              <a:rPr lang="en-US" altLang="zh-CN" sz="2200" b="1"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endParaRPr lang="en-US" altLang="zh-CN" sz="1600" b="1">
              <a:ea typeface="楷体_GB2312" pitchFamily="49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黑体" panose="02010609060101010101" pitchFamily="49" charset="-122"/>
              </a:rPr>
              <a:t>最大等价类集合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所有的最大等价类构成的集合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         </a:t>
            </a:r>
            <a:r>
              <a:rPr lang="zh-CN" altLang="en-US" sz="2200" b="1">
                <a:ea typeface="楷体_GB2312" pitchFamily="49" charset="-122"/>
              </a:rPr>
              <a:t>是一个关于集合的集合</a:t>
            </a:r>
            <a:r>
              <a:rPr lang="en-US" altLang="zh-CN" sz="2200" b="1">
                <a:ea typeface="楷体_GB2312" pitchFamily="49" charset="-122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06" grpId="0" autoUpdateAnimBg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Rectangle 2">
            <a:extLst>
              <a:ext uri="{FF2B5EF4-FFF2-40B4-BE49-F238E27FC236}">
                <a16:creationId xmlns:a16="http://schemas.microsoft.com/office/drawing/2014/main" id="{2A4B5D08-2718-8D49-9227-D8BE3966FF4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完全规定状态表的简化</a:t>
            </a:r>
          </a:p>
        </p:txBody>
      </p:sp>
      <p:sp>
        <p:nvSpPr>
          <p:cNvPr id="115714" name="Text Box 3">
            <a:extLst>
              <a:ext uri="{FF2B5EF4-FFF2-40B4-BE49-F238E27FC236}">
                <a16:creationId xmlns:a16="http://schemas.microsoft.com/office/drawing/2014/main" id="{3E4B3FC7-B528-DF47-B735-AEE76EBDF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1312863"/>
            <a:ext cx="5903913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(1) </a:t>
            </a:r>
            <a:r>
              <a:rPr lang="zh-CN" altLang="en-US" sz="2800" b="1"/>
              <a:t>基本概念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黑体" panose="02010609060101010101" pitchFamily="49" charset="-122"/>
              </a:rPr>
              <a:t>        隐含表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: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以图的形式寻找等价状态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              </a:t>
            </a: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状态表包含</a:t>
            </a:r>
            <a:r>
              <a:rPr lang="en-US" altLang="zh-CN" sz="2200" b="1">
                <a:ea typeface="宋体" panose="02010600030101010101" pitchFamily="2" charset="-122"/>
              </a:rPr>
              <a:t>:A, B, C, D, E</a:t>
            </a:r>
            <a:r>
              <a:rPr lang="zh-CN" altLang="en-US" sz="2200" b="1">
                <a:ea typeface="宋体" panose="02010600030101010101" pitchFamily="2" charset="-122"/>
              </a:rPr>
              <a:t>五个状态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</a:t>
            </a:r>
            <a:r>
              <a:rPr lang="zh-CN" altLang="en-US" sz="2200" b="1">
                <a:ea typeface="宋体" panose="02010600030101010101" pitchFamily="2" charset="-122"/>
              </a:rPr>
              <a:t>其隐含表如下图所示。</a:t>
            </a: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D5B4661F-9401-0C47-8F24-55625CE6CFF1}"/>
              </a:ext>
            </a:extLst>
          </p:cNvPr>
          <p:cNvGrpSpPr>
            <a:grpSpLocks/>
          </p:cNvGrpSpPr>
          <p:nvPr/>
        </p:nvGrpSpPr>
        <p:grpSpPr bwMode="auto">
          <a:xfrm>
            <a:off x="2728913" y="3565525"/>
            <a:ext cx="1919287" cy="1920875"/>
            <a:chOff x="1776" y="1718"/>
            <a:chExt cx="1209" cy="1210"/>
          </a:xfrm>
        </p:grpSpPr>
        <p:sp>
          <p:nvSpPr>
            <p:cNvPr id="115716" name="Rectangle 6">
              <a:extLst>
                <a:ext uri="{FF2B5EF4-FFF2-40B4-BE49-F238E27FC236}">
                  <a16:creationId xmlns:a16="http://schemas.microsoft.com/office/drawing/2014/main" id="{F2CA5427-1ACB-7347-8758-420CD7C3D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71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17" name="Rectangle 7">
              <a:extLst>
                <a:ext uri="{FF2B5EF4-FFF2-40B4-BE49-F238E27FC236}">
                  <a16:creationId xmlns:a16="http://schemas.microsoft.com/office/drawing/2014/main" id="{F3AC489A-2BCF-844E-ADCC-2B5DB276F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18" name="Rectangle 8">
              <a:extLst>
                <a:ext uri="{FF2B5EF4-FFF2-40B4-BE49-F238E27FC236}">
                  <a16:creationId xmlns:a16="http://schemas.microsoft.com/office/drawing/2014/main" id="{17F48EEC-328F-8142-AA59-D07D7036E8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19" name="Rectangle 9">
              <a:extLst>
                <a:ext uri="{FF2B5EF4-FFF2-40B4-BE49-F238E27FC236}">
                  <a16:creationId xmlns:a16="http://schemas.microsoft.com/office/drawing/2014/main" id="{E7113EF2-FCBE-1F42-A2BD-B374FE2E9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0" name="Rectangle 10">
              <a:extLst>
                <a:ext uri="{FF2B5EF4-FFF2-40B4-BE49-F238E27FC236}">
                  <a16:creationId xmlns:a16="http://schemas.microsoft.com/office/drawing/2014/main" id="{978E8645-65DF-C74C-9D97-2174410E9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1" name="Rectangle 11">
              <a:extLst>
                <a:ext uri="{FF2B5EF4-FFF2-40B4-BE49-F238E27FC236}">
                  <a16:creationId xmlns:a16="http://schemas.microsoft.com/office/drawing/2014/main" id="{7A69CDDA-C189-CA48-8277-9C103AEAE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2" name="Rectangle 12">
              <a:extLst>
                <a:ext uri="{FF2B5EF4-FFF2-40B4-BE49-F238E27FC236}">
                  <a16:creationId xmlns:a16="http://schemas.microsoft.com/office/drawing/2014/main" id="{2D7AAB5F-FAE2-C540-B382-BA26DFCCA1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3" name="Rectangle 13">
              <a:extLst>
                <a:ext uri="{FF2B5EF4-FFF2-40B4-BE49-F238E27FC236}">
                  <a16:creationId xmlns:a16="http://schemas.microsoft.com/office/drawing/2014/main" id="{8863EA3A-F4A3-EB4A-80DF-65853F21EA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4" name="Rectangle 14">
              <a:extLst>
                <a:ext uri="{FF2B5EF4-FFF2-40B4-BE49-F238E27FC236}">
                  <a16:creationId xmlns:a16="http://schemas.microsoft.com/office/drawing/2014/main" id="{239FA9F2-74D9-EC48-B8C9-6F4C67658B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5" name="Rectangle 15">
              <a:extLst>
                <a:ext uri="{FF2B5EF4-FFF2-40B4-BE49-F238E27FC236}">
                  <a16:creationId xmlns:a16="http://schemas.microsoft.com/office/drawing/2014/main" id="{5255B6A8-8DA7-3B43-BC6A-F2A2324FEA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5726" name="Text Box 16">
              <a:extLst>
                <a:ext uri="{FF2B5EF4-FFF2-40B4-BE49-F238E27FC236}">
                  <a16:creationId xmlns:a16="http://schemas.microsoft.com/office/drawing/2014/main" id="{B8A5EBE2-A6CD-1649-BD86-32176399DC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4" y="2678"/>
              <a:ext cx="931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A   B   C   D</a:t>
              </a:r>
            </a:p>
          </p:txBody>
        </p:sp>
        <p:sp>
          <p:nvSpPr>
            <p:cNvPr id="115727" name="Text Box 17">
              <a:extLst>
                <a:ext uri="{FF2B5EF4-FFF2-40B4-BE49-F238E27FC236}">
                  <a16:creationId xmlns:a16="http://schemas.microsoft.com/office/drawing/2014/main" id="{C008EB29-13B1-BF49-9381-9A68974D0C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1718"/>
              <a:ext cx="232" cy="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B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C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D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2">
            <a:extLst>
              <a:ext uri="{FF2B5EF4-FFF2-40B4-BE49-F238E27FC236}">
                <a16:creationId xmlns:a16="http://schemas.microsoft.com/office/drawing/2014/main" id="{1000945B-9F69-5D44-8B82-9CEA297420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完全规定状态表的简化</a:t>
            </a:r>
          </a:p>
        </p:txBody>
      </p:sp>
      <p:sp>
        <p:nvSpPr>
          <p:cNvPr id="116738" name="Text Box 17">
            <a:extLst>
              <a:ext uri="{FF2B5EF4-FFF2-40B4-BE49-F238E27FC236}">
                <a16:creationId xmlns:a16="http://schemas.microsoft.com/office/drawing/2014/main" id="{2646D479-B853-6D41-B2FB-2DA5D0091F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4125" y="1366838"/>
            <a:ext cx="211772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800" b="1"/>
              <a:t>(2) </a:t>
            </a:r>
            <a:r>
              <a:rPr lang="zh-CN" altLang="en-US" sz="2800" b="1"/>
              <a:t>简化步骤</a:t>
            </a:r>
          </a:p>
        </p:txBody>
      </p:sp>
      <p:sp>
        <p:nvSpPr>
          <p:cNvPr id="116739" name="Text Box 18">
            <a:extLst>
              <a:ext uri="{FF2B5EF4-FFF2-40B4-BE49-F238E27FC236}">
                <a16:creationId xmlns:a16="http://schemas.microsoft.com/office/drawing/2014/main" id="{DD6324E2-36B8-624E-8285-E7B857A45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1905000"/>
            <a:ext cx="7239000" cy="462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I </a:t>
            </a:r>
            <a:r>
              <a:rPr lang="zh-CN" altLang="en-US" sz="2200" b="1">
                <a:solidFill>
                  <a:schemeClr val="folHlink"/>
                </a:solidFill>
                <a:ea typeface="宋体" panose="02010600030101010101" pitchFamily="2" charset="-122"/>
              </a:rPr>
              <a:t>作隐含表</a:t>
            </a: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: </a:t>
            </a:r>
            <a:r>
              <a:rPr lang="zh-CN" altLang="en-US" sz="2200" b="1">
                <a:solidFill>
                  <a:schemeClr val="folHlink"/>
                </a:solidFill>
                <a:ea typeface="宋体" panose="02010600030101010101" pitchFamily="2" charset="-122"/>
              </a:rPr>
              <a:t>添入相应状态对的等价关系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a.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状态对肯定不等价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在小格内添 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×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       b.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状态对肯定等价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在小格内添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</a:t>
            </a:r>
            <a:endParaRPr lang="zh-CN" altLang="en-US" sz="2200" b="1">
              <a:solidFill>
                <a:srgbClr val="008000"/>
              </a:solidFill>
              <a:ea typeface="楷体_GB2312" pitchFamily="49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  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c.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状态对条件等价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添入所需的条件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endParaRPr lang="zh-CN" altLang="en-US" sz="2200" b="1">
              <a:solidFill>
                <a:srgbClr val="008000"/>
              </a:solidFill>
              <a:ea typeface="楷体_GB2312" pitchFamily="49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II </a:t>
            </a:r>
            <a:r>
              <a:rPr lang="zh-CN" altLang="en-US" sz="2200" b="1">
                <a:solidFill>
                  <a:schemeClr val="folHlink"/>
                </a:solidFill>
                <a:ea typeface="宋体" panose="02010600030101010101" pitchFamily="2" charset="-122"/>
              </a:rPr>
              <a:t>由隐含表寻求所有的等价状态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  <a:sym typeface="Symbol" pitchFamily="2" charset="2"/>
              </a:rPr>
              <a:t>      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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由已确定</a:t>
            </a:r>
            <a:r>
              <a:rPr lang="zh-CN" altLang="en-US" sz="2000" b="1">
                <a:solidFill>
                  <a:schemeClr val="hlink"/>
                </a:solidFill>
                <a:ea typeface="楷体_GB2312" pitchFamily="49" charset="-122"/>
              </a:rPr>
              <a:t>不等价状态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出发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找出包含它的状态对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打上标记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        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根据新的不等价状态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找出包含此状态的状态对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再打上新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          的标记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       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直到没有新的不等价状态出现为止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</p:txBody>
      </p:sp>
      <p:grpSp>
        <p:nvGrpSpPr>
          <p:cNvPr id="116740" name="Group 19">
            <a:extLst>
              <a:ext uri="{FF2B5EF4-FFF2-40B4-BE49-F238E27FC236}">
                <a16:creationId xmlns:a16="http://schemas.microsoft.com/office/drawing/2014/main" id="{4ACF6007-6EE1-3549-B5ED-7B9A05674FC2}"/>
              </a:ext>
            </a:extLst>
          </p:cNvPr>
          <p:cNvGrpSpPr>
            <a:grpSpLocks/>
          </p:cNvGrpSpPr>
          <p:nvPr/>
        </p:nvGrpSpPr>
        <p:grpSpPr bwMode="auto">
          <a:xfrm>
            <a:off x="7086600" y="1828800"/>
            <a:ext cx="1905000" cy="1920875"/>
            <a:chOff x="1776" y="1718"/>
            <a:chExt cx="1200" cy="1210"/>
          </a:xfrm>
        </p:grpSpPr>
        <p:sp>
          <p:nvSpPr>
            <p:cNvPr id="116741" name="Rectangle 20">
              <a:extLst>
                <a:ext uri="{FF2B5EF4-FFF2-40B4-BE49-F238E27FC236}">
                  <a16:creationId xmlns:a16="http://schemas.microsoft.com/office/drawing/2014/main" id="{2E54C812-163B-DB40-9A96-7AB8F1376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71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2" name="Rectangle 21">
              <a:extLst>
                <a:ext uri="{FF2B5EF4-FFF2-40B4-BE49-F238E27FC236}">
                  <a16:creationId xmlns:a16="http://schemas.microsoft.com/office/drawing/2014/main" id="{4CEAD738-D96F-2644-A613-44B8D9606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3" name="Rectangle 22">
              <a:extLst>
                <a:ext uri="{FF2B5EF4-FFF2-40B4-BE49-F238E27FC236}">
                  <a16:creationId xmlns:a16="http://schemas.microsoft.com/office/drawing/2014/main" id="{9FC32CA7-AE7E-8F43-95FE-B356BED04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4" name="Rectangle 23">
              <a:extLst>
                <a:ext uri="{FF2B5EF4-FFF2-40B4-BE49-F238E27FC236}">
                  <a16:creationId xmlns:a16="http://schemas.microsoft.com/office/drawing/2014/main" id="{C8B8B7DD-79D4-4F44-8BD8-E00E2017C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5" name="Rectangle 24">
              <a:extLst>
                <a:ext uri="{FF2B5EF4-FFF2-40B4-BE49-F238E27FC236}">
                  <a16:creationId xmlns:a16="http://schemas.microsoft.com/office/drawing/2014/main" id="{A54FC973-A5FC-BB4D-843A-A2E421D4E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6" name="Rectangle 25">
              <a:extLst>
                <a:ext uri="{FF2B5EF4-FFF2-40B4-BE49-F238E27FC236}">
                  <a16:creationId xmlns:a16="http://schemas.microsoft.com/office/drawing/2014/main" id="{2F1161DF-FA30-FA4D-B7E6-FD710135C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7" name="Rectangle 26">
              <a:extLst>
                <a:ext uri="{FF2B5EF4-FFF2-40B4-BE49-F238E27FC236}">
                  <a16:creationId xmlns:a16="http://schemas.microsoft.com/office/drawing/2014/main" id="{ED61EB0A-0884-A347-A0ED-45CB31589E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8" name="Rectangle 27">
              <a:extLst>
                <a:ext uri="{FF2B5EF4-FFF2-40B4-BE49-F238E27FC236}">
                  <a16:creationId xmlns:a16="http://schemas.microsoft.com/office/drawing/2014/main" id="{4F039F83-F5CE-634F-9A4E-DFFEDE05A3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49" name="Rectangle 28">
              <a:extLst>
                <a:ext uri="{FF2B5EF4-FFF2-40B4-BE49-F238E27FC236}">
                  <a16:creationId xmlns:a16="http://schemas.microsoft.com/office/drawing/2014/main" id="{8BB1B31C-2B4D-494E-8646-C6BB625A0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50" name="Rectangle 29">
              <a:extLst>
                <a:ext uri="{FF2B5EF4-FFF2-40B4-BE49-F238E27FC236}">
                  <a16:creationId xmlns:a16="http://schemas.microsoft.com/office/drawing/2014/main" id="{9E23046B-1408-524D-AADB-278A452CD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6751" name="Text Box 30">
              <a:extLst>
                <a:ext uri="{FF2B5EF4-FFF2-40B4-BE49-F238E27FC236}">
                  <a16:creationId xmlns:a16="http://schemas.microsoft.com/office/drawing/2014/main" id="{CD244DBD-114A-1141-BA13-80C9AD73B3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4" y="2678"/>
              <a:ext cx="9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A   B   C   D</a:t>
              </a:r>
            </a:p>
          </p:txBody>
        </p:sp>
        <p:sp>
          <p:nvSpPr>
            <p:cNvPr id="116752" name="Text Box 31">
              <a:extLst>
                <a:ext uri="{FF2B5EF4-FFF2-40B4-BE49-F238E27FC236}">
                  <a16:creationId xmlns:a16="http://schemas.microsoft.com/office/drawing/2014/main" id="{FAA65BD2-23D1-8C42-9313-8DD5694A5D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1718"/>
              <a:ext cx="232" cy="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B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C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D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>
            <a:extLst>
              <a:ext uri="{FF2B5EF4-FFF2-40B4-BE49-F238E27FC236}">
                <a16:creationId xmlns:a16="http://schemas.microsoft.com/office/drawing/2014/main" id="{C16EE660-2371-5E44-86C7-7EA4BD925E0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完全规定状态表的简化</a:t>
            </a:r>
          </a:p>
        </p:txBody>
      </p:sp>
      <p:sp>
        <p:nvSpPr>
          <p:cNvPr id="117762" name="Text Box 3">
            <a:extLst>
              <a:ext uri="{FF2B5EF4-FFF2-40B4-BE49-F238E27FC236}">
                <a16:creationId xmlns:a16="http://schemas.microsoft.com/office/drawing/2014/main" id="{388988DD-AC86-3E4D-8400-032953AAF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4125" y="1366838"/>
            <a:ext cx="211772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800" b="1"/>
              <a:t>(2) </a:t>
            </a:r>
            <a:r>
              <a:rPr lang="zh-CN" altLang="en-US" sz="2800" b="1"/>
              <a:t>简化步骤</a:t>
            </a:r>
          </a:p>
        </p:txBody>
      </p:sp>
      <p:sp>
        <p:nvSpPr>
          <p:cNvPr id="117763" name="Text Box 4">
            <a:extLst>
              <a:ext uri="{FF2B5EF4-FFF2-40B4-BE49-F238E27FC236}">
                <a16:creationId xmlns:a16="http://schemas.microsoft.com/office/drawing/2014/main" id="{30708122-5C95-FA47-A6B2-E8B46C8F7A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1905000"/>
            <a:ext cx="7239000" cy="367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III </a:t>
            </a:r>
            <a:r>
              <a:rPr lang="zh-CN" altLang="en-US" sz="2200" b="1">
                <a:solidFill>
                  <a:schemeClr val="folHlink"/>
                </a:solidFill>
                <a:ea typeface="宋体" panose="02010600030101010101" pitchFamily="2" charset="-122"/>
              </a:rPr>
              <a:t>形成最大等价类集合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楷体_GB2312" pitchFamily="49" charset="-122"/>
              </a:rPr>
              <a:t>        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从隐含表的最右一列开始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合并等价的状态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形成最大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    等价类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并进一步形成最大等价类集合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endParaRPr lang="en-US" altLang="zh-CN" sz="2200" b="1">
              <a:solidFill>
                <a:srgbClr val="008000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IV </a:t>
            </a:r>
            <a:r>
              <a:rPr lang="zh-CN" altLang="en-US" sz="2200" b="1">
                <a:solidFill>
                  <a:schemeClr val="folHlink"/>
                </a:solidFill>
                <a:ea typeface="宋体" panose="02010600030101010101" pitchFamily="2" charset="-122"/>
              </a:rPr>
              <a:t>作最简状态表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       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每个最大等价类用一个等价状态来表示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使之成为最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     简状态表中的一个状态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  <a:sym typeface="Symbol" pitchFamily="2" charset="2"/>
              </a:rPr>
              <a:t>       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最简状态表中的状态数等于最大等价类数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</p:txBody>
      </p:sp>
      <p:grpSp>
        <p:nvGrpSpPr>
          <p:cNvPr id="117764" name="Group 18">
            <a:extLst>
              <a:ext uri="{FF2B5EF4-FFF2-40B4-BE49-F238E27FC236}">
                <a16:creationId xmlns:a16="http://schemas.microsoft.com/office/drawing/2014/main" id="{29B97ACE-F1E1-454F-9314-1B672B478C88}"/>
              </a:ext>
            </a:extLst>
          </p:cNvPr>
          <p:cNvGrpSpPr>
            <a:grpSpLocks/>
          </p:cNvGrpSpPr>
          <p:nvPr/>
        </p:nvGrpSpPr>
        <p:grpSpPr bwMode="auto">
          <a:xfrm>
            <a:off x="7010400" y="304800"/>
            <a:ext cx="1905000" cy="1920875"/>
            <a:chOff x="1776" y="1718"/>
            <a:chExt cx="1200" cy="1210"/>
          </a:xfrm>
        </p:grpSpPr>
        <p:sp>
          <p:nvSpPr>
            <p:cNvPr id="117765" name="Rectangle 19">
              <a:extLst>
                <a:ext uri="{FF2B5EF4-FFF2-40B4-BE49-F238E27FC236}">
                  <a16:creationId xmlns:a16="http://schemas.microsoft.com/office/drawing/2014/main" id="{2B4FFF25-AB7C-494F-B362-8A0BE91473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71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66" name="Rectangle 20">
              <a:extLst>
                <a:ext uri="{FF2B5EF4-FFF2-40B4-BE49-F238E27FC236}">
                  <a16:creationId xmlns:a16="http://schemas.microsoft.com/office/drawing/2014/main" id="{65D8E64C-1114-D045-899C-A172C211A0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67" name="Rectangle 21">
              <a:extLst>
                <a:ext uri="{FF2B5EF4-FFF2-40B4-BE49-F238E27FC236}">
                  <a16:creationId xmlns:a16="http://schemas.microsoft.com/office/drawing/2014/main" id="{221112B7-C326-B04C-9B5A-1DB7B14CDF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195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68" name="Rectangle 22">
              <a:extLst>
                <a:ext uri="{FF2B5EF4-FFF2-40B4-BE49-F238E27FC236}">
                  <a16:creationId xmlns:a16="http://schemas.microsoft.com/office/drawing/2014/main" id="{09AD5A7A-E681-C541-8005-1C614DA9C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69" name="Rectangle 23">
              <a:extLst>
                <a:ext uri="{FF2B5EF4-FFF2-40B4-BE49-F238E27FC236}">
                  <a16:creationId xmlns:a16="http://schemas.microsoft.com/office/drawing/2014/main" id="{16C48F4A-E39E-CD42-859F-385468A2C5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0" name="Rectangle 24">
              <a:extLst>
                <a:ext uri="{FF2B5EF4-FFF2-40B4-BE49-F238E27FC236}">
                  <a16:creationId xmlns:a16="http://schemas.microsoft.com/office/drawing/2014/main" id="{380E4F10-918A-5C49-A3B9-04836497E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19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1" name="Rectangle 25">
              <a:extLst>
                <a:ext uri="{FF2B5EF4-FFF2-40B4-BE49-F238E27FC236}">
                  <a16:creationId xmlns:a16="http://schemas.microsoft.com/office/drawing/2014/main" id="{C2AEDFF8-D8CC-B846-939B-D82487DE6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2" name="Rectangle 26">
              <a:extLst>
                <a:ext uri="{FF2B5EF4-FFF2-40B4-BE49-F238E27FC236}">
                  <a16:creationId xmlns:a16="http://schemas.microsoft.com/office/drawing/2014/main" id="{9C6290E3-4D0E-794E-8A7E-A1848AF1A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3" name="Rectangle 27">
              <a:extLst>
                <a:ext uri="{FF2B5EF4-FFF2-40B4-BE49-F238E27FC236}">
                  <a16:creationId xmlns:a16="http://schemas.microsoft.com/office/drawing/2014/main" id="{8FE86E87-351A-CD47-8E8C-8C898D8F92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4" name="Rectangle 28">
              <a:extLst>
                <a:ext uri="{FF2B5EF4-FFF2-40B4-BE49-F238E27FC236}">
                  <a16:creationId xmlns:a16="http://schemas.microsoft.com/office/drawing/2014/main" id="{A955363A-F92B-4E40-9CB7-0F5534093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2438"/>
              <a:ext cx="240" cy="24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7775" name="Text Box 29">
              <a:extLst>
                <a:ext uri="{FF2B5EF4-FFF2-40B4-BE49-F238E27FC236}">
                  <a16:creationId xmlns:a16="http://schemas.microsoft.com/office/drawing/2014/main" id="{6EC2F0E2-AC3A-ED43-9010-2BB6694811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4" y="2678"/>
              <a:ext cx="9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A   B   C   D</a:t>
              </a:r>
            </a:p>
          </p:txBody>
        </p:sp>
        <p:sp>
          <p:nvSpPr>
            <p:cNvPr id="117776" name="Text Box 30">
              <a:extLst>
                <a:ext uri="{FF2B5EF4-FFF2-40B4-BE49-F238E27FC236}">
                  <a16:creationId xmlns:a16="http://schemas.microsoft.com/office/drawing/2014/main" id="{6180FFF9-658B-224D-A49B-0908AD13EC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1718"/>
              <a:ext cx="232" cy="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B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C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D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>
            <a:extLst>
              <a:ext uri="{FF2B5EF4-FFF2-40B4-BE49-F238E27FC236}">
                <a16:creationId xmlns:a16="http://schemas.microsoft.com/office/drawing/2014/main" id="{A2F1BAD7-BCB0-AB4E-8C4D-C6373EF526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5.2.1 </a:t>
            </a:r>
            <a:r>
              <a:rPr lang="zh-CN" altLang="en-US" sz="3200" b="1"/>
              <a:t>常用时序电路简介</a:t>
            </a:r>
          </a:p>
        </p:txBody>
      </p:sp>
      <p:sp>
        <p:nvSpPr>
          <p:cNvPr id="25602" name="Rectangle 3">
            <a:extLst>
              <a:ext uri="{FF2B5EF4-FFF2-40B4-BE49-F238E27FC236}">
                <a16:creationId xmlns:a16="http://schemas.microsoft.com/office/drawing/2014/main" id="{404BA48E-A733-8D4F-A30B-51935D25A4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31607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寄存器</a:t>
            </a:r>
            <a:r>
              <a:rPr lang="zh-CN" altLang="en-US" sz="2800"/>
              <a:t> </a:t>
            </a:r>
          </a:p>
        </p:txBody>
      </p:sp>
      <p:sp>
        <p:nvSpPr>
          <p:cNvPr id="25603" name="Text Box 4">
            <a:extLst>
              <a:ext uri="{FF2B5EF4-FFF2-40B4-BE49-F238E27FC236}">
                <a16:creationId xmlns:a16="http://schemas.microsoft.com/office/drawing/2014/main" id="{5D7B699B-4C0D-9240-B034-4D1E658195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1851025"/>
            <a:ext cx="73310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    </a:t>
            </a:r>
            <a:r>
              <a:rPr lang="zh-CN" altLang="en-US" sz="2400" b="1">
                <a:ea typeface="宋体" panose="02010600030101010101" pitchFamily="2" charset="-122"/>
              </a:rPr>
              <a:t>由多位触发器构成，用来寄存多位二进制信息，各触发器由统一的时钟控制。</a:t>
            </a:r>
            <a:endParaRPr lang="zh-CN" altLang="en-US" sz="2400" b="1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pic>
        <p:nvPicPr>
          <p:cNvPr id="25604" name="Picture 6">
            <a:extLst>
              <a:ext uri="{FF2B5EF4-FFF2-40B4-BE49-F238E27FC236}">
                <a16:creationId xmlns:a16="http://schemas.microsoft.com/office/drawing/2014/main" id="{76060D01-5EEF-CE4D-B9AA-010A24400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944938"/>
            <a:ext cx="8686800" cy="2265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Text Box 1030">
            <a:extLst>
              <a:ext uri="{FF2B5EF4-FFF2-40B4-BE49-F238E27FC236}">
                <a16:creationId xmlns:a16="http://schemas.microsoft.com/office/drawing/2014/main" id="{7C8B1CB4-2141-8E49-A143-55C4B5609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263" y="6229350"/>
            <a:ext cx="950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寄存器</a:t>
            </a:r>
          </a:p>
        </p:txBody>
      </p:sp>
      <p:sp>
        <p:nvSpPr>
          <p:cNvPr id="25606" name="Text Box 1031">
            <a:extLst>
              <a:ext uri="{FF2B5EF4-FFF2-40B4-BE49-F238E27FC236}">
                <a16:creationId xmlns:a16="http://schemas.microsoft.com/office/drawing/2014/main" id="{B38EF198-879C-9043-83C9-BAEF60E7E0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2263" y="6232525"/>
            <a:ext cx="950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锁存器</a:t>
            </a:r>
          </a:p>
        </p:txBody>
      </p:sp>
      <p:pic>
        <p:nvPicPr>
          <p:cNvPr id="25607" name="Picture 1032">
            <a:extLst>
              <a:ext uri="{FF2B5EF4-FFF2-40B4-BE49-F238E27FC236}">
                <a16:creationId xmlns:a16="http://schemas.microsoft.com/office/drawing/2014/main" id="{1B833BC2-5BC1-7941-A50E-928BA40F0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362200"/>
            <a:ext cx="2065338" cy="115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>
            <a:extLst>
              <a:ext uri="{FF2B5EF4-FFF2-40B4-BE49-F238E27FC236}">
                <a16:creationId xmlns:a16="http://schemas.microsoft.com/office/drawing/2014/main" id="{E742CE96-6D05-264D-A67A-EAF19E2E7E1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完全规定状态表的简化</a:t>
            </a:r>
          </a:p>
        </p:txBody>
      </p:sp>
      <p:pic>
        <p:nvPicPr>
          <p:cNvPr id="618500" name="Picture 4">
            <a:extLst>
              <a:ext uri="{FF2B5EF4-FFF2-40B4-BE49-F238E27FC236}">
                <a16:creationId xmlns:a16="http://schemas.microsoft.com/office/drawing/2014/main" id="{43D25126-AFED-4246-99AB-E4080FB4B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428875"/>
            <a:ext cx="3278188" cy="320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8787" name="Text Box 5">
            <a:extLst>
              <a:ext uri="{FF2B5EF4-FFF2-40B4-BE49-F238E27FC236}">
                <a16:creationId xmlns:a16="http://schemas.microsoft.com/office/drawing/2014/main" id="{C8A5A1AA-7F89-D140-B985-1900C86044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584325"/>
            <a:ext cx="50149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例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: </a:t>
            </a:r>
            <a:r>
              <a:rPr lang="zh-CN" altLang="en-US" sz="2000" b="1">
                <a:ea typeface="宋体" panose="02010600030101010101" pitchFamily="2" charset="-122"/>
              </a:rPr>
              <a:t>简化下列完全规定同步时序电路状态表 </a:t>
            </a:r>
          </a:p>
        </p:txBody>
      </p:sp>
      <p:graphicFrame>
        <p:nvGraphicFramePr>
          <p:cNvPr id="618502" name="Group 6">
            <a:extLst>
              <a:ext uri="{FF2B5EF4-FFF2-40B4-BE49-F238E27FC236}">
                <a16:creationId xmlns:a16="http://schemas.microsoft.com/office/drawing/2014/main" id="{087BD811-040D-2746-8FDB-406A9403D7F4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2241550"/>
          <a:ext cx="3581400" cy="2706688"/>
        </p:xfrm>
        <a:graphic>
          <a:graphicData uri="http://schemas.openxmlformats.org/drawingml/2006/table">
            <a:tbl>
              <a:tblPr/>
              <a:tblGrid>
                <a:gridCol w="817563">
                  <a:extLst>
                    <a:ext uri="{9D8B030D-6E8A-4147-A177-3AD203B41FA5}">
                      <a16:colId xmlns:a16="http://schemas.microsoft.com/office/drawing/2014/main" val="3655131096"/>
                    </a:ext>
                  </a:extLst>
                </a:gridCol>
                <a:gridCol w="2763837">
                  <a:extLst>
                    <a:ext uri="{9D8B030D-6E8A-4147-A177-3AD203B41FA5}">
                      <a16:colId xmlns:a16="http://schemas.microsoft.com/office/drawing/2014/main" val="4004396541"/>
                    </a:ext>
                  </a:extLst>
                </a:gridCol>
              </a:tblGrid>
              <a:tr h="3657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234456"/>
                  </a:ext>
                </a:extLst>
              </a:tr>
              <a:tr h="2340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F/1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G/0           B/0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C/1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F/0           E/0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201438"/>
                  </a:ext>
                </a:extLst>
              </a:tr>
            </a:tbl>
          </a:graphicData>
        </a:graphic>
      </p:graphicFrame>
      <p:sp>
        <p:nvSpPr>
          <p:cNvPr id="118797" name="Text Box 19">
            <a:extLst>
              <a:ext uri="{FF2B5EF4-FFF2-40B4-BE49-F238E27FC236}">
                <a16:creationId xmlns:a16="http://schemas.microsoft.com/office/drawing/2014/main" id="{BE3C68C8-1D08-2345-9C42-574D21253D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165350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18798" name="Text Box 20">
            <a:extLst>
              <a:ext uri="{FF2B5EF4-FFF2-40B4-BE49-F238E27FC236}">
                <a16:creationId xmlns:a16="http://schemas.microsoft.com/office/drawing/2014/main" id="{BC73D74C-2DC8-C34F-9BF3-5A062864F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231775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118799" name="Line 21">
            <a:extLst>
              <a:ext uri="{FF2B5EF4-FFF2-40B4-BE49-F238E27FC236}">
                <a16:creationId xmlns:a16="http://schemas.microsoft.com/office/drawing/2014/main" id="{928198B5-51FE-CA4D-850A-66BE71B7B10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90600" y="224155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8800" name="Line 22">
            <a:extLst>
              <a:ext uri="{FF2B5EF4-FFF2-40B4-BE49-F238E27FC236}">
                <a16:creationId xmlns:a16="http://schemas.microsoft.com/office/drawing/2014/main" id="{AA17AC4B-A568-1642-8731-03AC4D1AC6A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1600200"/>
            <a:ext cx="0" cy="4953000"/>
          </a:xfrm>
          <a:prstGeom prst="line">
            <a:avLst/>
          </a:prstGeom>
          <a:noFill/>
          <a:ln w="12700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18519" name="Text Box 23">
            <a:extLst>
              <a:ext uri="{FF2B5EF4-FFF2-40B4-BE49-F238E27FC236}">
                <a16:creationId xmlns:a16="http://schemas.microsoft.com/office/drawing/2014/main" id="{27E87691-0845-1149-9362-CC1D97A4B9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1447800"/>
            <a:ext cx="3565525" cy="85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(1) </a:t>
            </a:r>
            <a:r>
              <a:rPr lang="zh-CN" altLang="en-US" sz="2000" b="1">
                <a:ea typeface="宋体" panose="02010600030101010101" pitchFamily="2" charset="-122"/>
              </a:rPr>
              <a:t>作隐含表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  添入状态对的等价关系</a:t>
            </a:r>
            <a:r>
              <a:rPr lang="en-US" altLang="zh-CN" sz="2000" b="1">
                <a:ea typeface="宋体" panose="02010600030101010101" pitchFamily="2" charset="-122"/>
              </a:rPr>
              <a:t>.</a:t>
            </a:r>
          </a:p>
        </p:txBody>
      </p:sp>
      <p:sp>
        <p:nvSpPr>
          <p:cNvPr id="618520" name="Text Box 24">
            <a:extLst>
              <a:ext uri="{FF2B5EF4-FFF2-40B4-BE49-F238E27FC236}">
                <a16:creationId xmlns:a16="http://schemas.microsoft.com/office/drawing/2014/main" id="{50071240-4C30-E449-88A2-7A8C640EE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5867400"/>
            <a:ext cx="187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可确定</a:t>
            </a:r>
            <a:r>
              <a:rPr lang="en-US" altLang="zh-CN" sz="2000" b="1">
                <a:ea typeface="宋体" panose="02010600030101010101" pitchFamily="2" charset="-122"/>
              </a:rPr>
              <a:t>AE</a:t>
            </a:r>
            <a:r>
              <a:rPr lang="zh-CN" altLang="en-US" sz="2000" b="1">
                <a:ea typeface="宋体" panose="02010600030101010101" pitchFamily="2" charset="-122"/>
              </a:rPr>
              <a:t>等价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8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8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8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8519" grpId="0" autoUpdateAnimBg="0"/>
      <p:bldP spid="618520" grpId="0" autoUpdateAnimBg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Rectangle 2">
            <a:extLst>
              <a:ext uri="{FF2B5EF4-FFF2-40B4-BE49-F238E27FC236}">
                <a16:creationId xmlns:a16="http://schemas.microsoft.com/office/drawing/2014/main" id="{E10E1A91-3783-3640-AD83-D80473D7577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完全规定状态表的简化</a:t>
            </a:r>
          </a:p>
        </p:txBody>
      </p:sp>
      <p:sp>
        <p:nvSpPr>
          <p:cNvPr id="119810" name="Text Box 4">
            <a:extLst>
              <a:ext uri="{FF2B5EF4-FFF2-40B4-BE49-F238E27FC236}">
                <a16:creationId xmlns:a16="http://schemas.microsoft.com/office/drawing/2014/main" id="{12897FC4-210B-0B45-B023-BAB8B7C01F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584325"/>
            <a:ext cx="50625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例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: </a:t>
            </a:r>
            <a:r>
              <a:rPr lang="zh-CN" altLang="en-US" sz="2000" b="1">
                <a:ea typeface="宋体" panose="02010600030101010101" pitchFamily="2" charset="-122"/>
              </a:rPr>
              <a:t>简化下列完全确定同步时序电路状态表 </a:t>
            </a:r>
          </a:p>
        </p:txBody>
      </p:sp>
      <p:graphicFrame>
        <p:nvGraphicFramePr>
          <p:cNvPr id="619525" name="Group 5">
            <a:extLst>
              <a:ext uri="{FF2B5EF4-FFF2-40B4-BE49-F238E27FC236}">
                <a16:creationId xmlns:a16="http://schemas.microsoft.com/office/drawing/2014/main" id="{985A8CDD-6230-6148-B4FF-D6BB3A030084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2241550"/>
          <a:ext cx="3581400" cy="2706688"/>
        </p:xfrm>
        <a:graphic>
          <a:graphicData uri="http://schemas.openxmlformats.org/drawingml/2006/table">
            <a:tbl>
              <a:tblPr/>
              <a:tblGrid>
                <a:gridCol w="817563">
                  <a:extLst>
                    <a:ext uri="{9D8B030D-6E8A-4147-A177-3AD203B41FA5}">
                      <a16:colId xmlns:a16="http://schemas.microsoft.com/office/drawing/2014/main" val="2985759043"/>
                    </a:ext>
                  </a:extLst>
                </a:gridCol>
                <a:gridCol w="2763837">
                  <a:extLst>
                    <a:ext uri="{9D8B030D-6E8A-4147-A177-3AD203B41FA5}">
                      <a16:colId xmlns:a16="http://schemas.microsoft.com/office/drawing/2014/main" val="1013979582"/>
                    </a:ext>
                  </a:extLst>
                </a:gridCol>
              </a:tblGrid>
              <a:tr h="3657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276865"/>
                  </a:ext>
                </a:extLst>
              </a:tr>
              <a:tr h="2340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F/1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G/0           B/0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C/1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F/0           E/0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529681"/>
                  </a:ext>
                </a:extLst>
              </a:tr>
            </a:tbl>
          </a:graphicData>
        </a:graphic>
      </p:graphicFrame>
      <p:sp>
        <p:nvSpPr>
          <p:cNvPr id="119820" name="Text Box 18">
            <a:extLst>
              <a:ext uri="{FF2B5EF4-FFF2-40B4-BE49-F238E27FC236}">
                <a16:creationId xmlns:a16="http://schemas.microsoft.com/office/drawing/2014/main" id="{53E913D1-808E-9944-878D-290720F2B0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165350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19821" name="Text Box 19">
            <a:extLst>
              <a:ext uri="{FF2B5EF4-FFF2-40B4-BE49-F238E27FC236}">
                <a16:creationId xmlns:a16="http://schemas.microsoft.com/office/drawing/2014/main" id="{498AFCC9-C6CD-254F-A5B6-2A82010D2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231775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119822" name="Line 20">
            <a:extLst>
              <a:ext uri="{FF2B5EF4-FFF2-40B4-BE49-F238E27FC236}">
                <a16:creationId xmlns:a16="http://schemas.microsoft.com/office/drawing/2014/main" id="{E6D15DAE-F219-0942-9B79-A58112CC29B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90600" y="224155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9823" name="Line 21">
            <a:extLst>
              <a:ext uri="{FF2B5EF4-FFF2-40B4-BE49-F238E27FC236}">
                <a16:creationId xmlns:a16="http://schemas.microsoft.com/office/drawing/2014/main" id="{88793A38-3105-9342-ABFE-AC941A415CF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1600200"/>
            <a:ext cx="0" cy="4953000"/>
          </a:xfrm>
          <a:prstGeom prst="line">
            <a:avLst/>
          </a:prstGeom>
          <a:noFill/>
          <a:ln w="12700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19543" name="Text Box 23">
            <a:extLst>
              <a:ext uri="{FF2B5EF4-FFF2-40B4-BE49-F238E27FC236}">
                <a16:creationId xmlns:a16="http://schemas.microsoft.com/office/drawing/2014/main" id="{2DEA7CE4-9BDD-7E4D-B455-692F6BBAA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1447800"/>
            <a:ext cx="3597275" cy="1262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(2) </a:t>
            </a:r>
            <a:r>
              <a:rPr lang="zh-CN" altLang="en-US" sz="2000" b="1">
                <a:ea typeface="宋体" panose="02010600030101010101" pitchFamily="2" charset="-122"/>
              </a:rPr>
              <a:t>做隐含表</a:t>
            </a:r>
            <a:endParaRPr lang="en-US" altLang="zh-CN" sz="20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</a:t>
            </a:r>
            <a:r>
              <a:rPr lang="zh-CN" altLang="en-US" sz="2000" b="1">
                <a:ea typeface="宋体" panose="02010600030101010101" pitchFamily="2" charset="-122"/>
              </a:rPr>
              <a:t>由已知的不等价对出发，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确定其它隐含的不等价对</a:t>
            </a:r>
            <a:r>
              <a:rPr lang="en-US" altLang="zh-CN" sz="2000" b="1">
                <a:ea typeface="宋体" panose="02010600030101010101" pitchFamily="2" charset="-122"/>
              </a:rPr>
              <a:t>.</a:t>
            </a:r>
            <a:endParaRPr lang="en-US" altLang="zh-CN" sz="2400" b="1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pic>
        <p:nvPicPr>
          <p:cNvPr id="619544" name="Picture 24">
            <a:extLst>
              <a:ext uri="{FF2B5EF4-FFF2-40B4-BE49-F238E27FC236}">
                <a16:creationId xmlns:a16="http://schemas.microsoft.com/office/drawing/2014/main" id="{D4346F5A-29BE-1F45-B6B9-1860863BF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638" y="2928938"/>
            <a:ext cx="3027362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19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9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543" grpId="0" autoUpdateAnimBg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2">
            <a:extLst>
              <a:ext uri="{FF2B5EF4-FFF2-40B4-BE49-F238E27FC236}">
                <a16:creationId xmlns:a16="http://schemas.microsoft.com/office/drawing/2014/main" id="{6E77FCB3-1F67-1648-8547-D60301EEEC4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完全规定状态表的简化</a:t>
            </a:r>
          </a:p>
        </p:txBody>
      </p:sp>
      <p:sp>
        <p:nvSpPr>
          <p:cNvPr id="120834" name="Text Box 4">
            <a:extLst>
              <a:ext uri="{FF2B5EF4-FFF2-40B4-BE49-F238E27FC236}">
                <a16:creationId xmlns:a16="http://schemas.microsoft.com/office/drawing/2014/main" id="{76009ADD-FFC9-EC43-B15C-6AF37485B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584325"/>
            <a:ext cx="50625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例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: </a:t>
            </a:r>
            <a:r>
              <a:rPr lang="zh-CN" altLang="en-US" sz="2000" b="1">
                <a:ea typeface="宋体" panose="02010600030101010101" pitchFamily="2" charset="-122"/>
              </a:rPr>
              <a:t>简化下列完全确定同步时序电路状态表 </a:t>
            </a:r>
          </a:p>
        </p:txBody>
      </p:sp>
      <p:graphicFrame>
        <p:nvGraphicFramePr>
          <p:cNvPr id="619525" name="Group 5">
            <a:extLst>
              <a:ext uri="{FF2B5EF4-FFF2-40B4-BE49-F238E27FC236}">
                <a16:creationId xmlns:a16="http://schemas.microsoft.com/office/drawing/2014/main" id="{985A8CDD-6230-6148-B4FF-D6BB3A030084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2241550"/>
          <a:ext cx="3581400" cy="2706688"/>
        </p:xfrm>
        <a:graphic>
          <a:graphicData uri="http://schemas.openxmlformats.org/drawingml/2006/table">
            <a:tbl>
              <a:tblPr/>
              <a:tblGrid>
                <a:gridCol w="817563">
                  <a:extLst>
                    <a:ext uri="{9D8B030D-6E8A-4147-A177-3AD203B41FA5}">
                      <a16:colId xmlns:a16="http://schemas.microsoft.com/office/drawing/2014/main" val="2985759043"/>
                    </a:ext>
                  </a:extLst>
                </a:gridCol>
                <a:gridCol w="2763837">
                  <a:extLst>
                    <a:ext uri="{9D8B030D-6E8A-4147-A177-3AD203B41FA5}">
                      <a16:colId xmlns:a16="http://schemas.microsoft.com/office/drawing/2014/main" val="1013979582"/>
                    </a:ext>
                  </a:extLst>
                </a:gridCol>
              </a:tblGrid>
              <a:tr h="3657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276865"/>
                  </a:ext>
                </a:extLst>
              </a:tr>
              <a:tr h="2340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B/0           C/0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E/1           C/0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E/1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E/1           C/0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G/1       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F/1           E/0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529681"/>
                  </a:ext>
                </a:extLst>
              </a:tr>
            </a:tbl>
          </a:graphicData>
        </a:graphic>
      </p:graphicFrame>
      <p:sp>
        <p:nvSpPr>
          <p:cNvPr id="120844" name="Text Box 18">
            <a:extLst>
              <a:ext uri="{FF2B5EF4-FFF2-40B4-BE49-F238E27FC236}">
                <a16:creationId xmlns:a16="http://schemas.microsoft.com/office/drawing/2014/main" id="{0FF8004D-956E-6B44-BD07-8478822D16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165350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20845" name="Text Box 19">
            <a:extLst>
              <a:ext uri="{FF2B5EF4-FFF2-40B4-BE49-F238E27FC236}">
                <a16:creationId xmlns:a16="http://schemas.microsoft.com/office/drawing/2014/main" id="{52671378-B1C2-FD44-86EC-E084CE543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2317750"/>
            <a:ext cx="3984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  <a:r>
              <a:rPr lang="en-US" altLang="zh-CN" sz="1800" b="1" baseline="30000">
                <a:ea typeface="宋体" panose="02010600030101010101" pitchFamily="2" charset="-122"/>
              </a:rPr>
              <a:t>n</a:t>
            </a:r>
          </a:p>
        </p:txBody>
      </p:sp>
      <p:sp>
        <p:nvSpPr>
          <p:cNvPr id="120846" name="Line 20">
            <a:extLst>
              <a:ext uri="{FF2B5EF4-FFF2-40B4-BE49-F238E27FC236}">
                <a16:creationId xmlns:a16="http://schemas.microsoft.com/office/drawing/2014/main" id="{F2E47C66-DB12-0440-98F2-07AF430963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90600" y="224155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11" name="Group 5">
            <a:extLst>
              <a:ext uri="{FF2B5EF4-FFF2-40B4-BE49-F238E27FC236}">
                <a16:creationId xmlns:a16="http://schemas.microsoft.com/office/drawing/2014/main" id="{1BA7E15D-0281-AC41-B40C-EA04D7E83AE3}"/>
              </a:ext>
            </a:extLst>
          </p:cNvPr>
          <p:cNvGraphicFramePr>
            <a:graphicFrameLocks noGrp="1"/>
          </p:cNvGraphicFramePr>
          <p:nvPr/>
        </p:nvGraphicFramePr>
        <p:xfrm>
          <a:off x="4908550" y="2424113"/>
          <a:ext cx="3581400" cy="2011628"/>
        </p:xfrm>
        <a:graphic>
          <a:graphicData uri="http://schemas.openxmlformats.org/drawingml/2006/table">
            <a:tbl>
              <a:tblPr/>
              <a:tblGrid>
                <a:gridCol w="817563">
                  <a:extLst>
                    <a:ext uri="{9D8B030D-6E8A-4147-A177-3AD203B41FA5}">
                      <a16:colId xmlns:a16="http://schemas.microsoft.com/office/drawing/2014/main" val="2985759043"/>
                    </a:ext>
                  </a:extLst>
                </a:gridCol>
                <a:gridCol w="2763837">
                  <a:extLst>
                    <a:ext uri="{9D8B030D-6E8A-4147-A177-3AD203B41FA5}">
                      <a16:colId xmlns:a16="http://schemas.microsoft.com/office/drawing/2014/main" val="1013979582"/>
                    </a:ext>
                  </a:extLst>
                </a:gridCol>
              </a:tblGrid>
              <a:tr h="36569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07" marB="45707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07" marB="4570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276865"/>
                  </a:ext>
                </a:extLst>
              </a:tr>
              <a:tr h="16456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marT="45707" marB="45707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b/0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b/1           a0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b/0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marT="45707" marB="4570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529681"/>
                  </a:ext>
                </a:extLst>
              </a:tr>
            </a:tbl>
          </a:graphicData>
        </a:graphic>
      </p:graphicFrame>
      <p:sp>
        <p:nvSpPr>
          <p:cNvPr id="120856" name="Text Box 18">
            <a:extLst>
              <a:ext uri="{FF2B5EF4-FFF2-40B4-BE49-F238E27FC236}">
                <a16:creationId xmlns:a16="http://schemas.microsoft.com/office/drawing/2014/main" id="{B01F1363-C38D-B347-8DF5-083CB3074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0" y="2347913"/>
            <a:ext cx="349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20857" name="Text Box 19">
            <a:extLst>
              <a:ext uri="{FF2B5EF4-FFF2-40B4-BE49-F238E27FC236}">
                <a16:creationId xmlns:a16="http://schemas.microsoft.com/office/drawing/2014/main" id="{64130ADD-3162-9548-BEDF-65EE3C1CD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2050" y="2500313"/>
            <a:ext cx="3984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  <a:r>
              <a:rPr lang="en-US" altLang="zh-CN" sz="1800" b="1" baseline="30000">
                <a:ea typeface="宋体" panose="02010600030101010101" pitchFamily="2" charset="-122"/>
              </a:rPr>
              <a:t>n</a:t>
            </a:r>
          </a:p>
        </p:txBody>
      </p:sp>
      <p:sp>
        <p:nvSpPr>
          <p:cNvPr id="120858" name="Line 20">
            <a:extLst>
              <a:ext uri="{FF2B5EF4-FFF2-40B4-BE49-F238E27FC236}">
                <a16:creationId xmlns:a16="http://schemas.microsoft.com/office/drawing/2014/main" id="{9DE13113-6A28-EB40-9C08-0771947F473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984750" y="2424113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120859" name="图片 2">
            <a:extLst>
              <a:ext uri="{FF2B5EF4-FFF2-40B4-BE49-F238E27FC236}">
                <a16:creationId xmlns:a16="http://schemas.microsoft.com/office/drawing/2014/main" id="{B927D73D-5A38-E048-9FEF-E2E197B3D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88" y="4675188"/>
            <a:ext cx="3873500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2">
            <a:extLst>
              <a:ext uri="{FF2B5EF4-FFF2-40B4-BE49-F238E27FC236}">
                <a16:creationId xmlns:a16="http://schemas.microsoft.com/office/drawing/2014/main" id="{4AD951EB-6827-6642-BD54-781CF9D10A6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完全规定状态表的简化</a:t>
            </a:r>
          </a:p>
        </p:txBody>
      </p:sp>
      <p:sp>
        <p:nvSpPr>
          <p:cNvPr id="121858" name="Text Box 3">
            <a:extLst>
              <a:ext uri="{FF2B5EF4-FFF2-40B4-BE49-F238E27FC236}">
                <a16:creationId xmlns:a16="http://schemas.microsoft.com/office/drawing/2014/main" id="{D47A111B-878A-8142-B873-A0EC13F2E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1374775"/>
            <a:ext cx="4572000" cy="243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(3) </a:t>
            </a:r>
            <a:r>
              <a:rPr lang="zh-CN" altLang="en-US" sz="2000" b="1">
                <a:ea typeface="宋体" panose="02010600030101010101" pitchFamily="2" charset="-122"/>
              </a:rPr>
              <a:t>求最大等价类集合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endParaRPr lang="zh-CN" altLang="en-US" sz="10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</a:t>
            </a:r>
            <a:r>
              <a:rPr lang="en-US" altLang="zh-CN" sz="2000" b="1">
                <a:ea typeface="宋体" panose="02010600030101010101" pitchFamily="2" charset="-122"/>
              </a:rPr>
              <a:t>E </a:t>
            </a:r>
            <a:r>
              <a:rPr lang="zh-CN" altLang="en-US" sz="2000" b="1">
                <a:ea typeface="宋体" panose="02010600030101010101" pitchFamily="2" charset="-122"/>
              </a:rPr>
              <a:t>列</a:t>
            </a:r>
            <a:r>
              <a:rPr lang="en-US" altLang="zh-CN" sz="2000" b="1">
                <a:ea typeface="宋体" panose="02010600030101010101" pitchFamily="2" charset="-122"/>
              </a:rPr>
              <a:t>: EG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C </a:t>
            </a:r>
            <a:r>
              <a:rPr lang="zh-CN" altLang="en-US" sz="2000" b="1">
                <a:ea typeface="宋体" panose="02010600030101010101" pitchFamily="2" charset="-122"/>
              </a:rPr>
              <a:t>列</a:t>
            </a:r>
            <a:r>
              <a:rPr lang="en-US" altLang="zh-CN" sz="2000" b="1">
                <a:ea typeface="宋体" panose="02010600030101010101" pitchFamily="2" charset="-122"/>
              </a:rPr>
              <a:t>: EG, CF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A </a:t>
            </a:r>
            <a:r>
              <a:rPr lang="zh-CN" altLang="en-US" sz="2000" b="1">
                <a:ea typeface="宋体" panose="02010600030101010101" pitchFamily="2" charset="-122"/>
              </a:rPr>
              <a:t>列</a:t>
            </a:r>
            <a:r>
              <a:rPr lang="en-US" altLang="zh-CN" sz="2000" b="1">
                <a:ea typeface="宋体" panose="02010600030101010101" pitchFamily="2" charset="-122"/>
              </a:rPr>
              <a:t>: AEG, CF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endParaRPr lang="en-US" altLang="zh-CN" sz="10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</a:t>
            </a:r>
            <a:r>
              <a:rPr lang="zh-CN" altLang="en-US" sz="2000" b="1">
                <a:ea typeface="宋体" panose="02010600030101010101" pitchFamily="2" charset="-122"/>
              </a:rPr>
              <a:t>最大等价类集合</a:t>
            </a:r>
            <a:r>
              <a:rPr lang="en-US" altLang="zh-CN" sz="2000" b="1">
                <a:ea typeface="宋体" panose="02010600030101010101" pitchFamily="2" charset="-122"/>
              </a:rPr>
              <a:t>: {AEG, CF, B, D}</a:t>
            </a:r>
          </a:p>
        </p:txBody>
      </p:sp>
      <p:pic>
        <p:nvPicPr>
          <p:cNvPr id="121859" name="Picture 4">
            <a:extLst>
              <a:ext uri="{FF2B5EF4-FFF2-40B4-BE49-F238E27FC236}">
                <a16:creationId xmlns:a16="http://schemas.microsoft.com/office/drawing/2014/main" id="{E77FDFF4-B272-5344-AA7B-359063A4E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05000"/>
            <a:ext cx="3581400" cy="355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1860" name="Line 5">
            <a:extLst>
              <a:ext uri="{FF2B5EF4-FFF2-40B4-BE49-F238E27FC236}">
                <a16:creationId xmlns:a16="http://schemas.microsoft.com/office/drawing/2014/main" id="{25C0308A-B553-A446-9C8D-6CE7572C5B1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38600" y="1447800"/>
            <a:ext cx="0" cy="4953000"/>
          </a:xfrm>
          <a:prstGeom prst="line">
            <a:avLst/>
          </a:prstGeom>
          <a:noFill/>
          <a:ln w="12700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>
            <a:extLst>
              <a:ext uri="{FF2B5EF4-FFF2-40B4-BE49-F238E27FC236}">
                <a16:creationId xmlns:a16="http://schemas.microsoft.com/office/drawing/2014/main" id="{DBE098A7-BA76-6844-905B-0B2C1DABFCD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完全规定状态表的简化</a:t>
            </a:r>
          </a:p>
        </p:txBody>
      </p:sp>
      <p:sp>
        <p:nvSpPr>
          <p:cNvPr id="122882" name="Text Box 3">
            <a:extLst>
              <a:ext uri="{FF2B5EF4-FFF2-40B4-BE49-F238E27FC236}">
                <a16:creationId xmlns:a16="http://schemas.microsoft.com/office/drawing/2014/main" id="{A53EEEDE-143E-CD49-A83A-19CC4DC80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1403350"/>
            <a:ext cx="4572000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(4) </a:t>
            </a:r>
            <a:r>
              <a:rPr lang="zh-CN" altLang="en-US" sz="2000" b="1">
                <a:ea typeface="宋体" panose="02010600030101010101" pitchFamily="2" charset="-122"/>
              </a:rPr>
              <a:t>作最简状态表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令 </a:t>
            </a:r>
            <a:r>
              <a:rPr lang="en-US" altLang="zh-CN" sz="2000" b="1">
                <a:ea typeface="宋体" panose="02010600030101010101" pitchFamily="2" charset="-122"/>
              </a:rPr>
              <a:t>a={AEG}, b={CF}, c={B}, d={D}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</a:t>
            </a:r>
            <a:r>
              <a:rPr lang="zh-CN" altLang="en-US" sz="2000" b="1">
                <a:ea typeface="宋体" panose="02010600030101010101" pitchFamily="2" charset="-122"/>
              </a:rPr>
              <a:t>最简状态表为</a:t>
            </a:r>
            <a:r>
              <a:rPr lang="en-US" altLang="zh-CN" sz="2000" b="1">
                <a:ea typeface="宋体" panose="02010600030101010101" pitchFamily="2" charset="-122"/>
              </a:rPr>
              <a:t>:</a:t>
            </a:r>
          </a:p>
        </p:txBody>
      </p:sp>
      <p:sp>
        <p:nvSpPr>
          <p:cNvPr id="122883" name="Line 5">
            <a:extLst>
              <a:ext uri="{FF2B5EF4-FFF2-40B4-BE49-F238E27FC236}">
                <a16:creationId xmlns:a16="http://schemas.microsoft.com/office/drawing/2014/main" id="{EC1E3C74-DAA4-F24A-8372-27C833BEA5F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38600" y="1447800"/>
            <a:ext cx="0" cy="4953000"/>
          </a:xfrm>
          <a:prstGeom prst="line">
            <a:avLst/>
          </a:prstGeom>
          <a:noFill/>
          <a:ln w="12700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122884" name="Picture 6">
            <a:extLst>
              <a:ext uri="{FF2B5EF4-FFF2-40B4-BE49-F238E27FC236}">
                <a16:creationId xmlns:a16="http://schemas.microsoft.com/office/drawing/2014/main" id="{5305AB35-7E40-7E41-8889-D6CCBACE8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300" y="2927350"/>
            <a:ext cx="3238500" cy="187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20551" name="Group 7">
            <a:extLst>
              <a:ext uri="{FF2B5EF4-FFF2-40B4-BE49-F238E27FC236}">
                <a16:creationId xmlns:a16="http://schemas.microsoft.com/office/drawing/2014/main" id="{85BBFB09-3678-F742-9E08-808E26B05A54}"/>
              </a:ext>
            </a:extLst>
          </p:cNvPr>
          <p:cNvGraphicFramePr>
            <a:graphicFrameLocks noGrp="1"/>
          </p:cNvGraphicFramePr>
          <p:nvPr/>
        </p:nvGraphicFramePr>
        <p:xfrm>
          <a:off x="228600" y="2241550"/>
          <a:ext cx="3581400" cy="2706688"/>
        </p:xfrm>
        <a:graphic>
          <a:graphicData uri="http://schemas.openxmlformats.org/drawingml/2006/table">
            <a:tbl>
              <a:tblPr/>
              <a:tblGrid>
                <a:gridCol w="817563">
                  <a:extLst>
                    <a:ext uri="{9D8B030D-6E8A-4147-A177-3AD203B41FA5}">
                      <a16:colId xmlns:a16="http://schemas.microsoft.com/office/drawing/2014/main" val="3681543265"/>
                    </a:ext>
                  </a:extLst>
                </a:gridCol>
                <a:gridCol w="2763837">
                  <a:extLst>
                    <a:ext uri="{9D8B030D-6E8A-4147-A177-3AD203B41FA5}">
                      <a16:colId xmlns:a16="http://schemas.microsoft.com/office/drawing/2014/main" val="2397669257"/>
                    </a:ext>
                  </a:extLst>
                </a:gridCol>
              </a:tblGrid>
              <a:tr h="3657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0               1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772112"/>
                  </a:ext>
                </a:extLst>
              </a:tr>
              <a:tr h="2340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</a:t>
                      </a:r>
                    </a:p>
                  </a:txBody>
                  <a:tcPr marT="45721" marB="45721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F/1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G/0           B/0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C/0           E/0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C/1           A/0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F/0           E/0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33807"/>
                  </a:ext>
                </a:extLst>
              </a:tr>
            </a:tbl>
          </a:graphicData>
        </a:graphic>
      </p:graphicFrame>
      <p:sp>
        <p:nvSpPr>
          <p:cNvPr id="122894" name="Text Box 20">
            <a:extLst>
              <a:ext uri="{FF2B5EF4-FFF2-40B4-BE49-F238E27FC236}">
                <a16:creationId xmlns:a16="http://schemas.microsoft.com/office/drawing/2014/main" id="{A7023C4F-95C9-0146-A14E-9EF1A3D4F2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550" y="2165350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122895" name="Text Box 21">
            <a:extLst>
              <a:ext uri="{FF2B5EF4-FFF2-40B4-BE49-F238E27FC236}">
                <a16:creationId xmlns:a16="http://schemas.microsoft.com/office/drawing/2014/main" id="{EB15606A-DF2D-7B4E-BC56-CBC5FE376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100" y="231775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122896" name="Line 22">
            <a:extLst>
              <a:ext uri="{FF2B5EF4-FFF2-40B4-BE49-F238E27FC236}">
                <a16:creationId xmlns:a16="http://schemas.microsoft.com/office/drawing/2014/main" id="{9DE388EB-AB7E-934D-9114-58042ACA444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04800" y="224155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Rectangle 2">
            <a:extLst>
              <a:ext uri="{FF2B5EF4-FFF2-40B4-BE49-F238E27FC236}">
                <a16:creationId xmlns:a16="http://schemas.microsoft.com/office/drawing/2014/main" id="{81EF4711-1F49-4444-BB56-B4FF2F12CF5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4000" b="1"/>
              <a:t>一般型同步时序电路的设计</a:t>
            </a:r>
            <a:r>
              <a:rPr lang="zh-CN" altLang="en-US"/>
              <a:t> </a:t>
            </a:r>
          </a:p>
        </p:txBody>
      </p:sp>
      <p:sp>
        <p:nvSpPr>
          <p:cNvPr id="123906" name="Text Box 3">
            <a:extLst>
              <a:ext uri="{FF2B5EF4-FFF2-40B4-BE49-F238E27FC236}">
                <a16:creationId xmlns:a16="http://schemas.microsoft.com/office/drawing/2014/main" id="{99824321-AE4D-C443-BFD1-61996C89A9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447800"/>
            <a:ext cx="7864475" cy="4011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en-US" altLang="zh-CN" sz="2800">
                <a:solidFill>
                  <a:srgbClr val="777777"/>
                </a:solidFill>
              </a:rPr>
              <a:t> </a:t>
            </a:r>
            <a:r>
              <a:rPr lang="zh-CN" altLang="en-US" sz="2800">
                <a:solidFill>
                  <a:srgbClr val="777777"/>
                </a:solidFill>
              </a:rPr>
              <a:t>根据设计要求建立状态表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800">
                <a:solidFill>
                  <a:srgbClr val="777777"/>
                </a:solidFill>
              </a:rPr>
              <a:t> 简化状态表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b="1"/>
              <a:t> </a:t>
            </a:r>
            <a:r>
              <a:rPr lang="zh-CN" altLang="en-US" b="1">
                <a:solidFill>
                  <a:schemeClr val="hlink"/>
                </a:solidFill>
              </a:rPr>
              <a:t>状态分配</a:t>
            </a:r>
            <a:r>
              <a:rPr lang="en-US" altLang="zh-CN" b="1"/>
              <a:t>, </a:t>
            </a:r>
            <a:r>
              <a:rPr lang="zh-CN" altLang="en-US" b="1"/>
              <a:t>将状态表转换为状态转移表</a:t>
            </a:r>
            <a:r>
              <a:rPr lang="zh-CN" altLang="en-US" sz="2800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>
                <a:solidFill>
                  <a:srgbClr val="80808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400">
                <a:solidFill>
                  <a:srgbClr val="777777"/>
                </a:solidFill>
                <a:ea typeface="宋体" panose="02010600030101010101" pitchFamily="2" charset="-122"/>
              </a:rPr>
              <a:t>由状态转移表求出下一状态方程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>
                <a:solidFill>
                  <a:srgbClr val="777777"/>
                </a:solidFill>
                <a:ea typeface="宋体" panose="02010600030101010101" pitchFamily="2" charset="-122"/>
              </a:rPr>
              <a:t> 求出触发器的激励方程和输出方程</a:t>
            </a:r>
            <a:r>
              <a:rPr lang="en-US" altLang="zh-CN" sz="2400">
                <a:solidFill>
                  <a:srgbClr val="777777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>
                <a:solidFill>
                  <a:srgbClr val="777777"/>
                </a:solidFill>
                <a:ea typeface="宋体" panose="02010600030101010101" pitchFamily="2" charset="-122"/>
              </a:rPr>
              <a:t>完成组合电路部分的设计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zh-CN" altLang="en-US" sz="2400">
                <a:solidFill>
                  <a:srgbClr val="777777"/>
                </a:solidFill>
                <a:ea typeface="宋体" panose="02010600030101010101" pitchFamily="2" charset="-122"/>
              </a:rPr>
              <a:t> 画出逻辑图</a:t>
            </a:r>
            <a:r>
              <a:rPr lang="en-US" altLang="zh-CN" sz="2400">
                <a:solidFill>
                  <a:srgbClr val="777777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>
                <a:solidFill>
                  <a:srgbClr val="777777"/>
                </a:solidFill>
                <a:ea typeface="宋体" panose="02010600030101010101" pitchFamily="2" charset="-122"/>
              </a:rPr>
              <a:t>实现整个设计 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Rectangle 2">
            <a:extLst>
              <a:ext uri="{FF2B5EF4-FFF2-40B4-BE49-F238E27FC236}">
                <a16:creationId xmlns:a16="http://schemas.microsoft.com/office/drawing/2014/main" id="{D236B041-3E13-CB40-B3B7-E0F62B2B63D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  <a:r>
              <a:rPr lang="zh-CN" altLang="en-US"/>
              <a:t> </a:t>
            </a:r>
          </a:p>
        </p:txBody>
      </p:sp>
      <p:grpSp>
        <p:nvGrpSpPr>
          <p:cNvPr id="62473" name="Group 9">
            <a:extLst>
              <a:ext uri="{FF2B5EF4-FFF2-40B4-BE49-F238E27FC236}">
                <a16:creationId xmlns:a16="http://schemas.microsoft.com/office/drawing/2014/main" id="{C9F58A84-5457-9F44-BE73-B5CCBB6F95B5}"/>
              </a:ext>
            </a:extLst>
          </p:cNvPr>
          <p:cNvGrpSpPr>
            <a:grpSpLocks/>
          </p:cNvGrpSpPr>
          <p:nvPr/>
        </p:nvGrpSpPr>
        <p:grpSpPr bwMode="auto">
          <a:xfrm>
            <a:off x="1912938" y="2549525"/>
            <a:ext cx="3965575" cy="922338"/>
            <a:chOff x="1205" y="1606"/>
            <a:chExt cx="2498" cy="581"/>
          </a:xfrm>
        </p:grpSpPr>
        <p:sp>
          <p:nvSpPr>
            <p:cNvPr id="124935" name="Text Box 4">
              <a:extLst>
                <a:ext uri="{FF2B5EF4-FFF2-40B4-BE49-F238E27FC236}">
                  <a16:creationId xmlns:a16="http://schemas.microsoft.com/office/drawing/2014/main" id="{24080FE1-F04C-4941-B035-7BFC532039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5" y="1606"/>
              <a:ext cx="249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200" b="1">
                  <a:ea typeface="宋体" panose="02010600030101010101" pitchFamily="2" charset="-122"/>
                </a:rPr>
                <a:t>状态数 </a:t>
              </a:r>
              <a:r>
                <a:rPr lang="en-US" altLang="zh-CN" sz="2200" b="1" i="1">
                  <a:ea typeface="宋体" panose="02010600030101010101" pitchFamily="2" charset="-122"/>
                </a:rPr>
                <a:t>r </a:t>
              </a:r>
              <a:r>
                <a:rPr lang="zh-CN" altLang="en-US" sz="2200" b="1">
                  <a:ea typeface="宋体" panose="02010600030101010101" pitchFamily="2" charset="-122"/>
                </a:rPr>
                <a:t>和触发器数 </a:t>
              </a:r>
              <a:r>
                <a:rPr lang="en-US" altLang="zh-CN" sz="2200" b="1" i="1">
                  <a:ea typeface="宋体" panose="02010600030101010101" pitchFamily="2" charset="-122"/>
                </a:rPr>
                <a:t>k </a:t>
              </a:r>
              <a:r>
                <a:rPr lang="zh-CN" altLang="en-US" sz="2200" b="1">
                  <a:ea typeface="宋体" panose="02010600030101010101" pitchFamily="2" charset="-122"/>
                </a:rPr>
                <a:t>的关系</a:t>
              </a:r>
              <a:r>
                <a:rPr lang="en-US" altLang="zh-CN" sz="2200" b="1">
                  <a:ea typeface="宋体" panose="02010600030101010101" pitchFamily="2" charset="-122"/>
                </a:rPr>
                <a:t>: </a:t>
              </a:r>
            </a:p>
          </p:txBody>
        </p:sp>
        <p:graphicFrame>
          <p:nvGraphicFramePr>
            <p:cNvPr id="124936" name="Object 5">
              <a:extLst>
                <a:ext uri="{FF2B5EF4-FFF2-40B4-BE49-F238E27FC236}">
                  <a16:creationId xmlns:a16="http://schemas.microsoft.com/office/drawing/2014/main" id="{1D345A24-8B0E-9049-B3DE-7B434D3FBA2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97" y="1917"/>
            <a:ext cx="1101" cy="2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969" name="Equation" r:id="rId3" imgW="17843500" imgH="4394200" progId="Equation.3">
                    <p:embed/>
                  </p:oleObj>
                </mc:Choice>
                <mc:Fallback>
                  <p:oleObj name="Equation" r:id="rId3" imgW="17843500" imgH="4394200" progId="Equation.3">
                    <p:embed/>
                    <p:pic>
                      <p:nvPicPr>
                        <p:cNvPr id="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97" y="1917"/>
                          <a:ext cx="1101" cy="27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4931" name="Text Box 6">
            <a:extLst>
              <a:ext uri="{FF2B5EF4-FFF2-40B4-BE49-F238E27FC236}">
                <a16:creationId xmlns:a16="http://schemas.microsoft.com/office/drawing/2014/main" id="{209A89DC-17D3-634B-AF1C-4783F2689F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371600"/>
            <a:ext cx="731520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latin typeface="Tahoma" panose="020B0604030504040204" pitchFamily="34" charset="0"/>
                <a:ea typeface="楷体_GB2312" pitchFamily="49" charset="-122"/>
              </a:rPr>
              <a:t>     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对状态表中的各状态分别指定二进制代码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这一过程</a:t>
            </a:r>
            <a:r>
              <a:rPr lang="zh-CN" altLang="en-US" sz="2200" b="1">
                <a:solidFill>
                  <a:srgbClr val="008000"/>
                </a:solidFill>
                <a:ea typeface="幼圆" pitchFamily="49" charset="-122"/>
              </a:rPr>
              <a:t>称为</a:t>
            </a:r>
            <a:r>
              <a:rPr lang="zh-CN" altLang="en-US" sz="2200" b="1">
                <a:solidFill>
                  <a:schemeClr val="hlink"/>
                </a:solidFill>
                <a:ea typeface="幼圆" pitchFamily="49" charset="-122"/>
              </a:rPr>
              <a:t>状态编码</a:t>
            </a:r>
            <a:r>
              <a:rPr lang="zh-CN" altLang="en-US" sz="2200" b="1">
                <a:solidFill>
                  <a:srgbClr val="008000"/>
                </a:solidFill>
                <a:ea typeface="幼圆" pitchFamily="49" charset="-122"/>
              </a:rPr>
              <a:t>，或</a:t>
            </a:r>
            <a:r>
              <a:rPr lang="zh-CN" altLang="en-US" sz="2200" b="1">
                <a:solidFill>
                  <a:srgbClr val="FF6600"/>
                </a:solidFill>
                <a:ea typeface="幼圆" pitchFamily="49" charset="-122"/>
              </a:rPr>
              <a:t>状态分配</a:t>
            </a:r>
            <a:r>
              <a:rPr lang="zh-CN" altLang="en-US" sz="2200" b="1">
                <a:solidFill>
                  <a:srgbClr val="008000"/>
                </a:solidFill>
                <a:ea typeface="幼圆" pitchFamily="49" charset="-122"/>
              </a:rPr>
              <a:t> 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(State assignment)。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62472" name="Group 8">
            <a:extLst>
              <a:ext uri="{FF2B5EF4-FFF2-40B4-BE49-F238E27FC236}">
                <a16:creationId xmlns:a16="http://schemas.microsoft.com/office/drawing/2014/main" id="{6BD2DB1C-2AA4-A246-AECF-17698C8737E7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4227513"/>
            <a:ext cx="7543800" cy="1563687"/>
            <a:chOff x="912" y="2471"/>
            <a:chExt cx="4752" cy="985"/>
          </a:xfrm>
        </p:grpSpPr>
        <p:sp>
          <p:nvSpPr>
            <p:cNvPr id="124933" name="Text Box 15">
              <a:extLst>
                <a:ext uri="{FF2B5EF4-FFF2-40B4-BE49-F238E27FC236}">
                  <a16:creationId xmlns:a16="http://schemas.microsoft.com/office/drawing/2014/main" id="{FB3A116B-287C-7A40-B7F1-EBFAF1BE91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2471"/>
              <a:ext cx="4752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200" b="1">
                  <a:ea typeface="楷体_GB2312" pitchFamily="49" charset="-122"/>
                </a:rPr>
                <a:t>      </a:t>
              </a:r>
              <a:r>
                <a:rPr lang="zh-CN" altLang="en-US" sz="2200" b="1">
                  <a:ea typeface="楷体_GB2312" pitchFamily="49" charset="-122"/>
                </a:rPr>
                <a:t>把 </a:t>
              </a:r>
              <a:r>
                <a:rPr lang="en-US" altLang="zh-CN" sz="2200" b="1">
                  <a:ea typeface="楷体_GB2312" pitchFamily="49" charset="-122"/>
                </a:rPr>
                <a:t>2</a:t>
              </a:r>
              <a:r>
                <a:rPr lang="en-US" altLang="zh-CN" sz="2200" b="1" i="1" baseline="30000">
                  <a:ea typeface="楷体_GB2312" pitchFamily="49" charset="-122"/>
                </a:rPr>
                <a:t>k </a:t>
              </a:r>
              <a:r>
                <a:rPr lang="zh-CN" altLang="en-US" sz="2200" b="1">
                  <a:ea typeface="楷体_GB2312" pitchFamily="49" charset="-122"/>
                </a:rPr>
                <a:t>个不同的代码分配到 </a:t>
              </a:r>
              <a:r>
                <a:rPr lang="en-US" altLang="zh-CN" sz="2200" b="1" i="1">
                  <a:ea typeface="楷体_GB2312" pitchFamily="49" charset="-122"/>
                </a:rPr>
                <a:t>r </a:t>
              </a:r>
              <a:r>
                <a:rPr lang="zh-CN" altLang="en-US" sz="2200" b="1">
                  <a:ea typeface="楷体_GB2312" pitchFamily="49" charset="-122"/>
                </a:rPr>
                <a:t>个状态，可能的分配方案数：</a:t>
              </a:r>
              <a:endParaRPr lang="zh-CN" altLang="en-US" sz="2200" b="1">
                <a:solidFill>
                  <a:srgbClr val="008000"/>
                </a:solidFill>
                <a:ea typeface="宋体" panose="02010600030101010101" pitchFamily="2" charset="-122"/>
              </a:endParaRPr>
            </a:p>
          </p:txBody>
        </p:sp>
        <p:graphicFrame>
          <p:nvGraphicFramePr>
            <p:cNvPr id="124934" name="Object 16">
              <a:extLst>
                <a:ext uri="{FF2B5EF4-FFF2-40B4-BE49-F238E27FC236}">
                  <a16:creationId xmlns:a16="http://schemas.microsoft.com/office/drawing/2014/main" id="{D4D17471-9EA3-E740-B4DE-2DA351E8977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28" y="2829"/>
            <a:ext cx="960" cy="6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970" name="Equation" r:id="rId5" imgW="15798800" imgH="10236200" progId="Equation.3">
                    <p:embed/>
                  </p:oleObj>
                </mc:Choice>
                <mc:Fallback>
                  <p:oleObj name="Equation" r:id="rId5" imgW="15798800" imgH="102362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28" y="2829"/>
                          <a:ext cx="960" cy="62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2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Rectangle 2">
            <a:extLst>
              <a:ext uri="{FF2B5EF4-FFF2-40B4-BE49-F238E27FC236}">
                <a16:creationId xmlns:a16="http://schemas.microsoft.com/office/drawing/2014/main" id="{1794C1D0-0A74-8241-93D2-1231B141383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  <a:r>
              <a:rPr lang="zh-CN" altLang="en-US"/>
              <a:t> </a:t>
            </a:r>
          </a:p>
        </p:txBody>
      </p:sp>
      <p:sp>
        <p:nvSpPr>
          <p:cNvPr id="125954" name="Text Box 8">
            <a:extLst>
              <a:ext uri="{FF2B5EF4-FFF2-40B4-BE49-F238E27FC236}">
                <a16:creationId xmlns:a16="http://schemas.microsoft.com/office/drawing/2014/main" id="{3F74E0A7-66B0-2C49-B923-88552D245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784860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对下表所示的状态表进行状态分配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并得出</a:t>
            </a:r>
            <a:r>
              <a:rPr lang="en-US" altLang="zh-CN" sz="2200" b="1">
                <a:ea typeface="宋体" panose="02010600030101010101" pitchFamily="2" charset="-122"/>
              </a:rPr>
              <a:t>D</a:t>
            </a:r>
            <a:r>
              <a:rPr lang="zh-CN" altLang="en-US" sz="2200" b="1">
                <a:ea typeface="宋体" panose="02010600030101010101" pitchFamily="2" charset="-122"/>
              </a:rPr>
              <a:t>触发器的输入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方程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  <a:r>
              <a:rPr lang="en-US" altLang="zh-CN" sz="2000" b="1"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125955" name="Picture 9">
            <a:extLst>
              <a:ext uri="{FF2B5EF4-FFF2-40B4-BE49-F238E27FC236}">
                <a16:creationId xmlns:a16="http://schemas.microsoft.com/office/drawing/2014/main" id="{7B94C891-13DD-AF49-A042-EF4E999A3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514600"/>
            <a:ext cx="5638800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7943" name="Text Box 12">
            <a:extLst>
              <a:ext uri="{FF2B5EF4-FFF2-40B4-BE49-F238E27FC236}">
                <a16:creationId xmlns:a16="http://schemas.microsoft.com/office/drawing/2014/main" id="{AF794FA9-68F4-3F4D-A13D-6268A03BEB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5287963"/>
            <a:ext cx="811213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解：</a:t>
            </a:r>
          </a:p>
        </p:txBody>
      </p:sp>
      <p:sp>
        <p:nvSpPr>
          <p:cNvPr id="167944" name="Text Box 2056">
            <a:extLst>
              <a:ext uri="{FF2B5EF4-FFF2-40B4-BE49-F238E27FC236}">
                <a16:creationId xmlns:a16="http://schemas.microsoft.com/office/drawing/2014/main" id="{EA60EE21-0B73-3448-A46C-0174286599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318125"/>
            <a:ext cx="3540125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a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00	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b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01	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c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11	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d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10</a:t>
            </a:r>
          </a:p>
        </p:txBody>
      </p:sp>
      <p:sp>
        <p:nvSpPr>
          <p:cNvPr id="167945" name="Text Box 2057">
            <a:extLst>
              <a:ext uri="{FF2B5EF4-FFF2-40B4-BE49-F238E27FC236}">
                <a16:creationId xmlns:a16="http://schemas.microsoft.com/office/drawing/2014/main" id="{4A726518-B1B7-EF40-9B56-4E97439BDB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816600"/>
            <a:ext cx="3540125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a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00	</a:t>
            </a:r>
            <a:r>
              <a:rPr lang="en-US" altLang="zh-CN" sz="2200">
                <a:solidFill>
                  <a:schemeClr val="hlink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c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01	</a:t>
            </a:r>
            <a:r>
              <a:rPr lang="en-US" altLang="zh-CN" sz="2200">
                <a:solidFill>
                  <a:schemeClr val="hlink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b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11	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</a:rPr>
              <a:t>d</a:t>
            </a:r>
            <a:r>
              <a:rPr lang="en-US" altLang="zh-CN" sz="2200">
                <a:latin typeface="Tahoma" panose="020B0604030504040204" pitchFamily="34" charset="0"/>
                <a:ea typeface="宋体" panose="02010600030101010101" pitchFamily="2" charset="-122"/>
                <a:sym typeface="Symbol" pitchFamily="2" charset="2"/>
              </a:rPr>
              <a:t>10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943" grpId="0" autoUpdateAnimBg="0"/>
      <p:bldP spid="167944" grpId="0" autoUpdateAnimBg="0"/>
      <p:bldP spid="167945" grpId="0" autoUpdateAnimBg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2">
            <a:extLst>
              <a:ext uri="{FF2B5EF4-FFF2-40B4-BE49-F238E27FC236}">
                <a16:creationId xmlns:a16="http://schemas.microsoft.com/office/drawing/2014/main" id="{D7968B90-CF55-8943-B599-8653A091C42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</a:p>
        </p:txBody>
      </p:sp>
      <p:pic>
        <p:nvPicPr>
          <p:cNvPr id="126978" name="Picture 4">
            <a:extLst>
              <a:ext uri="{FF2B5EF4-FFF2-40B4-BE49-F238E27FC236}">
                <a16:creationId xmlns:a16="http://schemas.microsoft.com/office/drawing/2014/main" id="{56245C2B-8DFF-B84A-A666-4E3E2055A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447800"/>
            <a:ext cx="5257800" cy="456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6979" name="Picture 6">
            <a:extLst>
              <a:ext uri="{FF2B5EF4-FFF2-40B4-BE49-F238E27FC236}">
                <a16:creationId xmlns:a16="http://schemas.microsoft.com/office/drawing/2014/main" id="{576B8D29-43BC-884F-86C4-3F68B0AAA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4135438"/>
            <a:ext cx="36576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6980" name="Line 7">
            <a:extLst>
              <a:ext uri="{FF2B5EF4-FFF2-40B4-BE49-F238E27FC236}">
                <a16:creationId xmlns:a16="http://schemas.microsoft.com/office/drawing/2014/main" id="{95483C26-8867-7A48-94AC-59D899E3FF36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3810000"/>
            <a:ext cx="8077200" cy="0"/>
          </a:xfrm>
          <a:prstGeom prst="line">
            <a:avLst/>
          </a:prstGeom>
          <a:noFill/>
          <a:ln w="1905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Rectangle 2">
            <a:extLst>
              <a:ext uri="{FF2B5EF4-FFF2-40B4-BE49-F238E27FC236}">
                <a16:creationId xmlns:a16="http://schemas.microsoft.com/office/drawing/2014/main" id="{FFA4C881-3270-1C43-8FDA-2F3CDFBC14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</a:p>
        </p:txBody>
      </p:sp>
      <p:sp>
        <p:nvSpPr>
          <p:cNvPr id="130050" name="Text Box 4">
            <a:extLst>
              <a:ext uri="{FF2B5EF4-FFF2-40B4-BE49-F238E27FC236}">
                <a16:creationId xmlns:a16="http://schemas.microsoft.com/office/drawing/2014/main" id="{C6B1009D-8273-0E47-A628-E846DB8304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5400"/>
            <a:ext cx="39624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/>
              <a:t>1. </a:t>
            </a:r>
            <a:r>
              <a:rPr lang="zh-CN" altLang="en-US" sz="2400" b="1"/>
              <a:t>相邻法状态编码规则 </a:t>
            </a:r>
          </a:p>
        </p:txBody>
      </p:sp>
      <p:sp>
        <p:nvSpPr>
          <p:cNvPr id="130051" name="Text Box 5">
            <a:extLst>
              <a:ext uri="{FF2B5EF4-FFF2-40B4-BE49-F238E27FC236}">
                <a16:creationId xmlns:a16="http://schemas.microsoft.com/office/drawing/2014/main" id="{DB3B6690-8A6D-BB49-8E5E-89004FD5C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828800"/>
            <a:ext cx="7467600" cy="480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(1) </a:t>
            </a:r>
            <a:r>
              <a:rPr lang="zh-CN" altLang="en-US" sz="2200" b="1">
                <a:ea typeface="宋体" panose="02010600030101010101" pitchFamily="2" charset="-122"/>
              </a:rPr>
              <a:t>确定初始状态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初始状态一般采用全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0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代码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  <a:endParaRPr lang="en-US" altLang="zh-CN" sz="2200" b="1">
              <a:ea typeface="宋体" panose="02010600030101010101" pitchFamily="2" charset="-122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行相邻规则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若多个现态在同一输入组合下有相同的下一状态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则给这</a:t>
            </a:r>
            <a:r>
              <a:rPr lang="zh-CN" altLang="en-US" sz="2200" b="1">
                <a:solidFill>
                  <a:schemeClr val="hlink"/>
                </a:solidFill>
                <a:ea typeface="楷体_GB2312" pitchFamily="49" charset="-122"/>
              </a:rPr>
              <a:t>现态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赋以相邻编码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  <a:endParaRPr lang="en-US" altLang="zh-CN" sz="2200" b="1">
              <a:solidFill>
                <a:srgbClr val="008000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列相邻规则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 对每一个现在状态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若在相邻的输入组合下的下一状态不同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则应给这些</a:t>
            </a:r>
            <a:r>
              <a:rPr lang="zh-CN" altLang="en-US" sz="2200" b="1">
                <a:solidFill>
                  <a:schemeClr val="hlink"/>
                </a:solidFill>
                <a:ea typeface="楷体_GB2312" pitchFamily="49" charset="-122"/>
              </a:rPr>
              <a:t>下一状态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赋以相邻编码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  <a:endParaRPr lang="en-US" altLang="zh-CN" sz="2200" b="1">
              <a:solidFill>
                <a:srgbClr val="008000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ea typeface="宋体" panose="02010600030101010101" pitchFamily="2" charset="-122"/>
              </a:rPr>
              <a:t>输出相邻规则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      若多个现态在同一输入组合下有相同的输出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则给这些</a:t>
            </a:r>
            <a:r>
              <a:rPr lang="zh-CN" altLang="en-US" sz="2200" b="1">
                <a:solidFill>
                  <a:schemeClr val="hlink"/>
                </a:solidFill>
                <a:ea typeface="楷体_GB2312" pitchFamily="49" charset="-122"/>
              </a:rPr>
              <a:t>现态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赋以相邻编码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.</a:t>
            </a:r>
          </a:p>
        </p:txBody>
      </p:sp>
      <p:pic>
        <p:nvPicPr>
          <p:cNvPr id="130052" name="Picture 8">
            <a:extLst>
              <a:ext uri="{FF2B5EF4-FFF2-40B4-BE49-F238E27FC236}">
                <a16:creationId xmlns:a16="http://schemas.microsoft.com/office/drawing/2014/main" id="{546F4ADF-8895-E244-977B-6BE42C8F4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75" y="228600"/>
            <a:ext cx="4175125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A13AA1CD-486A-0642-BC0A-177B0D3D58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5.2.1 </a:t>
            </a:r>
            <a:r>
              <a:rPr lang="zh-CN" altLang="en-US" sz="3200" b="1"/>
              <a:t>常用时序电路简介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55B96D12-54DA-3B4F-9265-3A16780028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33893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移位寄存器</a:t>
            </a:r>
            <a:r>
              <a:rPr lang="zh-CN" altLang="en-US" sz="2800"/>
              <a:t> </a:t>
            </a:r>
          </a:p>
        </p:txBody>
      </p:sp>
      <p:sp>
        <p:nvSpPr>
          <p:cNvPr id="26627" name="Text Box 4">
            <a:extLst>
              <a:ext uri="{FF2B5EF4-FFF2-40B4-BE49-F238E27FC236}">
                <a16:creationId xmlns:a16="http://schemas.microsoft.com/office/drawing/2014/main" id="{3BCA45EF-7F3D-7147-AAE9-0DB80EC40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1952625"/>
            <a:ext cx="73310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由触发器构成的另</a:t>
            </a:r>
            <a:r>
              <a:rPr lang="en-US" altLang="zh-CN" sz="2400" b="1">
                <a:ea typeface="宋体" panose="02010600030101010101" pitchFamily="2" charset="-122"/>
              </a:rPr>
              <a:t>—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类常用时序电路。移位寄存器具有移位和寄存两重功能</a:t>
            </a:r>
            <a:r>
              <a:rPr lang="zh-CN" altLang="en-US" sz="2400" b="1">
                <a:ea typeface="宋体" panose="02010600030101010101" pitchFamily="2" charset="-122"/>
              </a:rPr>
              <a:t>。</a:t>
            </a:r>
          </a:p>
        </p:txBody>
      </p:sp>
      <p:graphicFrame>
        <p:nvGraphicFramePr>
          <p:cNvPr id="26628" name="Object 7">
            <a:extLst>
              <a:ext uri="{FF2B5EF4-FFF2-40B4-BE49-F238E27FC236}">
                <a16:creationId xmlns:a16="http://schemas.microsoft.com/office/drawing/2014/main" id="{BF4F8A98-E912-C343-90D9-1D1C27788B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19200" y="3506788"/>
          <a:ext cx="7620000" cy="2589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0" r:id="rId3" imgW="21666200" imgH="7454900" progId="Visio.Drawing.5">
                  <p:embed/>
                </p:oleObj>
              </mc:Choice>
              <mc:Fallback>
                <p:oleObj r:id="rId3" imgW="21666200" imgH="7454900" progId="Visio.Drawing.5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3506788"/>
                        <a:ext cx="7620000" cy="2589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29" name="Line 8">
            <a:extLst>
              <a:ext uri="{FF2B5EF4-FFF2-40B4-BE49-F238E27FC236}">
                <a16:creationId xmlns:a16="http://schemas.microsoft.com/office/drawing/2014/main" id="{72A10A63-7547-A346-8443-E743722E9D40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3429000"/>
            <a:ext cx="3962400" cy="0"/>
          </a:xfrm>
          <a:prstGeom prst="line">
            <a:avLst/>
          </a:prstGeom>
          <a:noFill/>
          <a:ln w="28575">
            <a:solidFill>
              <a:srgbClr val="FF66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30" name="Text Box 9">
            <a:extLst>
              <a:ext uri="{FF2B5EF4-FFF2-40B4-BE49-F238E27FC236}">
                <a16:creationId xmlns:a16="http://schemas.microsoft.com/office/drawing/2014/main" id="{F246A7A3-C0B5-4A4B-91A1-8BE90D1B2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495800"/>
            <a:ext cx="4400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latin typeface="Tahoma" panose="020B0604030504040204" pitchFamily="34" charset="0"/>
                <a:ea typeface="宋体" panose="02010600030101010101" pitchFamily="2" charset="-122"/>
              </a:rPr>
              <a:t>1                 2                 3                  4</a:t>
            </a:r>
          </a:p>
        </p:txBody>
      </p:sp>
      <p:sp>
        <p:nvSpPr>
          <p:cNvPr id="26631" name="Text Box 10">
            <a:extLst>
              <a:ext uri="{FF2B5EF4-FFF2-40B4-BE49-F238E27FC236}">
                <a16:creationId xmlns:a16="http://schemas.microsoft.com/office/drawing/2014/main" id="{9BABA5D4-4C5E-3746-BD3C-C9B9A535D7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3363" y="6156325"/>
            <a:ext cx="20526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四位右移寄存器</a:t>
            </a:r>
            <a:r>
              <a:rPr lang="zh-CN" altLang="en-US" sz="2000">
                <a:latin typeface="Tahoma" panose="020B0604030504040204" pitchFamily="34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6632" name="文本框 1">
            <a:extLst>
              <a:ext uri="{FF2B5EF4-FFF2-40B4-BE49-F238E27FC236}">
                <a16:creationId xmlns:a16="http://schemas.microsoft.com/office/drawing/2014/main" id="{AFF4BAE0-7CFD-CF42-BA65-610853DBD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1311275"/>
            <a:ext cx="234230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dirty="0">
                <a:latin typeface="Tahoma" panose="020B0604030504040204" pitchFamily="34" charset="0"/>
                <a:ea typeface="宋体" panose="02010600030101010101" pitchFamily="2" charset="-122"/>
              </a:rPr>
              <a:t>典型：</a:t>
            </a:r>
            <a:r>
              <a:rPr lang="en-US" altLang="zh-CN" sz="2400" dirty="0">
                <a:latin typeface="Tahoma" panose="020B0604030504040204" pitchFamily="34" charset="0"/>
                <a:ea typeface="宋体" panose="02010600030101010101" pitchFamily="2" charset="-122"/>
              </a:rPr>
              <a:t>74HC595</a:t>
            </a:r>
            <a:endParaRPr lang="zh-CN" altLang="en-US" sz="24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Rectangle 2">
            <a:extLst>
              <a:ext uri="{FF2B5EF4-FFF2-40B4-BE49-F238E27FC236}">
                <a16:creationId xmlns:a16="http://schemas.microsoft.com/office/drawing/2014/main" id="{E5981067-7E8D-824D-8D8B-9DB23E1DA2F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</a:p>
        </p:txBody>
      </p:sp>
      <p:sp>
        <p:nvSpPr>
          <p:cNvPr id="131074" name="Text Box 5">
            <a:extLst>
              <a:ext uri="{FF2B5EF4-FFF2-40B4-BE49-F238E27FC236}">
                <a16:creationId xmlns:a16="http://schemas.microsoft.com/office/drawing/2014/main" id="{553CE71D-0B62-5341-B229-7DD58B667A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5400"/>
            <a:ext cx="4343400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800" b="1"/>
              <a:t>2. </a:t>
            </a:r>
            <a:r>
              <a:rPr lang="zh-CN" altLang="en-US" sz="2800" b="1"/>
              <a:t>相邻法状态编码步骤 </a:t>
            </a:r>
          </a:p>
        </p:txBody>
      </p:sp>
      <p:sp>
        <p:nvSpPr>
          <p:cNvPr id="131075" name="Text Box 6">
            <a:extLst>
              <a:ext uri="{FF2B5EF4-FFF2-40B4-BE49-F238E27FC236}">
                <a16:creationId xmlns:a16="http://schemas.microsoft.com/office/drawing/2014/main" id="{05DF6261-D65B-3049-AFB7-1AD7D6067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74850"/>
            <a:ext cx="7391400" cy="315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根据化简后的状态表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按上述相邻规则分别求出应该给以相邻代码的状态对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列表统计每个状态对按不同规则的规定应给以相邻代码的次数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solidFill>
                  <a:srgbClr val="008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根据第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400" b="1">
                <a:solidFill>
                  <a:srgbClr val="008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步的结果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>
                <a:solidFill>
                  <a:srgbClr val="008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选择安排与它相邻的状态</a:t>
            </a:r>
            <a:r>
              <a:rPr lang="en-US" altLang="zh-CN" sz="2400" b="1">
                <a:solidFill>
                  <a:srgbClr val="008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2400" b="1">
                <a:solidFill>
                  <a:srgbClr val="006600"/>
                </a:solidFill>
                <a:ea typeface="楷体_GB2312" pitchFamily="49" charset="-122"/>
              </a:rPr>
              <a:t>选择的原则是尽可能地满足各种相邻规则的要求。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Rectangle 2">
            <a:extLst>
              <a:ext uri="{FF2B5EF4-FFF2-40B4-BE49-F238E27FC236}">
                <a16:creationId xmlns:a16="http://schemas.microsoft.com/office/drawing/2014/main" id="{FBA537AB-02EC-924D-A719-9054009EA09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/>
              <a:t>三 状态编码</a:t>
            </a:r>
          </a:p>
        </p:txBody>
      </p:sp>
      <p:pic>
        <p:nvPicPr>
          <p:cNvPr id="132098" name="Picture 88">
            <a:extLst>
              <a:ext uri="{FF2B5EF4-FFF2-40B4-BE49-F238E27FC236}">
                <a16:creationId xmlns:a16="http://schemas.microsoft.com/office/drawing/2014/main" id="{CCB696CD-AF6C-D94A-8D41-B4138936B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05000"/>
            <a:ext cx="4175125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4362" name="Picture 90">
            <a:extLst>
              <a:ext uri="{FF2B5EF4-FFF2-40B4-BE49-F238E27FC236}">
                <a16:creationId xmlns:a16="http://schemas.microsoft.com/office/drawing/2014/main" id="{0821F854-2AEB-C141-BB9C-1DB72091F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47800"/>
            <a:ext cx="3886200" cy="255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4363" name="Picture 91">
            <a:extLst>
              <a:ext uri="{FF2B5EF4-FFF2-40B4-BE49-F238E27FC236}">
                <a16:creationId xmlns:a16="http://schemas.microsoft.com/office/drawing/2014/main" id="{63F72EAB-8ED0-E146-A325-F7F485A9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191000"/>
            <a:ext cx="4919663" cy="247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2101" name="Text Box 92">
            <a:extLst>
              <a:ext uri="{FF2B5EF4-FFF2-40B4-BE49-F238E27FC236}">
                <a16:creationId xmlns:a16="http://schemas.microsoft.com/office/drawing/2014/main" id="{7CC7AD79-E6E7-4E4E-868A-C2C6107957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25" y="1614488"/>
            <a:ext cx="21367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>
                <a:ea typeface="宋体" panose="02010600030101010101" pitchFamily="2" charset="-122"/>
              </a:rPr>
              <a:t>表 </a:t>
            </a:r>
            <a:r>
              <a:rPr lang="en-US" altLang="zh-CN" sz="1800" b="1">
                <a:ea typeface="宋体" panose="02010600030101010101" pitchFamily="2" charset="-122"/>
              </a:rPr>
              <a:t>5.4.4 </a:t>
            </a:r>
            <a:r>
              <a:rPr lang="zh-CN" altLang="en-US" sz="1800" b="1">
                <a:ea typeface="宋体" panose="02010600030101010101" pitchFamily="2" charset="-122"/>
              </a:rPr>
              <a:t>状态转移表</a:t>
            </a:r>
          </a:p>
        </p:txBody>
      </p:sp>
      <p:sp>
        <p:nvSpPr>
          <p:cNvPr id="694365" name="Text Box 93">
            <a:extLst>
              <a:ext uri="{FF2B5EF4-FFF2-40B4-BE49-F238E27FC236}">
                <a16:creationId xmlns:a16="http://schemas.microsoft.com/office/drawing/2014/main" id="{D079BA8B-FFCA-2E43-95BB-BD0FD15335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343400"/>
            <a:ext cx="35052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</a:pPr>
            <a:r>
              <a:rPr lang="zh-CN" altLang="en-US" sz="2000">
                <a:ea typeface="宋体" panose="02010600030101010101" pitchFamily="2" charset="-122"/>
              </a:rPr>
              <a:t>相邻编码的优先级：</a:t>
            </a:r>
            <a:r>
              <a:rPr lang="en-US" altLang="zh-CN" sz="2000">
                <a:ea typeface="宋体" panose="02010600030101010101" pitchFamily="2" charset="-122"/>
              </a:rPr>
              <a:t>ad</a:t>
            </a:r>
            <a:r>
              <a:rPr lang="zh-CN" altLang="en-US" sz="2000">
                <a:ea typeface="宋体" panose="02010600030101010101" pitchFamily="2" charset="-122"/>
              </a:rPr>
              <a:t>最高，其次为</a:t>
            </a:r>
            <a:r>
              <a:rPr lang="en-US" altLang="zh-CN" sz="2000">
                <a:ea typeface="宋体" panose="02010600030101010101" pitchFamily="2" charset="-122"/>
              </a:rPr>
              <a:t>cd</a:t>
            </a:r>
            <a:r>
              <a:rPr lang="zh-CN" altLang="en-US" sz="2000">
                <a:ea typeface="宋体" panose="02010600030101010101" pitchFamily="2" charset="-122"/>
              </a:rPr>
              <a:t>，再其次是</a:t>
            </a:r>
            <a:r>
              <a:rPr lang="en-US" altLang="zh-CN" sz="2000">
                <a:ea typeface="宋体" panose="02010600030101010101" pitchFamily="2" charset="-122"/>
              </a:rPr>
              <a:t>ab</a:t>
            </a:r>
            <a:r>
              <a:rPr lang="zh-CN" altLang="en-US" sz="2000">
                <a:ea typeface="宋体" panose="02010600030101010101" pitchFamily="2" charset="-122"/>
              </a:rPr>
              <a:t>和</a:t>
            </a:r>
            <a:r>
              <a:rPr lang="en-US" altLang="zh-CN" sz="2000">
                <a:ea typeface="宋体" panose="02010600030101010101" pitchFamily="2" charset="-122"/>
              </a:rPr>
              <a:t>ac</a:t>
            </a:r>
            <a:r>
              <a:rPr lang="zh-CN" altLang="en-US" sz="2000">
                <a:ea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</a:pPr>
            <a:r>
              <a:rPr lang="zh-CN" altLang="en-US" sz="2000">
                <a:ea typeface="宋体" panose="02010600030101010101" pitchFamily="2" charset="-122"/>
              </a:rPr>
              <a:t>编码为：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</a:pPr>
            <a:r>
              <a:rPr lang="zh-CN" altLang="en-US" sz="2000">
                <a:ea typeface="宋体" panose="02010600030101010101" pitchFamily="2" charset="-122"/>
              </a:rPr>
              <a:t>    </a:t>
            </a:r>
            <a:r>
              <a:rPr lang="en-US" altLang="zh-CN" sz="2000">
                <a:ea typeface="宋体" panose="02010600030101010101" pitchFamily="2" charset="-122"/>
              </a:rPr>
              <a:t>a--00</a:t>
            </a:r>
            <a:r>
              <a:rPr lang="zh-CN" altLang="en-US" sz="2000">
                <a:ea typeface="宋体" panose="02010600030101010101" pitchFamily="2" charset="-122"/>
              </a:rPr>
              <a:t>；</a:t>
            </a:r>
            <a:r>
              <a:rPr lang="en-US" altLang="zh-CN" sz="2000">
                <a:ea typeface="宋体" panose="02010600030101010101" pitchFamily="2" charset="-122"/>
              </a:rPr>
              <a:t>b--01; c--11; d--10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9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9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9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4365" grpId="0" autoUpdateAnimBg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Rectangle 2">
            <a:extLst>
              <a:ext uri="{FF2B5EF4-FFF2-40B4-BE49-F238E27FC236}">
                <a16:creationId xmlns:a16="http://schemas.microsoft.com/office/drawing/2014/main" id="{5C243807-D046-6B43-A215-6D0441A493C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一般型同步时序电路设计举例</a:t>
            </a:r>
          </a:p>
        </p:txBody>
      </p:sp>
      <p:sp>
        <p:nvSpPr>
          <p:cNvPr id="133122" name="Text Box 4">
            <a:extLst>
              <a:ext uri="{FF2B5EF4-FFF2-40B4-BE49-F238E27FC236}">
                <a16:creationId xmlns:a16="http://schemas.microsoft.com/office/drawing/2014/main" id="{14F636C5-EC2E-2243-A0F7-DB8DE44D6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328738"/>
            <a:ext cx="7788275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[</a:t>
            </a: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]  </a:t>
            </a:r>
            <a:r>
              <a:rPr lang="zh-CN" altLang="en-US" sz="2200" b="1">
                <a:ea typeface="宋体" panose="02010600030101010101" pitchFamily="2" charset="-122"/>
              </a:rPr>
              <a:t>设计一个可变模值的同步计数器，当控制信号</a:t>
            </a:r>
            <a:r>
              <a:rPr lang="en-US" altLang="zh-CN" sz="2200" b="1">
                <a:ea typeface="宋体" panose="02010600030101010101" pitchFamily="2" charset="-122"/>
              </a:rPr>
              <a:t>C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0</a:t>
            </a:r>
            <a:r>
              <a:rPr lang="zh-CN" altLang="en-US" sz="2200" b="1">
                <a:ea typeface="宋体" panose="02010600030101010101" pitchFamily="2" charset="-122"/>
              </a:rPr>
              <a:t>时，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实现</a:t>
            </a:r>
            <a:r>
              <a:rPr lang="en-US" altLang="zh-CN" sz="2200" b="1">
                <a:ea typeface="宋体" panose="02010600030101010101" pitchFamily="2" charset="-122"/>
              </a:rPr>
              <a:t>M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7</a:t>
            </a:r>
            <a:r>
              <a:rPr lang="zh-CN" altLang="en-US" sz="2200" b="1">
                <a:ea typeface="宋体" panose="02010600030101010101" pitchFamily="2" charset="-122"/>
              </a:rPr>
              <a:t>计数，当</a:t>
            </a:r>
            <a:r>
              <a:rPr lang="en-US" altLang="zh-CN" sz="2200" b="1">
                <a:ea typeface="宋体" panose="02010600030101010101" pitchFamily="2" charset="-122"/>
              </a:rPr>
              <a:t>C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1</a:t>
            </a:r>
            <a:r>
              <a:rPr lang="zh-CN" altLang="en-US" sz="2200" b="1">
                <a:ea typeface="宋体" panose="02010600030101010101" pitchFamily="2" charset="-122"/>
              </a:rPr>
              <a:t>时，实现</a:t>
            </a:r>
            <a:r>
              <a:rPr lang="en-US" altLang="zh-CN" sz="2200" b="1">
                <a:ea typeface="宋体" panose="02010600030101010101" pitchFamily="2" charset="-122"/>
              </a:rPr>
              <a:t>M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5</a:t>
            </a:r>
            <a:r>
              <a:rPr lang="zh-CN" altLang="en-US" sz="2200" b="1">
                <a:ea typeface="宋体" panose="02010600030101010101" pitchFamily="2" charset="-122"/>
              </a:rPr>
              <a:t>计数。 </a:t>
            </a:r>
          </a:p>
        </p:txBody>
      </p:sp>
      <p:sp>
        <p:nvSpPr>
          <p:cNvPr id="634885" name="Text Box 5">
            <a:extLst>
              <a:ext uri="{FF2B5EF4-FFF2-40B4-BE49-F238E27FC236}">
                <a16:creationId xmlns:a16="http://schemas.microsoft.com/office/drawing/2014/main" id="{87F0EB4C-C472-9C4C-B842-66A29332E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2489200"/>
            <a:ext cx="565467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根据设计要求建立状态表</a:t>
            </a:r>
          </a:p>
        </p:txBody>
      </p:sp>
      <p:grpSp>
        <p:nvGrpSpPr>
          <p:cNvPr id="2" name="Group 9">
            <a:extLst>
              <a:ext uri="{FF2B5EF4-FFF2-40B4-BE49-F238E27FC236}">
                <a16:creationId xmlns:a16="http://schemas.microsoft.com/office/drawing/2014/main" id="{C21EF6C7-C174-5B4F-BD36-EEEF99286435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3398838"/>
            <a:ext cx="7551738" cy="2849562"/>
            <a:chOff x="816" y="1920"/>
            <a:chExt cx="4757" cy="1795"/>
          </a:xfrm>
        </p:grpSpPr>
        <p:pic>
          <p:nvPicPr>
            <p:cNvPr id="133125" name="Picture 7">
              <a:extLst>
                <a:ext uri="{FF2B5EF4-FFF2-40B4-BE49-F238E27FC236}">
                  <a16:creationId xmlns:a16="http://schemas.microsoft.com/office/drawing/2014/main" id="{72B24D1E-8FEA-7042-BD6A-78F279D499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6" y="1920"/>
              <a:ext cx="4757" cy="1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126" name="Text Box 8">
              <a:extLst>
                <a:ext uri="{FF2B5EF4-FFF2-40B4-BE49-F238E27FC236}">
                  <a16:creationId xmlns:a16="http://schemas.microsoft.com/office/drawing/2014/main" id="{6A20ABB9-D495-934C-925A-587B54CB1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4" y="3081"/>
              <a:ext cx="38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C/Z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4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885" grpId="0" autoUpdateAnimBg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Rectangle 2">
            <a:extLst>
              <a:ext uri="{FF2B5EF4-FFF2-40B4-BE49-F238E27FC236}">
                <a16:creationId xmlns:a16="http://schemas.microsoft.com/office/drawing/2014/main" id="{8577C3A7-CAE6-D84B-AE39-5192F19A1A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一般型同步时序电路设计举例</a:t>
            </a:r>
          </a:p>
        </p:txBody>
      </p:sp>
      <p:sp>
        <p:nvSpPr>
          <p:cNvPr id="134146" name="Text Box 5">
            <a:extLst>
              <a:ext uri="{FF2B5EF4-FFF2-40B4-BE49-F238E27FC236}">
                <a16:creationId xmlns:a16="http://schemas.microsoft.com/office/drawing/2014/main" id="{FE476CFA-E8E4-F54A-A674-5698D73FD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295400"/>
            <a:ext cx="5654675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宋体" panose="02010600030101010101" pitchFamily="2" charset="-122"/>
              </a:rPr>
              <a:t>解</a:t>
            </a:r>
            <a:r>
              <a:rPr lang="en-US" altLang="zh-CN" sz="2400" b="1">
                <a:ea typeface="宋体" panose="02010600030101010101" pitchFamily="2" charset="-122"/>
              </a:rPr>
              <a:t>:  (1) </a:t>
            </a:r>
            <a:r>
              <a:rPr lang="zh-CN" altLang="en-US" sz="2400" b="1">
                <a:ea typeface="宋体" panose="02010600030101010101" pitchFamily="2" charset="-122"/>
              </a:rPr>
              <a:t>根据设计要求建立状态表</a:t>
            </a:r>
          </a:p>
        </p:txBody>
      </p:sp>
      <p:sp>
        <p:nvSpPr>
          <p:cNvPr id="134147" name="Text Box 6">
            <a:extLst>
              <a:ext uri="{FF2B5EF4-FFF2-40B4-BE49-F238E27FC236}">
                <a16:creationId xmlns:a16="http://schemas.microsoft.com/office/drawing/2014/main" id="{FCCE418A-F7AB-B648-BEE6-A265E6A0DB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906588"/>
            <a:ext cx="7010400" cy="121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由于最大模值为</a:t>
            </a:r>
            <a:r>
              <a:rPr lang="en-US" altLang="zh-CN" sz="2000" b="1">
                <a:ea typeface="宋体" panose="02010600030101010101" pitchFamily="2" charset="-122"/>
              </a:rPr>
              <a:t>7</a:t>
            </a:r>
            <a:r>
              <a:rPr lang="zh-CN" altLang="en-US" sz="2000" b="1">
                <a:ea typeface="宋体" panose="02010600030101010101" pitchFamily="2" charset="-122"/>
              </a:rPr>
              <a:t>，取代码位数</a:t>
            </a:r>
            <a:r>
              <a:rPr lang="en-US" altLang="zh-CN" sz="2000" b="1">
                <a:ea typeface="宋体" panose="02010600030101010101" pitchFamily="2" charset="-122"/>
              </a:rPr>
              <a:t>k</a:t>
            </a:r>
            <a:r>
              <a:rPr lang="zh-CN" altLang="en-US" sz="2000" b="1">
                <a:ea typeface="宋体" panose="02010600030101010101" pitchFamily="2" charset="-122"/>
              </a:rPr>
              <a:t>＝</a:t>
            </a:r>
            <a:r>
              <a:rPr lang="en-US" altLang="zh-CN" sz="2000" b="1">
                <a:ea typeface="宋体" panose="02010600030101010101" pitchFamily="2" charset="-122"/>
              </a:rPr>
              <a:t>3 </a:t>
            </a:r>
            <a:r>
              <a:rPr lang="zh-CN" altLang="en-US" sz="2000" b="1">
                <a:ea typeface="宋体" panose="02010600030101010101" pitchFamily="2" charset="-122"/>
              </a:rPr>
              <a:t>，编码方案如下：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=000</a:t>
            </a:r>
            <a:r>
              <a:rPr lang="zh-CN" altLang="en-US" sz="2000" b="1">
                <a:ea typeface="宋体" panose="02010600030101010101" pitchFamily="2" charset="-122"/>
              </a:rPr>
              <a:t>。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=001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=011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3</a:t>
            </a:r>
            <a:r>
              <a:rPr lang="en-US" altLang="zh-CN" sz="2000" b="1">
                <a:ea typeface="宋体" panose="02010600030101010101" pitchFamily="2" charset="-122"/>
              </a:rPr>
              <a:t>=110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4</a:t>
            </a:r>
            <a:r>
              <a:rPr lang="en-US" altLang="zh-CN" sz="2000" b="1">
                <a:ea typeface="宋体" panose="02010600030101010101" pitchFamily="2" charset="-122"/>
              </a:rPr>
              <a:t>=101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5</a:t>
            </a:r>
            <a:r>
              <a:rPr lang="en-US" altLang="zh-CN" sz="2000" b="1">
                <a:ea typeface="宋体" panose="02010600030101010101" pitchFamily="2" charset="-122"/>
              </a:rPr>
              <a:t>=010</a:t>
            </a:r>
            <a:r>
              <a:rPr lang="zh-CN" altLang="en-US" sz="2000" b="1">
                <a:ea typeface="宋体" panose="02010600030101010101" pitchFamily="2" charset="-122"/>
              </a:rPr>
              <a:t>。</a:t>
            </a:r>
            <a:r>
              <a:rPr lang="en-US" altLang="zh-CN" sz="2000" b="1">
                <a:ea typeface="宋体" panose="02010600030101010101" pitchFamily="2" charset="-122"/>
              </a:rPr>
              <a:t>S</a:t>
            </a:r>
            <a:r>
              <a:rPr lang="en-US" altLang="zh-CN" sz="2000" b="1" baseline="-30000">
                <a:ea typeface="宋体" panose="02010600030101010101" pitchFamily="2" charset="-122"/>
              </a:rPr>
              <a:t>6</a:t>
            </a:r>
            <a:r>
              <a:rPr lang="en-US" altLang="zh-CN" sz="2000" b="1">
                <a:ea typeface="宋体" panose="02010600030101010101" pitchFamily="2" charset="-122"/>
              </a:rPr>
              <a:t>=100</a:t>
            </a:r>
            <a:r>
              <a:rPr lang="zh-CN" altLang="en-US" sz="2000" b="1">
                <a:ea typeface="宋体" panose="02010600030101010101" pitchFamily="2" charset="-122"/>
              </a:rPr>
              <a:t>，则作出状态转移表：</a:t>
            </a:r>
          </a:p>
        </p:txBody>
      </p:sp>
      <p:pic>
        <p:nvPicPr>
          <p:cNvPr id="134148" name="Picture 7">
            <a:extLst>
              <a:ext uri="{FF2B5EF4-FFF2-40B4-BE49-F238E27FC236}">
                <a16:creationId xmlns:a16="http://schemas.microsoft.com/office/drawing/2014/main" id="{135D0B91-40E3-5446-8467-3D277278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76200"/>
            <a:ext cx="304800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8">
            <a:extLst>
              <a:ext uri="{FF2B5EF4-FFF2-40B4-BE49-F238E27FC236}">
                <a16:creationId xmlns:a16="http://schemas.microsoft.com/office/drawing/2014/main" id="{EB297196-E63B-404B-A91B-38D35518897A}"/>
              </a:ext>
            </a:extLst>
          </p:cNvPr>
          <p:cNvGrpSpPr>
            <a:grpSpLocks/>
          </p:cNvGrpSpPr>
          <p:nvPr/>
        </p:nvGrpSpPr>
        <p:grpSpPr bwMode="auto">
          <a:xfrm>
            <a:off x="1763713" y="3341688"/>
            <a:ext cx="7151687" cy="3287712"/>
            <a:chOff x="1111" y="1920"/>
            <a:chExt cx="4505" cy="2071"/>
          </a:xfrm>
        </p:grpSpPr>
        <p:pic>
          <p:nvPicPr>
            <p:cNvPr id="134150" name="Picture 9">
              <a:extLst>
                <a:ext uri="{FF2B5EF4-FFF2-40B4-BE49-F238E27FC236}">
                  <a16:creationId xmlns:a16="http://schemas.microsoft.com/office/drawing/2014/main" id="{F141E2A4-3229-154E-98C7-BCA4B11143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" y="1920"/>
              <a:ext cx="4505" cy="2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4151" name="Rectangle 10">
              <a:extLst>
                <a:ext uri="{FF2B5EF4-FFF2-40B4-BE49-F238E27FC236}">
                  <a16:creationId xmlns:a16="http://schemas.microsoft.com/office/drawing/2014/main" id="{BC97A458-EAB0-AB44-B3A9-C00323EFD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2" y="3216"/>
              <a:ext cx="144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4152" name="Text Box 11">
              <a:extLst>
                <a:ext uri="{FF2B5EF4-FFF2-40B4-BE49-F238E27FC236}">
                  <a16:creationId xmlns:a16="http://schemas.microsoft.com/office/drawing/2014/main" id="{976CCB07-8854-CF47-A336-1C841D2388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2" y="3159"/>
              <a:ext cx="18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0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Rectangle 2">
            <a:extLst>
              <a:ext uri="{FF2B5EF4-FFF2-40B4-BE49-F238E27FC236}">
                <a16:creationId xmlns:a16="http://schemas.microsoft.com/office/drawing/2014/main" id="{CF276BF8-FDF2-1A4B-B62C-2F1CC6F459E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一般型同步时序电路设计举例</a:t>
            </a:r>
          </a:p>
        </p:txBody>
      </p:sp>
      <p:sp>
        <p:nvSpPr>
          <p:cNvPr id="135170" name="Text Box 4">
            <a:extLst>
              <a:ext uri="{FF2B5EF4-FFF2-40B4-BE49-F238E27FC236}">
                <a16:creationId xmlns:a16="http://schemas.microsoft.com/office/drawing/2014/main" id="{24D4117C-3E1E-6845-B137-90E150559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295400"/>
            <a:ext cx="695007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(2) </a:t>
            </a:r>
            <a:r>
              <a:rPr lang="zh-CN" altLang="en-US" sz="2200" b="1">
                <a:ea typeface="宋体" panose="02010600030101010101" pitchFamily="2" charset="-122"/>
              </a:rPr>
              <a:t>求触发器的状态方程、激励函数和输出方程</a:t>
            </a:r>
          </a:p>
        </p:txBody>
      </p:sp>
      <p:graphicFrame>
        <p:nvGraphicFramePr>
          <p:cNvPr id="135171" name="Object 7">
            <a:extLst>
              <a:ext uri="{FF2B5EF4-FFF2-40B4-BE49-F238E27FC236}">
                <a16:creationId xmlns:a16="http://schemas.microsoft.com/office/drawing/2014/main" id="{7CC2306F-4F9E-F44A-9087-78EEEEFD158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1905000"/>
          <a:ext cx="5172075" cy="481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45" r:id="rId3" imgW="5181600" imgH="4826000" progId="Visio.Drawing.11">
                  <p:embed/>
                </p:oleObj>
              </mc:Choice>
              <mc:Fallback>
                <p:oleObj r:id="rId3" imgW="5181600" imgH="4826000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905000"/>
                        <a:ext cx="5172075" cy="4810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9">
            <a:extLst>
              <a:ext uri="{FF2B5EF4-FFF2-40B4-BE49-F238E27FC236}">
                <a16:creationId xmlns:a16="http://schemas.microsoft.com/office/drawing/2014/main" id="{9C0FCED5-B849-2447-8B4E-6EFD2F2DDDBD}"/>
              </a:ext>
            </a:extLst>
          </p:cNvPr>
          <p:cNvGrpSpPr>
            <a:grpSpLocks/>
          </p:cNvGrpSpPr>
          <p:nvPr/>
        </p:nvGrpSpPr>
        <p:grpSpPr bwMode="auto">
          <a:xfrm>
            <a:off x="5013325" y="1889125"/>
            <a:ext cx="4071938" cy="1920875"/>
            <a:chOff x="3158" y="1094"/>
            <a:chExt cx="2565" cy="1210"/>
          </a:xfrm>
        </p:grpSpPr>
        <p:graphicFrame>
          <p:nvGraphicFramePr>
            <p:cNvPr id="135179" name="Object 8">
              <a:extLst>
                <a:ext uri="{FF2B5EF4-FFF2-40B4-BE49-F238E27FC236}">
                  <a16:creationId xmlns:a16="http://schemas.microsoft.com/office/drawing/2014/main" id="{F606C7AE-9CB9-7148-91D1-3017618BE8F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96" y="1404"/>
            <a:ext cx="2327" cy="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246" name="Equation" r:id="rId5" imgW="56172100" imgH="21653500" progId="Equation.3">
                    <p:embed/>
                  </p:oleObj>
                </mc:Choice>
                <mc:Fallback>
                  <p:oleObj name="Equation" r:id="rId5" imgW="56172100" imgH="216535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96" y="1404"/>
                          <a:ext cx="2327" cy="9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5180" name="Text Box 9">
              <a:extLst>
                <a:ext uri="{FF2B5EF4-FFF2-40B4-BE49-F238E27FC236}">
                  <a16:creationId xmlns:a16="http://schemas.microsoft.com/office/drawing/2014/main" id="{CA5B124A-C39E-CD40-8511-B98334DD41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58" y="1094"/>
              <a:ext cx="121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 状态方程为：</a:t>
              </a:r>
              <a:r>
                <a:rPr lang="zh-CN" altLang="en-US" sz="20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</p:grpSp>
      <p:grpSp>
        <p:nvGrpSpPr>
          <p:cNvPr id="3" name="Group 20">
            <a:extLst>
              <a:ext uri="{FF2B5EF4-FFF2-40B4-BE49-F238E27FC236}">
                <a16:creationId xmlns:a16="http://schemas.microsoft.com/office/drawing/2014/main" id="{1A088523-FC50-0047-ACE9-B2DA5507E2F4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3892550"/>
            <a:ext cx="3484563" cy="1822450"/>
            <a:chOff x="3264" y="2356"/>
            <a:chExt cx="2195" cy="1148"/>
          </a:xfrm>
        </p:grpSpPr>
        <p:graphicFrame>
          <p:nvGraphicFramePr>
            <p:cNvPr id="135177" name="Object 11">
              <a:extLst>
                <a:ext uri="{FF2B5EF4-FFF2-40B4-BE49-F238E27FC236}">
                  <a16:creationId xmlns:a16="http://schemas.microsoft.com/office/drawing/2014/main" id="{A3B61434-BF46-7241-933D-21AF31E31E7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41" y="2654"/>
            <a:ext cx="2018" cy="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247" name="Equation" r:id="rId7" imgW="51498500" imgH="21653500" progId="Equation.3">
                    <p:embed/>
                  </p:oleObj>
                </mc:Choice>
                <mc:Fallback>
                  <p:oleObj name="Equation" r:id="rId7" imgW="51498500" imgH="216535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41" y="2654"/>
                          <a:ext cx="2018" cy="8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5178" name="Text Box 12">
              <a:extLst>
                <a:ext uri="{FF2B5EF4-FFF2-40B4-BE49-F238E27FC236}">
                  <a16:creationId xmlns:a16="http://schemas.microsoft.com/office/drawing/2014/main" id="{2597CD62-4DF5-8846-93C9-036CA06942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2356"/>
              <a:ext cx="11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激励函数为：</a:t>
              </a:r>
              <a:r>
                <a:rPr lang="zh-CN" altLang="en-US" sz="20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</p:grpSp>
      <p:grpSp>
        <p:nvGrpSpPr>
          <p:cNvPr id="4" name="Group 18">
            <a:extLst>
              <a:ext uri="{FF2B5EF4-FFF2-40B4-BE49-F238E27FC236}">
                <a16:creationId xmlns:a16="http://schemas.microsoft.com/office/drawing/2014/main" id="{F0158D93-6974-AA4D-AFB2-963A1DD27F4B}"/>
              </a:ext>
            </a:extLst>
          </p:cNvPr>
          <p:cNvGrpSpPr>
            <a:grpSpLocks/>
          </p:cNvGrpSpPr>
          <p:nvPr/>
        </p:nvGrpSpPr>
        <p:grpSpPr bwMode="auto">
          <a:xfrm>
            <a:off x="5257800" y="5827713"/>
            <a:ext cx="1792288" cy="877887"/>
            <a:chOff x="3350" y="3364"/>
            <a:chExt cx="1129" cy="553"/>
          </a:xfrm>
        </p:grpSpPr>
        <p:graphicFrame>
          <p:nvGraphicFramePr>
            <p:cNvPr id="135175" name="Object 14">
              <a:extLst>
                <a:ext uri="{FF2B5EF4-FFF2-40B4-BE49-F238E27FC236}">
                  <a16:creationId xmlns:a16="http://schemas.microsoft.com/office/drawing/2014/main" id="{FEEB7CAF-8FD7-884B-99EC-2A823861D6B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52" y="3648"/>
            <a:ext cx="816" cy="2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248" r:id="rId9" imgW="19304000" imgH="6438900" progId="Equation.3">
                    <p:embed/>
                  </p:oleObj>
                </mc:Choice>
                <mc:Fallback>
                  <p:oleObj r:id="rId9" imgW="19304000" imgH="64389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52" y="3648"/>
                          <a:ext cx="816" cy="2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5176" name="Text Box 15">
              <a:extLst>
                <a:ext uri="{FF2B5EF4-FFF2-40B4-BE49-F238E27FC236}">
                  <a16:creationId xmlns:a16="http://schemas.microsoft.com/office/drawing/2014/main" id="{886EE9B6-41E1-E144-8D20-5241045049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0" y="3364"/>
              <a:ext cx="11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输出方程为：</a:t>
              </a:r>
              <a:r>
                <a:rPr lang="zh-CN" altLang="en-US" sz="20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Rectangle 2">
            <a:extLst>
              <a:ext uri="{FF2B5EF4-FFF2-40B4-BE49-F238E27FC236}">
                <a16:creationId xmlns:a16="http://schemas.microsoft.com/office/drawing/2014/main" id="{CD38E1C1-3725-FE47-AD36-42248A474AD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一般型同步时序电路设计举例</a:t>
            </a:r>
          </a:p>
        </p:txBody>
      </p:sp>
      <p:sp>
        <p:nvSpPr>
          <p:cNvPr id="136194" name="Text Box 4">
            <a:extLst>
              <a:ext uri="{FF2B5EF4-FFF2-40B4-BE49-F238E27FC236}">
                <a16:creationId xmlns:a16="http://schemas.microsoft.com/office/drawing/2014/main" id="{C316CF40-85D5-BD46-9CB7-117CB8F44D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295400"/>
            <a:ext cx="565467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(3) </a:t>
            </a:r>
            <a:r>
              <a:rPr lang="zh-CN" altLang="en-US" sz="2200" b="1">
                <a:ea typeface="宋体" panose="02010600030101010101" pitchFamily="2" charset="-122"/>
              </a:rPr>
              <a:t>检查自启动</a:t>
            </a:r>
          </a:p>
        </p:txBody>
      </p:sp>
      <p:pic>
        <p:nvPicPr>
          <p:cNvPr id="136195" name="Picture 6">
            <a:extLst>
              <a:ext uri="{FF2B5EF4-FFF2-40B4-BE49-F238E27FC236}">
                <a16:creationId xmlns:a16="http://schemas.microsoft.com/office/drawing/2014/main" id="{3D2179E5-4FA3-2B48-A516-9651E8C85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905000"/>
            <a:ext cx="5862638" cy="209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6" name="Picture 8">
            <a:extLst>
              <a:ext uri="{FF2B5EF4-FFF2-40B4-BE49-F238E27FC236}">
                <a16:creationId xmlns:a16="http://schemas.microsoft.com/office/drawing/2014/main" id="{EAD5A9CC-F680-E74D-98CE-0CE265055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173538"/>
            <a:ext cx="8305800" cy="245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Rectangle 2">
            <a:extLst>
              <a:ext uri="{FF2B5EF4-FFF2-40B4-BE49-F238E27FC236}">
                <a16:creationId xmlns:a16="http://schemas.microsoft.com/office/drawing/2014/main" id="{7263CAFE-E765-2C49-83B2-36872A672D8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一般型同步时序电路设计举例</a:t>
            </a:r>
          </a:p>
        </p:txBody>
      </p:sp>
      <p:graphicFrame>
        <p:nvGraphicFramePr>
          <p:cNvPr id="137218" name="Object 5">
            <a:extLst>
              <a:ext uri="{FF2B5EF4-FFF2-40B4-BE49-F238E27FC236}">
                <a16:creationId xmlns:a16="http://schemas.microsoft.com/office/drawing/2014/main" id="{A6F94F38-959F-6749-9436-12F43E65FE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4888" y="2293938"/>
          <a:ext cx="7986712" cy="3954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36" r:id="rId3" imgW="5016500" imgH="2489200" progId="Visio.Drawing.11">
                  <p:embed/>
                </p:oleObj>
              </mc:Choice>
              <mc:Fallback>
                <p:oleObj r:id="rId3" imgW="5016500" imgH="248920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4888" y="2293938"/>
                        <a:ext cx="7986712" cy="3954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7219" name="Text Box 6">
            <a:extLst>
              <a:ext uri="{FF2B5EF4-FFF2-40B4-BE49-F238E27FC236}">
                <a16:creationId xmlns:a16="http://schemas.microsoft.com/office/drawing/2014/main" id="{DED1CE90-D023-CE47-AC00-489611E01E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295400"/>
            <a:ext cx="56546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(4) </a:t>
            </a:r>
            <a:r>
              <a:rPr lang="zh-CN" altLang="en-US" sz="2000" b="1">
                <a:ea typeface="宋体" panose="02010600030101010101" pitchFamily="2" charset="-122"/>
              </a:rPr>
              <a:t>画出逻辑电路图，完成整个设计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Rectangle 2">
            <a:extLst>
              <a:ext uri="{FF2B5EF4-FFF2-40B4-BE49-F238E27FC236}">
                <a16:creationId xmlns:a16="http://schemas.microsoft.com/office/drawing/2014/main" id="{FFF606B7-26C8-0547-82D0-E283FD309AF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5.4.2 </a:t>
            </a:r>
            <a:r>
              <a:rPr lang="zh-CN" altLang="en-US" sz="3200" b="1"/>
              <a:t>异步计数器的设计</a:t>
            </a:r>
            <a:r>
              <a:rPr lang="zh-CN" altLang="en-US"/>
              <a:t> </a:t>
            </a:r>
          </a:p>
        </p:txBody>
      </p:sp>
      <p:sp>
        <p:nvSpPr>
          <p:cNvPr id="138242" name="Text Box 3">
            <a:extLst>
              <a:ext uri="{FF2B5EF4-FFF2-40B4-BE49-F238E27FC236}">
                <a16:creationId xmlns:a16="http://schemas.microsoft.com/office/drawing/2014/main" id="{A6B47989-71F8-A746-A518-8022346AB2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7625" y="1449388"/>
            <a:ext cx="76739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400" b="1">
                <a:ea typeface="楷体_GB2312" pitchFamily="49" charset="-122"/>
              </a:rPr>
              <a:t>异步计数器中，各触发器的</a:t>
            </a:r>
            <a:r>
              <a:rPr lang="zh-CN" altLang="en-US" sz="2400" b="1">
                <a:solidFill>
                  <a:schemeClr val="hlink"/>
                </a:solidFill>
                <a:ea typeface="楷体_GB2312" pitchFamily="49" charset="-122"/>
              </a:rPr>
              <a:t>时钟信号并非均取自于外部时钟</a:t>
            </a:r>
            <a:r>
              <a:rPr lang="zh-CN" altLang="en-US" sz="2400" b="1">
                <a:ea typeface="楷体_GB2312" pitchFamily="49" charset="-122"/>
              </a:rPr>
              <a:t>，在设计时要考虑这一因素。</a:t>
            </a:r>
            <a:endParaRPr lang="en-US" altLang="zh-CN" sz="2200" b="1">
              <a:solidFill>
                <a:srgbClr val="008000"/>
              </a:solidFill>
              <a:ea typeface="宋体" panose="02010600030101010101" pitchFamily="2" charset="-122"/>
            </a:endParaRPr>
          </a:p>
        </p:txBody>
      </p:sp>
      <p:sp>
        <p:nvSpPr>
          <p:cNvPr id="242692" name="Text Box 3">
            <a:extLst>
              <a:ext uri="{FF2B5EF4-FFF2-40B4-BE49-F238E27FC236}">
                <a16:creationId xmlns:a16="http://schemas.microsoft.com/office/drawing/2014/main" id="{CB2EA0A1-967F-9644-B9A4-D7E303CB5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7625" y="2514600"/>
            <a:ext cx="7673975" cy="330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1. </a:t>
            </a:r>
            <a:r>
              <a:rPr lang="zh-CN" altLang="en-US" sz="2800" b="1"/>
              <a:t>触发器时钟的选取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  <a:sym typeface="Symbol" pitchFamily="2" charset="2"/>
              </a:rPr>
              <a:t>   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 要 “足够” 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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要 “尽可能少” 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1000" b="1">
                <a:solidFill>
                  <a:srgbClr val="008000"/>
                </a:solidFill>
                <a:ea typeface="宋体" panose="02010600030101010101" pitchFamily="2" charset="-122"/>
              </a:rPr>
              <a:t> 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2. </a:t>
            </a:r>
            <a:r>
              <a:rPr lang="zh-CN" altLang="en-US" sz="2800" b="1"/>
              <a:t>需注意问题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  <a:sym typeface="Symbol" pitchFamily="2" charset="2"/>
              </a:rPr>
              <a:t>   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 逐级向前选取时钟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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状态变化时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无有效时钟的触发器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其输入端可任意取值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6222E1-69AC-4E42-8F8F-23A0922DC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2780928"/>
            <a:ext cx="2671465" cy="18205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692" grpId="0" autoUpdateAnimBg="0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Rectangle 2">
            <a:extLst>
              <a:ext uri="{FF2B5EF4-FFF2-40B4-BE49-F238E27FC236}">
                <a16:creationId xmlns:a16="http://schemas.microsoft.com/office/drawing/2014/main" id="{466C24E7-4CB8-B44D-B5E4-809A13DF209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5.4.2 </a:t>
            </a:r>
            <a:r>
              <a:rPr lang="zh-CN" altLang="en-US" sz="3200" b="1"/>
              <a:t>异步计数器的设计</a:t>
            </a:r>
          </a:p>
        </p:txBody>
      </p:sp>
      <p:sp>
        <p:nvSpPr>
          <p:cNvPr id="139266" name="Text Box 3">
            <a:extLst>
              <a:ext uri="{FF2B5EF4-FFF2-40B4-BE49-F238E27FC236}">
                <a16:creationId xmlns:a16="http://schemas.microsoft.com/office/drawing/2014/main" id="{C49399B2-0900-3643-A013-3E48126F0F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8875" y="1330325"/>
            <a:ext cx="7146925" cy="434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/>
              <a:t>3. </a:t>
            </a:r>
            <a:r>
              <a:rPr lang="zh-CN" altLang="en-US" sz="2800" b="1"/>
              <a:t>设计步骤</a:t>
            </a:r>
            <a:r>
              <a:rPr lang="en-US" altLang="zh-CN" sz="2800" b="1"/>
              <a:t>: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>
                <a:ea typeface="宋体" panose="02010600030101010101" pitchFamily="2" charset="-122"/>
              </a:rPr>
              <a:t>    </a:t>
            </a:r>
            <a:r>
              <a:rPr lang="en-US" altLang="zh-CN" sz="2400" b="1">
                <a:ea typeface="宋体" panose="02010600030101010101" pitchFamily="2" charset="-122"/>
              </a:rPr>
              <a:t>(1) </a:t>
            </a:r>
            <a:r>
              <a:rPr lang="zh-CN" altLang="en-US" sz="2400" b="1">
                <a:ea typeface="宋体" panose="02010600030101010101" pitchFamily="2" charset="-122"/>
              </a:rPr>
              <a:t>根据计数器的模值确定所需触发器的数目</a:t>
            </a:r>
            <a:r>
              <a:rPr lang="en-US" altLang="zh-CN" sz="2400" b="1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(2) </a:t>
            </a:r>
            <a:r>
              <a:rPr lang="zh-CN" altLang="en-US" sz="2400" b="1">
                <a:ea typeface="宋体" panose="02010600030101010101" pitchFamily="2" charset="-122"/>
              </a:rPr>
              <a:t>按照码型要求作出状态转移表</a:t>
            </a:r>
            <a:r>
              <a:rPr lang="en-US" altLang="zh-CN" sz="2400" b="1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(3) </a:t>
            </a: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由状态转移表确定各级时钟信号</a:t>
            </a:r>
            <a:r>
              <a:rPr lang="en-US" altLang="zh-CN" sz="2400" b="1">
                <a:solidFill>
                  <a:schemeClr val="hlink"/>
                </a:solidFill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(4) </a:t>
            </a: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由各级时钟信号修改状态转移表的下一状态</a:t>
            </a:r>
            <a:r>
              <a:rPr lang="en-US" altLang="zh-CN" sz="2400" b="1">
                <a:solidFill>
                  <a:schemeClr val="hlink"/>
                </a:solidFill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(5) </a:t>
            </a:r>
            <a:r>
              <a:rPr lang="zh-CN" altLang="en-US" sz="2400" b="1">
                <a:ea typeface="宋体" panose="02010600030101010101" pitchFamily="2" charset="-122"/>
              </a:rPr>
              <a:t>求各级的下一状态方程和激励方程</a:t>
            </a:r>
            <a:r>
              <a:rPr lang="en-US" altLang="zh-CN" sz="2400" b="1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    (6) </a:t>
            </a:r>
            <a:r>
              <a:rPr lang="zh-CN" altLang="en-US" sz="2400" b="1">
                <a:ea typeface="宋体" panose="02010600030101010101" pitchFamily="2" charset="-122"/>
              </a:rPr>
              <a:t>检查自启动</a:t>
            </a:r>
            <a:r>
              <a:rPr lang="en-US" altLang="zh-CN" sz="2400" b="1">
                <a:ea typeface="宋体" panose="02010600030101010101" pitchFamily="2" charset="-122"/>
              </a:rPr>
              <a:t>, </a:t>
            </a:r>
            <a:r>
              <a:rPr lang="zh-CN" altLang="en-US" sz="2400" b="1">
                <a:ea typeface="宋体" panose="02010600030101010101" pitchFamily="2" charset="-122"/>
              </a:rPr>
              <a:t>画逻辑图</a:t>
            </a:r>
            <a:r>
              <a:rPr lang="en-US" altLang="zh-CN" sz="2400" b="1">
                <a:ea typeface="宋体" panose="02010600030101010101" pitchFamily="2" charset="-122"/>
              </a:rPr>
              <a:t>.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Rectangle 2">
            <a:extLst>
              <a:ext uri="{FF2B5EF4-FFF2-40B4-BE49-F238E27FC236}">
                <a16:creationId xmlns:a16="http://schemas.microsoft.com/office/drawing/2014/main" id="{CDB9F87B-4479-AF49-AC42-354248070B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  <a:r>
              <a:rPr lang="zh-CN" altLang="en-US"/>
              <a:t> </a:t>
            </a:r>
          </a:p>
        </p:txBody>
      </p:sp>
      <p:sp>
        <p:nvSpPr>
          <p:cNvPr id="629763" name="Text Box 3">
            <a:extLst>
              <a:ext uri="{FF2B5EF4-FFF2-40B4-BE49-F238E27FC236}">
                <a16:creationId xmlns:a16="http://schemas.microsoft.com/office/drawing/2014/main" id="{B8451082-EAAF-E443-A480-EAA11A4F20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431925"/>
            <a:ext cx="4114800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(1) </a:t>
            </a:r>
            <a:r>
              <a:rPr lang="zh-CN" altLang="en-US" sz="2000" b="1">
                <a:ea typeface="宋体" panose="02010600030101010101" pitchFamily="2" charset="-122"/>
              </a:rPr>
              <a:t>因 </a:t>
            </a:r>
            <a:r>
              <a:rPr lang="en-US" altLang="zh-CN" sz="2000" b="1">
                <a:ea typeface="宋体" panose="02010600030101010101" pitchFamily="2" charset="-122"/>
              </a:rPr>
              <a:t>M=10, </a:t>
            </a:r>
            <a:r>
              <a:rPr lang="zh-CN" altLang="en-US" sz="2000" b="1">
                <a:ea typeface="宋体" panose="02010600030101010101" pitchFamily="2" charset="-122"/>
              </a:rPr>
              <a:t>故需</a:t>
            </a:r>
            <a:r>
              <a:rPr lang="en-US" altLang="zh-CN" sz="2000" b="1">
                <a:ea typeface="宋体" panose="02010600030101010101" pitchFamily="2" charset="-122"/>
              </a:rPr>
              <a:t>4</a:t>
            </a:r>
            <a:r>
              <a:rPr lang="zh-CN" altLang="en-US" sz="2000" b="1">
                <a:ea typeface="宋体" panose="02010600030101010101" pitchFamily="2" charset="-122"/>
              </a:rPr>
              <a:t>个触发器。</a:t>
            </a:r>
          </a:p>
        </p:txBody>
      </p:sp>
      <p:sp>
        <p:nvSpPr>
          <p:cNvPr id="629764" name="Text Box 4">
            <a:extLst>
              <a:ext uri="{FF2B5EF4-FFF2-40B4-BE49-F238E27FC236}">
                <a16:creationId xmlns:a16="http://schemas.microsoft.com/office/drawing/2014/main" id="{BAC659F4-6AAA-A24B-9D46-934B8DD7B4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250" y="3092450"/>
            <a:ext cx="151765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0    0    0    0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0    0    0    1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0    0    1    0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0    0    1    1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0    1    0    0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0    1    0    1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0    1    1    0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0    1    1    1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1    0    0    0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1    0    0    1 </a:t>
            </a:r>
          </a:p>
        </p:txBody>
      </p:sp>
      <p:sp>
        <p:nvSpPr>
          <p:cNvPr id="629765" name="Text Box 5">
            <a:extLst>
              <a:ext uri="{FF2B5EF4-FFF2-40B4-BE49-F238E27FC236}">
                <a16:creationId xmlns:a16="http://schemas.microsoft.com/office/drawing/2014/main" id="{ADA0B542-83E6-524F-AF15-63A74CB85B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3108325"/>
            <a:ext cx="170815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0     0     1     0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0     0     1     1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0     1     0     0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0     1     1     0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0     1     1     1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1     0     0     0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1     0     0     1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0     0     0     0 </a:t>
            </a:r>
          </a:p>
        </p:txBody>
      </p:sp>
      <p:graphicFrame>
        <p:nvGraphicFramePr>
          <p:cNvPr id="629766" name="Object 6">
            <a:extLst>
              <a:ext uri="{FF2B5EF4-FFF2-40B4-BE49-F238E27FC236}">
                <a16:creationId xmlns:a16="http://schemas.microsoft.com/office/drawing/2014/main" id="{829BB5E6-0C62-7949-B49F-B216A283CC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22500" y="2574925"/>
          <a:ext cx="4330700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315" name="Equation" r:id="rId3" imgW="53835300" imgH="5562600" progId="Equation.3">
                  <p:embed/>
                </p:oleObj>
              </mc:Choice>
              <mc:Fallback>
                <p:oleObj name="Equation" r:id="rId3" imgW="53835300" imgH="55626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2500" y="2574925"/>
                        <a:ext cx="4330700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9767" name="Line 7">
            <a:extLst>
              <a:ext uri="{FF2B5EF4-FFF2-40B4-BE49-F238E27FC236}">
                <a16:creationId xmlns:a16="http://schemas.microsoft.com/office/drawing/2014/main" id="{CF5E0468-D2FF-2D4D-B0BF-C7758D15BB29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2574925"/>
            <a:ext cx="44958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29768" name="Line 8">
            <a:extLst>
              <a:ext uri="{FF2B5EF4-FFF2-40B4-BE49-F238E27FC236}">
                <a16:creationId xmlns:a16="http://schemas.microsoft.com/office/drawing/2014/main" id="{A41A5495-6BDE-424E-ADFA-E7871583F2A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032125"/>
            <a:ext cx="44958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29769" name="Line 9">
            <a:extLst>
              <a:ext uri="{FF2B5EF4-FFF2-40B4-BE49-F238E27FC236}">
                <a16:creationId xmlns:a16="http://schemas.microsoft.com/office/drawing/2014/main" id="{5399ADAE-251D-E24E-8B48-35DD3BEE5D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6232525"/>
            <a:ext cx="44958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29770" name="Line 10">
            <a:extLst>
              <a:ext uri="{FF2B5EF4-FFF2-40B4-BE49-F238E27FC236}">
                <a16:creationId xmlns:a16="http://schemas.microsoft.com/office/drawing/2014/main" id="{48383F4B-4999-054E-A447-E718F0624449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1000" y="2574925"/>
            <a:ext cx="0" cy="36576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29771" name="Text Box 11">
            <a:extLst>
              <a:ext uri="{FF2B5EF4-FFF2-40B4-BE49-F238E27FC236}">
                <a16:creationId xmlns:a16="http://schemas.microsoft.com/office/drawing/2014/main" id="{DEBFCD8E-AD91-214B-8147-09185A7B83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981200"/>
            <a:ext cx="518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       (2) </a:t>
            </a:r>
            <a:r>
              <a:rPr lang="zh-CN" altLang="en-US" sz="2000" b="1">
                <a:ea typeface="宋体" panose="02010600030101010101" pitchFamily="2" charset="-122"/>
              </a:rPr>
              <a:t>列出状态转移表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29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9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29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1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29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9763" grpId="0" autoUpdateAnimBg="0"/>
      <p:bldP spid="629764" grpId="0" autoUpdateAnimBg="0"/>
      <p:bldP spid="629765" grpId="0" autoUpdateAnimBg="0"/>
      <p:bldP spid="629771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A13AA1CD-486A-0642-BC0A-177B0D3D58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5.2.1 </a:t>
            </a:r>
            <a:r>
              <a:rPr lang="zh-CN" altLang="en-US" sz="3200" b="1"/>
              <a:t>常用时序电路简介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1ED2599-2F91-1348-BB2A-8ACF9F53A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69" y="1758815"/>
            <a:ext cx="8873827" cy="498255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9BA2C0D-3940-A24D-A3ED-716362FC0E73}"/>
              </a:ext>
            </a:extLst>
          </p:cNvPr>
          <p:cNvSpPr/>
          <p:nvPr/>
        </p:nvSpPr>
        <p:spPr>
          <a:xfrm>
            <a:off x="1096509" y="1341929"/>
            <a:ext cx="757994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200" dirty="0"/>
              <a:t> 74HC595是一个8位串行输入、平行输出的位移缓存器。</a:t>
            </a:r>
          </a:p>
        </p:txBody>
      </p:sp>
    </p:spTree>
    <p:extLst>
      <p:ext uri="{BB962C8B-B14F-4D97-AF65-F5344CB8AC3E}">
        <p14:creationId xmlns:p14="http://schemas.microsoft.com/office/powerpoint/2010/main" val="98744049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Rectangle 2">
            <a:extLst>
              <a:ext uri="{FF2B5EF4-FFF2-40B4-BE49-F238E27FC236}">
                <a16:creationId xmlns:a16="http://schemas.microsoft.com/office/drawing/2014/main" id="{BD71069D-7B57-3143-BA34-D36E507A7C6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  <a:r>
              <a:rPr lang="zh-CN" altLang="en-US"/>
              <a:t> </a:t>
            </a:r>
          </a:p>
        </p:txBody>
      </p:sp>
      <p:sp>
        <p:nvSpPr>
          <p:cNvPr id="630787" name="Text Box 3">
            <a:extLst>
              <a:ext uri="{FF2B5EF4-FFF2-40B4-BE49-F238E27FC236}">
                <a16:creationId xmlns:a16="http://schemas.microsoft.com/office/drawing/2014/main" id="{FBEFF239-7586-B548-9C48-F3283C74AA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54138"/>
            <a:ext cx="4724400" cy="368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(3) </a:t>
            </a:r>
            <a:r>
              <a:rPr lang="zh-CN" altLang="en-US" sz="2000" b="1">
                <a:ea typeface="宋体" panose="02010600030101010101" pitchFamily="2" charset="-122"/>
              </a:rPr>
              <a:t>确定各级时钟信号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: </a:t>
            </a:r>
            <a:r>
              <a:rPr lang="zh-CN" altLang="en-US" sz="2000" b="1">
                <a:ea typeface="宋体" panose="02010600030101010101" pitchFamily="2" charset="-122"/>
              </a:rPr>
              <a:t>接外加时钟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 : </a:t>
            </a:r>
            <a:r>
              <a:rPr lang="zh-CN" altLang="en-US" sz="2000" b="1">
                <a:solidFill>
                  <a:schemeClr val="folHlink"/>
                </a:solidFill>
                <a:ea typeface="宋体" panose="02010600030101010101" pitchFamily="2" charset="-122"/>
              </a:rPr>
              <a:t>需翻转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4</a:t>
            </a:r>
            <a:r>
              <a:rPr lang="zh-CN" altLang="en-US" sz="2000" b="1">
                <a:solidFill>
                  <a:schemeClr val="folHlink"/>
                </a:solidFill>
                <a:ea typeface="宋体" panose="02010600030101010101" pitchFamily="2" charset="-122"/>
              </a:rPr>
              <a:t>次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,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            </a:t>
            </a:r>
            <a:r>
              <a:rPr lang="zh-CN" altLang="en-US" sz="2000" b="1">
                <a:solidFill>
                  <a:schemeClr val="folHlink"/>
                </a:solidFill>
                <a:ea typeface="宋体" panose="02010600030101010101" pitchFamily="2" charset="-122"/>
              </a:rPr>
              <a:t>可用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0</a:t>
            </a:r>
            <a:r>
              <a:rPr lang="zh-CN" altLang="en-US" sz="2000" b="1">
                <a:solidFill>
                  <a:schemeClr val="folHlink"/>
                </a:solidFill>
                <a:ea typeface="宋体" panose="02010600030101010101" pitchFamily="2" charset="-122"/>
              </a:rPr>
              <a:t>作其时钟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CC0099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 : </a:t>
            </a:r>
            <a:r>
              <a:rPr lang="zh-CN" altLang="en-US" sz="2000" b="1">
                <a:solidFill>
                  <a:srgbClr val="CC0099"/>
                </a:solidFill>
                <a:ea typeface="宋体" panose="02010600030101010101" pitchFamily="2" charset="-122"/>
              </a:rPr>
              <a:t>需翻转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000" b="1">
                <a:solidFill>
                  <a:srgbClr val="CC0099"/>
                </a:solidFill>
                <a:ea typeface="宋体" panose="02010600030101010101" pitchFamily="2" charset="-122"/>
              </a:rPr>
              <a:t>次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,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             </a:t>
            </a:r>
            <a:r>
              <a:rPr lang="zh-CN" altLang="en-US" sz="2000" b="1">
                <a:solidFill>
                  <a:srgbClr val="CC0099"/>
                </a:solidFill>
                <a:ea typeface="宋体" panose="02010600030101010101" pitchFamily="2" charset="-122"/>
              </a:rPr>
              <a:t>可用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CC0099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000" b="1">
                <a:solidFill>
                  <a:srgbClr val="CC0099"/>
                </a:solidFill>
                <a:ea typeface="宋体" panose="02010600030101010101" pitchFamily="2" charset="-122"/>
              </a:rPr>
              <a:t>作其时钟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FF6600"/>
                </a:solidFill>
                <a:ea typeface="宋体" panose="02010600030101010101" pitchFamily="2" charset="-122"/>
              </a:rPr>
              <a:t>3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 : </a:t>
            </a:r>
            <a:r>
              <a:rPr lang="zh-CN" altLang="en-US" sz="2000" b="1">
                <a:solidFill>
                  <a:srgbClr val="FF6600"/>
                </a:solidFill>
                <a:ea typeface="宋体" panose="02010600030101010101" pitchFamily="2" charset="-122"/>
              </a:rPr>
              <a:t>需翻转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000" b="1">
                <a:solidFill>
                  <a:srgbClr val="FF6600"/>
                </a:solidFill>
                <a:ea typeface="宋体" panose="02010600030101010101" pitchFamily="2" charset="-122"/>
              </a:rPr>
              <a:t>次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,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             </a:t>
            </a:r>
            <a:r>
              <a:rPr lang="zh-CN" altLang="en-US" sz="2000" b="1">
                <a:solidFill>
                  <a:srgbClr val="FF6600"/>
                </a:solidFill>
                <a:ea typeface="宋体" panose="02010600030101010101" pitchFamily="2" charset="-122"/>
              </a:rPr>
              <a:t>可用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FF6600"/>
                </a:solidFill>
                <a:ea typeface="宋体" panose="02010600030101010101" pitchFamily="2" charset="-122"/>
              </a:rPr>
              <a:t>0</a:t>
            </a:r>
            <a:r>
              <a:rPr lang="zh-CN" altLang="en-US" sz="2000" b="1">
                <a:solidFill>
                  <a:srgbClr val="FF6600"/>
                </a:solidFill>
                <a:ea typeface="宋体" panose="02010600030101010101" pitchFamily="2" charset="-122"/>
              </a:rPr>
              <a:t>作其时钟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141315" name="Group 14">
            <a:extLst>
              <a:ext uri="{FF2B5EF4-FFF2-40B4-BE49-F238E27FC236}">
                <a16:creationId xmlns:a16="http://schemas.microsoft.com/office/drawing/2014/main" id="{AA186882-BD7C-024E-BB1A-DABBEF5D8925}"/>
              </a:ext>
            </a:extLst>
          </p:cNvPr>
          <p:cNvGrpSpPr>
            <a:grpSpLocks/>
          </p:cNvGrpSpPr>
          <p:nvPr/>
        </p:nvGrpSpPr>
        <p:grpSpPr bwMode="auto">
          <a:xfrm>
            <a:off x="4267200" y="1905000"/>
            <a:ext cx="4572000" cy="3657600"/>
            <a:chOff x="2736" y="1728"/>
            <a:chExt cx="2880" cy="2304"/>
          </a:xfrm>
        </p:grpSpPr>
        <p:grpSp>
          <p:nvGrpSpPr>
            <p:cNvPr id="141316" name="Group 6">
              <a:extLst>
                <a:ext uri="{FF2B5EF4-FFF2-40B4-BE49-F238E27FC236}">
                  <a16:creationId xmlns:a16="http://schemas.microsoft.com/office/drawing/2014/main" id="{185EF35C-6E3D-B445-81B0-4515628148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36" y="1728"/>
              <a:ext cx="2880" cy="2304"/>
              <a:chOff x="2688" y="1910"/>
              <a:chExt cx="2880" cy="2304"/>
            </a:xfrm>
          </p:grpSpPr>
          <p:sp>
            <p:nvSpPr>
              <p:cNvPr id="141318" name="Text Box 7">
                <a:extLst>
                  <a:ext uri="{FF2B5EF4-FFF2-40B4-BE49-F238E27FC236}">
                    <a16:creationId xmlns:a16="http://schemas.microsoft.com/office/drawing/2014/main" id="{4674D3CE-8604-5D45-8A38-5FAF6B6AE5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2" y="2236"/>
                <a:ext cx="956" cy="1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0    0    0    0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0    0    </a:t>
                </a:r>
                <a:r>
                  <a:rPr lang="en-US" altLang="zh-CN" sz="2000" b="1">
                    <a:solidFill>
                      <a:srgbClr val="0000FF"/>
                    </a:solidFill>
                    <a:ea typeface="宋体" panose="02010600030101010101" pitchFamily="2" charset="-122"/>
                  </a:rPr>
                  <a:t>0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1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0    0    1    0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</a:t>
                </a:r>
                <a:r>
                  <a:rPr lang="en-US" altLang="zh-CN" sz="2000" b="1">
                    <a:solidFill>
                      <a:srgbClr val="CC0099"/>
                    </a:solidFill>
                    <a:ea typeface="宋体" panose="02010600030101010101" pitchFamily="2" charset="-122"/>
                  </a:rPr>
                  <a:t>0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</a:t>
                </a:r>
                <a:r>
                  <a:rPr lang="en-US" altLang="zh-CN" sz="2000" b="1">
                    <a:solidFill>
                      <a:srgbClr val="0000FF"/>
                    </a:solidFill>
                    <a:ea typeface="宋体" panose="02010600030101010101" pitchFamily="2" charset="-122"/>
                  </a:rPr>
                  <a:t>1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1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0    1    0    0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0    1    </a:t>
                </a:r>
                <a:r>
                  <a:rPr lang="en-US" altLang="zh-CN" sz="2000" b="1">
                    <a:solidFill>
                      <a:srgbClr val="0000FF"/>
                    </a:solidFill>
                    <a:ea typeface="宋体" panose="02010600030101010101" pitchFamily="2" charset="-122"/>
                  </a:rPr>
                  <a:t>0 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1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0    1    1    0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rgbClr val="FF6600"/>
                    </a:solidFill>
                    <a:ea typeface="宋体" panose="02010600030101010101" pitchFamily="2" charset="-122"/>
                  </a:rPr>
                  <a:t>0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</a:t>
                </a:r>
                <a:r>
                  <a:rPr lang="en-US" altLang="zh-CN" sz="2000" b="1">
                    <a:solidFill>
                      <a:srgbClr val="CC0099"/>
                    </a:solidFill>
                    <a:ea typeface="宋体" panose="02010600030101010101" pitchFamily="2" charset="-122"/>
                  </a:rPr>
                  <a:t>1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</a:t>
                </a:r>
                <a:r>
                  <a:rPr lang="en-US" altLang="zh-CN" sz="2000" b="1">
                    <a:solidFill>
                      <a:srgbClr val="0000FF"/>
                    </a:solidFill>
                    <a:ea typeface="宋体" panose="02010600030101010101" pitchFamily="2" charset="-122"/>
                  </a:rPr>
                  <a:t>1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1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1    0    0    0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rgbClr val="FF6600"/>
                    </a:solidFill>
                    <a:ea typeface="宋体" panose="02010600030101010101" pitchFamily="2" charset="-122"/>
                  </a:rPr>
                  <a:t>1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    0    0    1 </a:t>
                </a:r>
              </a:p>
            </p:txBody>
          </p:sp>
          <p:graphicFrame>
            <p:nvGraphicFramePr>
              <p:cNvPr id="141319" name="Object 8">
                <a:extLst>
                  <a:ext uri="{FF2B5EF4-FFF2-40B4-BE49-F238E27FC236}">
                    <a16:creationId xmlns:a16="http://schemas.microsoft.com/office/drawing/2014/main" id="{D40E9EB5-96B9-6147-A106-0962E41F7BA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792" y="1910"/>
              <a:ext cx="2728" cy="28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41340" name="Equation" r:id="rId3" imgW="53835300" imgH="5562600" progId="Equation.3">
                      <p:embed/>
                    </p:oleObj>
                  </mc:Choice>
                  <mc:Fallback>
                    <p:oleObj name="Equation" r:id="rId3" imgW="53835300" imgH="5562600" progId="Equation.3">
                      <p:embed/>
                      <p:pic>
                        <p:nvPicPr>
                          <p:cNvPr id="0" name="Object 8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92" y="1910"/>
                            <a:ext cx="2728" cy="28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41320" name="Line 9">
                <a:extLst>
                  <a:ext uri="{FF2B5EF4-FFF2-40B4-BE49-F238E27FC236}">
                    <a16:creationId xmlns:a16="http://schemas.microsoft.com/office/drawing/2014/main" id="{F0BE9B09-0B85-E844-8AB2-A6D37E5092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688" y="1910"/>
                <a:ext cx="28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1321" name="Line 10">
                <a:extLst>
                  <a:ext uri="{FF2B5EF4-FFF2-40B4-BE49-F238E27FC236}">
                    <a16:creationId xmlns:a16="http://schemas.microsoft.com/office/drawing/2014/main" id="{6E11BD71-8A9F-4045-9298-61FC2D29F5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688" y="2198"/>
                <a:ext cx="28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1322" name="Line 11">
                <a:extLst>
                  <a:ext uri="{FF2B5EF4-FFF2-40B4-BE49-F238E27FC236}">
                    <a16:creationId xmlns:a16="http://schemas.microsoft.com/office/drawing/2014/main" id="{DB8C1E0E-A0EE-A24C-AC97-96BB12CC50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36" y="4214"/>
                <a:ext cx="28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1323" name="Line 12">
                <a:extLst>
                  <a:ext uri="{FF2B5EF4-FFF2-40B4-BE49-F238E27FC236}">
                    <a16:creationId xmlns:a16="http://schemas.microsoft.com/office/drawing/2014/main" id="{AFA59C4D-5253-294E-AA72-0A59B9A84C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2" y="1910"/>
                <a:ext cx="0" cy="230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41317" name="Text Box 13">
              <a:extLst>
                <a:ext uri="{FF2B5EF4-FFF2-40B4-BE49-F238E27FC236}">
                  <a16:creationId xmlns:a16="http://schemas.microsoft.com/office/drawing/2014/main" id="{CD68EEEA-3E9A-5646-9E47-C4C3DB336E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8" y="2016"/>
              <a:ext cx="1076" cy="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0     0     0     1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0     0     </a:t>
              </a:r>
              <a:r>
                <a:rPr lang="en-US" altLang="zh-CN" sz="20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0     0     1     1 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</a:t>
              </a:r>
              <a:r>
                <a:rPr lang="en-US" altLang="zh-CN" sz="2000" b="1">
                  <a:solidFill>
                    <a:srgbClr val="CC0099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 </a:t>
              </a:r>
              <a:r>
                <a:rPr lang="en-US" altLang="zh-CN" sz="2000" b="1">
                  <a:solidFill>
                    <a:schemeClr val="folHlink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0     1     0     1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0     1     </a:t>
              </a:r>
              <a:r>
                <a:rPr lang="en-US" altLang="zh-CN" sz="20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0     1     1     1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 </a:t>
              </a:r>
              <a:r>
                <a:rPr lang="en-US" altLang="zh-CN" sz="2000" b="1">
                  <a:solidFill>
                    <a:srgbClr val="CC0099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 </a:t>
              </a:r>
              <a:r>
                <a:rPr lang="en-US" altLang="zh-CN" sz="2000" b="1">
                  <a:solidFill>
                    <a:schemeClr val="folHlink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1     0     0     1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 0     0     0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0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0787" grpId="0" build="p" autoUpdateAnimBg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Rectangle 2">
            <a:extLst>
              <a:ext uri="{FF2B5EF4-FFF2-40B4-BE49-F238E27FC236}">
                <a16:creationId xmlns:a16="http://schemas.microsoft.com/office/drawing/2014/main" id="{1FC94F0A-8BAC-5947-BF65-82FFAF87A5C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  <a:r>
              <a:rPr lang="zh-CN" altLang="en-US"/>
              <a:t> </a:t>
            </a:r>
          </a:p>
        </p:txBody>
      </p:sp>
      <p:sp>
        <p:nvSpPr>
          <p:cNvPr id="142338" name="Text Box 4">
            <a:extLst>
              <a:ext uri="{FF2B5EF4-FFF2-40B4-BE49-F238E27FC236}">
                <a16:creationId xmlns:a16="http://schemas.microsoft.com/office/drawing/2014/main" id="{806A898C-F438-BC41-B065-B6CFBC23A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08100"/>
            <a:ext cx="77724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(4) </a:t>
            </a:r>
            <a:r>
              <a:rPr lang="zh-CN" altLang="en-US" sz="2000" b="1">
                <a:ea typeface="宋体" panose="02010600030101010101" pitchFamily="2" charset="-122"/>
              </a:rPr>
              <a:t>修改状态转移表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008000"/>
                </a:solidFill>
                <a:ea typeface="宋体" panose="02010600030101010101" pitchFamily="2" charset="-122"/>
              </a:rPr>
              <a:t>0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和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翻转次数与有效 时钟数目相等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故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: </a:t>
            </a:r>
            <a:r>
              <a:rPr lang="en-US" altLang="zh-CN" sz="2000" b="1">
                <a:ea typeface="宋体" panose="02010600030101010101" pitchFamily="2" charset="-122"/>
              </a:rPr>
              <a:t>J</a:t>
            </a:r>
            <a:r>
              <a:rPr lang="en-US" altLang="zh-CN" sz="2000" b="1" baseline="-25000">
                <a:ea typeface="宋体" panose="02010600030101010101" pitchFamily="2" charset="-122"/>
              </a:rPr>
              <a:t>0 </a:t>
            </a:r>
            <a:r>
              <a:rPr lang="en-US" altLang="zh-CN" sz="2000" b="1">
                <a:ea typeface="宋体" panose="02010600030101010101" pitchFamily="2" charset="-122"/>
              </a:rPr>
              <a:t>= K</a:t>
            </a:r>
            <a:r>
              <a:rPr lang="en-US" altLang="zh-CN" sz="2000" b="1" baseline="-25000">
                <a:ea typeface="宋体" panose="02010600030101010101" pitchFamily="2" charset="-122"/>
              </a:rPr>
              <a:t>0 </a:t>
            </a:r>
            <a:r>
              <a:rPr lang="en-US" altLang="zh-CN" sz="2000" b="1">
                <a:ea typeface="宋体" panose="02010600030101010101" pitchFamily="2" charset="-122"/>
              </a:rPr>
              <a:t>= 1, J</a:t>
            </a:r>
            <a:r>
              <a:rPr lang="en-US" altLang="zh-CN" sz="2000" b="1" baseline="-25000">
                <a:ea typeface="宋体" panose="02010600030101010101" pitchFamily="2" charset="-122"/>
              </a:rPr>
              <a:t>2 </a:t>
            </a:r>
            <a:r>
              <a:rPr lang="en-US" altLang="zh-CN" sz="2000" b="1">
                <a:ea typeface="宋体" panose="02010600030101010101" pitchFamily="2" charset="-122"/>
              </a:rPr>
              <a:t>= K</a:t>
            </a:r>
            <a:r>
              <a:rPr lang="en-US" altLang="zh-CN" sz="2000" b="1" baseline="-25000">
                <a:ea typeface="宋体" panose="02010600030101010101" pitchFamily="2" charset="-122"/>
              </a:rPr>
              <a:t>2 </a:t>
            </a:r>
            <a:r>
              <a:rPr lang="en-US" altLang="zh-CN" sz="2000" b="1">
                <a:ea typeface="宋体" panose="02010600030101010101" pitchFamily="2" charset="-122"/>
              </a:rPr>
              <a:t>= 1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008000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和</a:t>
            </a: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solidFill>
                  <a:srgbClr val="FF6600"/>
                </a:solidFill>
                <a:ea typeface="宋体" panose="02010600030101010101" pitchFamily="2" charset="-122"/>
              </a:rPr>
              <a:t>3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的下一状态需进一步修改。</a:t>
            </a:r>
          </a:p>
        </p:txBody>
      </p:sp>
      <p:sp>
        <p:nvSpPr>
          <p:cNvPr id="641029" name="Text Box 5">
            <a:extLst>
              <a:ext uri="{FF2B5EF4-FFF2-40B4-BE49-F238E27FC236}">
                <a16:creationId xmlns:a16="http://schemas.microsoft.com/office/drawing/2014/main" id="{F07D8AB1-84E0-3743-AD5B-CDC6CAB2F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3184525"/>
            <a:ext cx="170815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0     </a:t>
            </a: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</a:t>
            </a:r>
            <a:r>
              <a:rPr lang="en-US" altLang="zh-CN" sz="2000" b="1">
                <a:solidFill>
                  <a:srgbClr val="0000FF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0	</a:t>
            </a: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1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0000FF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     </a:t>
            </a: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</a:t>
            </a:r>
            <a:r>
              <a:rPr lang="en-US" altLang="zh-CN" sz="2000" b="1">
                <a:solidFill>
                  <a:srgbClr val="0000FF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     </a:t>
            </a: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0000FF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0     </a:t>
            </a:r>
            <a:r>
              <a:rPr lang="en-US" altLang="zh-CN" sz="2000">
                <a:ea typeface="宋体" panose="02010600030101010101" pitchFamily="2" charset="-122"/>
                <a:sym typeface="Symbol" pitchFamily="2" charset="2"/>
              </a:rPr>
              <a:t></a:t>
            </a:r>
            <a:r>
              <a:rPr lang="en-US" altLang="zh-CN" sz="2000" b="1">
                <a:ea typeface="宋体" panose="02010600030101010101" pitchFamily="2" charset="-122"/>
              </a:rPr>
              <a:t>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0     0     0 </a:t>
            </a: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879BFA39-E63D-BF4D-B72C-049F8658C584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2743200"/>
            <a:ext cx="4572000" cy="3657600"/>
            <a:chOff x="2688" y="1910"/>
            <a:chExt cx="2880" cy="2304"/>
          </a:xfrm>
        </p:grpSpPr>
        <p:sp>
          <p:nvSpPr>
            <p:cNvPr id="142342" name="Text Box 7">
              <a:extLst>
                <a:ext uri="{FF2B5EF4-FFF2-40B4-BE49-F238E27FC236}">
                  <a16:creationId xmlns:a16="http://schemas.microsoft.com/office/drawing/2014/main" id="{6892047B-D597-DC49-AA66-7DD8CF65F0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2" y="2236"/>
              <a:ext cx="956" cy="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0    0    0    0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0    0    </a:t>
              </a:r>
              <a:r>
                <a:rPr lang="en-US" altLang="zh-CN" sz="2000" b="1">
                  <a:solidFill>
                    <a:srgbClr val="0000FF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0    0    1    0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</a:t>
              </a:r>
              <a:r>
                <a:rPr lang="en-US" altLang="zh-CN" sz="2000" b="1">
                  <a:solidFill>
                    <a:srgbClr val="CC0099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</a:t>
              </a:r>
              <a:r>
                <a:rPr lang="en-US" altLang="zh-CN" sz="2000" b="1">
                  <a:solidFill>
                    <a:srgbClr val="0000FF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0    1    0    0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0    1    </a:t>
              </a:r>
              <a:r>
                <a:rPr lang="en-US" altLang="zh-CN" sz="2000" b="1">
                  <a:solidFill>
                    <a:srgbClr val="0000FF"/>
                  </a:solidFill>
                  <a:ea typeface="宋体" panose="02010600030101010101" pitchFamily="2" charset="-122"/>
                </a:rPr>
                <a:t>0 </a:t>
              </a:r>
              <a:r>
                <a:rPr lang="en-US" altLang="zh-CN" sz="2000" b="1">
                  <a:ea typeface="宋体" panose="02010600030101010101" pitchFamily="2" charset="-122"/>
                </a:rPr>
                <a:t>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0    1    1    0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000" b="1">
                  <a:ea typeface="宋体" panose="02010600030101010101" pitchFamily="2" charset="-122"/>
                </a:rPr>
                <a:t>    </a:t>
              </a:r>
              <a:r>
                <a:rPr lang="en-US" altLang="zh-CN" sz="2000" b="1">
                  <a:solidFill>
                    <a:srgbClr val="CC0099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</a:t>
              </a:r>
              <a:r>
                <a:rPr lang="en-US" altLang="zh-CN" sz="2000" b="1">
                  <a:solidFill>
                    <a:srgbClr val="0000FF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1    0    0    0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1</a:t>
              </a:r>
              <a:r>
                <a:rPr lang="en-US" altLang="zh-CN" sz="2000" b="1">
                  <a:ea typeface="宋体" panose="02010600030101010101" pitchFamily="2" charset="-122"/>
                </a:rPr>
                <a:t>    0    0    1 </a:t>
              </a:r>
            </a:p>
          </p:txBody>
        </p:sp>
        <p:graphicFrame>
          <p:nvGraphicFramePr>
            <p:cNvPr id="142343" name="Object 8">
              <a:extLst>
                <a:ext uri="{FF2B5EF4-FFF2-40B4-BE49-F238E27FC236}">
                  <a16:creationId xmlns:a16="http://schemas.microsoft.com/office/drawing/2014/main" id="{45A64B22-6446-1741-B859-0C58FFFB2A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92" y="1910"/>
            <a:ext cx="2728" cy="2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2364" name="Equation" r:id="rId3" imgW="53835300" imgH="5562600" progId="Equation.3">
                    <p:embed/>
                  </p:oleObj>
                </mc:Choice>
                <mc:Fallback>
                  <p:oleObj name="Equation" r:id="rId3" imgW="53835300" imgH="55626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92" y="1910"/>
                          <a:ext cx="2728" cy="28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2344" name="Line 9">
              <a:extLst>
                <a:ext uri="{FF2B5EF4-FFF2-40B4-BE49-F238E27FC236}">
                  <a16:creationId xmlns:a16="http://schemas.microsoft.com/office/drawing/2014/main" id="{94872B0D-466E-7140-9F0B-F377477A9B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1910"/>
              <a:ext cx="28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2345" name="Line 10">
              <a:extLst>
                <a:ext uri="{FF2B5EF4-FFF2-40B4-BE49-F238E27FC236}">
                  <a16:creationId xmlns:a16="http://schemas.microsoft.com/office/drawing/2014/main" id="{34736672-A5BE-654D-816C-4584F5EFE5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2198"/>
              <a:ext cx="28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2346" name="Line 11">
              <a:extLst>
                <a:ext uri="{FF2B5EF4-FFF2-40B4-BE49-F238E27FC236}">
                  <a16:creationId xmlns:a16="http://schemas.microsoft.com/office/drawing/2014/main" id="{05230376-D560-D24A-8047-F1BB08A633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4214"/>
              <a:ext cx="28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2347" name="Line 12">
              <a:extLst>
                <a:ext uri="{FF2B5EF4-FFF2-40B4-BE49-F238E27FC236}">
                  <a16:creationId xmlns:a16="http://schemas.microsoft.com/office/drawing/2014/main" id="{8D8EE4EC-E7BF-ED43-A517-E958725A85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910"/>
              <a:ext cx="0" cy="23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641037" name="Text Box 13">
            <a:extLst>
              <a:ext uri="{FF2B5EF4-FFF2-40B4-BE49-F238E27FC236}">
                <a16:creationId xmlns:a16="http://schemas.microsoft.com/office/drawing/2014/main" id="{161BEC57-08E8-3C40-A9F7-60AAA7208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3184525"/>
            <a:ext cx="170815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0     0     1     1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0     1     1     1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rgbClr val="CC0099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en-US" altLang="zh-CN" sz="2000" b="1">
                <a:solidFill>
                  <a:schemeClr val="folHlink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1     0     0     1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    0     0     0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4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1029" grpId="0" autoUpdateAnimBg="0"/>
      <p:bldP spid="641037" grpId="0" autoUpdateAnimBg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>
            <a:extLst>
              <a:ext uri="{FF2B5EF4-FFF2-40B4-BE49-F238E27FC236}">
                <a16:creationId xmlns:a16="http://schemas.microsoft.com/office/drawing/2014/main" id="{FE5A5FBA-330F-9D4E-B08A-B6905A8D2DE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</a:p>
        </p:txBody>
      </p:sp>
      <p:sp>
        <p:nvSpPr>
          <p:cNvPr id="143362" name="Text Box 3">
            <a:extLst>
              <a:ext uri="{FF2B5EF4-FFF2-40B4-BE49-F238E27FC236}">
                <a16:creationId xmlns:a16="http://schemas.microsoft.com/office/drawing/2014/main" id="{27DC0251-7467-DB4D-B8F4-736A42FF8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655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(5) </a:t>
            </a:r>
            <a:r>
              <a:rPr lang="zh-CN" altLang="en-US" sz="2000" b="1">
                <a:ea typeface="宋体" panose="02010600030101010101" pitchFamily="2" charset="-122"/>
              </a:rPr>
              <a:t>求         和         的表达式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进而求</a:t>
            </a:r>
            <a:r>
              <a:rPr lang="en-US" altLang="zh-CN" sz="2000" b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3 </a:t>
            </a:r>
            <a:r>
              <a:rPr lang="zh-CN" altLang="en-US" sz="2000" b="1">
                <a:ea typeface="宋体" panose="02010600030101010101" pitchFamily="2" charset="-122"/>
              </a:rPr>
              <a:t>和 </a:t>
            </a:r>
            <a:r>
              <a:rPr lang="en-US" altLang="zh-CN" sz="2000" b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1 </a:t>
            </a:r>
            <a:r>
              <a:rPr lang="zh-CN" altLang="en-US" sz="2000" b="1">
                <a:ea typeface="宋体" panose="02010600030101010101" pitchFamily="2" charset="-122"/>
              </a:rPr>
              <a:t>的激励函数 </a:t>
            </a:r>
          </a:p>
        </p:txBody>
      </p:sp>
      <p:graphicFrame>
        <p:nvGraphicFramePr>
          <p:cNvPr id="143363" name="Object 4">
            <a:extLst>
              <a:ext uri="{FF2B5EF4-FFF2-40B4-BE49-F238E27FC236}">
                <a16:creationId xmlns:a16="http://schemas.microsoft.com/office/drawing/2014/main" id="{69BDDD14-129F-CD44-9E0C-241CBBF9F0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1389063"/>
          <a:ext cx="6096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02" r:id="rId3" imgW="7023100" imgH="5562600" progId="Equation.3">
                  <p:embed/>
                </p:oleObj>
              </mc:Choice>
              <mc:Fallback>
                <p:oleObj r:id="rId3" imgW="7023100" imgH="55626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1389063"/>
                        <a:ext cx="609600" cy="477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364" name="Object 5">
            <a:extLst>
              <a:ext uri="{FF2B5EF4-FFF2-40B4-BE49-F238E27FC236}">
                <a16:creationId xmlns:a16="http://schemas.microsoft.com/office/drawing/2014/main" id="{6E223233-441C-E44B-9C45-6AB4E134A3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1401763"/>
          <a:ext cx="609600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03" name="Equation" r:id="rId5" imgW="7023100" imgH="5270500" progId="Equation.3">
                  <p:embed/>
                </p:oleObj>
              </mc:Choice>
              <mc:Fallback>
                <p:oleObj name="Equation" r:id="rId5" imgW="7023100" imgH="52705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1401763"/>
                        <a:ext cx="609600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3365" name="Group 6">
            <a:extLst>
              <a:ext uri="{FF2B5EF4-FFF2-40B4-BE49-F238E27FC236}">
                <a16:creationId xmlns:a16="http://schemas.microsoft.com/office/drawing/2014/main" id="{4CE9C0D9-7CE6-C040-9BF8-11AE0DC9F08B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2017713"/>
            <a:ext cx="2836863" cy="2495550"/>
            <a:chOff x="480" y="1356"/>
            <a:chExt cx="1932" cy="1723"/>
          </a:xfrm>
        </p:grpSpPr>
        <p:sp>
          <p:nvSpPr>
            <p:cNvPr id="143407" name="Rectangle 7">
              <a:extLst>
                <a:ext uri="{FF2B5EF4-FFF2-40B4-BE49-F238E27FC236}">
                  <a16:creationId xmlns:a16="http://schemas.microsoft.com/office/drawing/2014/main" id="{CF7575A9-B15B-D643-8AF2-5A97F10C67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4" y="1677"/>
              <a:ext cx="1426" cy="10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3408" name="Line 8">
              <a:extLst>
                <a:ext uri="{FF2B5EF4-FFF2-40B4-BE49-F238E27FC236}">
                  <a16:creationId xmlns:a16="http://schemas.microsoft.com/office/drawing/2014/main" id="{50C959A7-D6E4-A444-80B5-9FD61EBC95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179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09" name="Line 9">
              <a:extLst>
                <a:ext uri="{FF2B5EF4-FFF2-40B4-BE49-F238E27FC236}">
                  <a16:creationId xmlns:a16="http://schemas.microsoft.com/office/drawing/2014/main" id="{000E5E77-AEB0-C843-8281-B52395395F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471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0" name="Line 10">
              <a:extLst>
                <a:ext uri="{FF2B5EF4-FFF2-40B4-BE49-F238E27FC236}">
                  <a16:creationId xmlns:a16="http://schemas.microsoft.com/office/drawing/2014/main" id="{FD4099D6-06CC-6343-B657-38CDB41F4B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1928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1" name="Line 11">
              <a:extLst>
                <a:ext uri="{FF2B5EF4-FFF2-40B4-BE49-F238E27FC236}">
                  <a16:creationId xmlns:a16="http://schemas.microsoft.com/office/drawing/2014/main" id="{C7F32B34-AC4E-7A4D-9860-E8E447C606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8" y="1677"/>
              <a:ext cx="0" cy="1087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2" name="Line 12">
              <a:extLst>
                <a:ext uri="{FF2B5EF4-FFF2-40B4-BE49-F238E27FC236}">
                  <a16:creationId xmlns:a16="http://schemas.microsoft.com/office/drawing/2014/main" id="{51A3DE7F-60DE-C242-920D-7E209BC7D4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54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3" name="Line 13">
              <a:extLst>
                <a:ext uri="{FF2B5EF4-FFF2-40B4-BE49-F238E27FC236}">
                  <a16:creationId xmlns:a16="http://schemas.microsoft.com/office/drawing/2014/main" id="{89DF641E-C0F3-4A4B-9CB8-9B4121DC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3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4" name="Line 14">
              <a:extLst>
                <a:ext uri="{FF2B5EF4-FFF2-40B4-BE49-F238E27FC236}">
                  <a16:creationId xmlns:a16="http://schemas.microsoft.com/office/drawing/2014/main" id="{465B3A4C-7B7D-BA48-B8E8-F244D8EA9F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" y="1468"/>
              <a:ext cx="346" cy="2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415" name="Text Box 15">
              <a:extLst>
                <a:ext uri="{FF2B5EF4-FFF2-40B4-BE49-F238E27FC236}">
                  <a16:creationId xmlns:a16="http://schemas.microsoft.com/office/drawing/2014/main" id="{CCCFA560-7477-9A49-8753-27900FA68E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1" y="1456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3416" name="Text Box 16">
              <a:extLst>
                <a:ext uri="{FF2B5EF4-FFF2-40B4-BE49-F238E27FC236}">
                  <a16:creationId xmlns:a16="http://schemas.microsoft.com/office/drawing/2014/main" id="{95762909-AD14-3B47-942C-568665A2DF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5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3417" name="Text Box 17">
              <a:extLst>
                <a:ext uri="{FF2B5EF4-FFF2-40B4-BE49-F238E27FC236}">
                  <a16:creationId xmlns:a16="http://schemas.microsoft.com/office/drawing/2014/main" id="{8A5BFCA3-11AC-B74F-823B-A8BDDAFB89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3418" name="Text Box 18">
              <a:extLst>
                <a:ext uri="{FF2B5EF4-FFF2-40B4-BE49-F238E27FC236}">
                  <a16:creationId xmlns:a16="http://schemas.microsoft.com/office/drawing/2014/main" id="{D7D73CEF-CC25-6A49-A260-426D99A245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4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3419" name="Text Box 19">
              <a:extLst>
                <a:ext uri="{FF2B5EF4-FFF2-40B4-BE49-F238E27FC236}">
                  <a16:creationId xmlns:a16="http://schemas.microsoft.com/office/drawing/2014/main" id="{0081FBB1-B064-8546-8F7C-50C95C757F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648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3420" name="Text Box 20">
              <a:extLst>
                <a:ext uri="{FF2B5EF4-FFF2-40B4-BE49-F238E27FC236}">
                  <a16:creationId xmlns:a16="http://schemas.microsoft.com/office/drawing/2014/main" id="{00B92984-FDC9-A846-8873-B3B17EFCEC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93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3421" name="Text Box 21">
              <a:extLst>
                <a:ext uri="{FF2B5EF4-FFF2-40B4-BE49-F238E27FC236}">
                  <a16:creationId xmlns:a16="http://schemas.microsoft.com/office/drawing/2014/main" id="{59CE72F8-BDFE-0144-9E79-C1773E2403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224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3422" name="Text Box 22">
              <a:extLst>
                <a:ext uri="{FF2B5EF4-FFF2-40B4-BE49-F238E27FC236}">
                  <a16:creationId xmlns:a16="http://schemas.microsoft.com/office/drawing/2014/main" id="{488A7848-9380-0F40-9D0C-C0FA628332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512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3423" name="Text Box 23">
              <a:extLst>
                <a:ext uri="{FF2B5EF4-FFF2-40B4-BE49-F238E27FC236}">
                  <a16:creationId xmlns:a16="http://schemas.microsoft.com/office/drawing/2014/main" id="{50A36215-F2B1-0248-8DAB-FEDB705C0D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6" y="163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24" name="Text Box 24">
              <a:extLst>
                <a:ext uri="{FF2B5EF4-FFF2-40B4-BE49-F238E27FC236}">
                  <a16:creationId xmlns:a16="http://schemas.microsoft.com/office/drawing/2014/main" id="{9F42078F-349F-EC47-83F9-4A4E201963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4" y="164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25" name="Text Box 25">
              <a:extLst>
                <a:ext uri="{FF2B5EF4-FFF2-40B4-BE49-F238E27FC236}">
                  <a16:creationId xmlns:a16="http://schemas.microsoft.com/office/drawing/2014/main" id="{B22CDBE8-21D5-1445-84F3-7F2064D4C3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2" y="1648"/>
              <a:ext cx="16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143426" name="Text Box 26">
              <a:extLst>
                <a:ext uri="{FF2B5EF4-FFF2-40B4-BE49-F238E27FC236}">
                  <a16:creationId xmlns:a16="http://schemas.microsoft.com/office/drawing/2014/main" id="{268E2B29-F216-5248-81CD-E4E18CB425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3427" name="Text Box 27">
              <a:extLst>
                <a:ext uri="{FF2B5EF4-FFF2-40B4-BE49-F238E27FC236}">
                  <a16:creationId xmlns:a16="http://schemas.microsoft.com/office/drawing/2014/main" id="{DDB47EC8-0FE1-F448-B961-9C0DCC2DAE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3428" name="Text Box 28">
              <a:extLst>
                <a:ext uri="{FF2B5EF4-FFF2-40B4-BE49-F238E27FC236}">
                  <a16:creationId xmlns:a16="http://schemas.microsoft.com/office/drawing/2014/main" id="{C369B676-44BB-0443-A274-6A847361CD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6" y="193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143429" name="Text Box 29">
              <a:extLst>
                <a:ext uri="{FF2B5EF4-FFF2-40B4-BE49-F238E27FC236}">
                  <a16:creationId xmlns:a16="http://schemas.microsoft.com/office/drawing/2014/main" id="{20E82B1F-1309-F14B-AE9B-86878DDC93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1936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30" name="Text Box 30">
              <a:extLst>
                <a:ext uri="{FF2B5EF4-FFF2-40B4-BE49-F238E27FC236}">
                  <a16:creationId xmlns:a16="http://schemas.microsoft.com/office/drawing/2014/main" id="{CC1BFA8B-AAE6-1E4B-9BE4-66E7219BC4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3431" name="Text Box 31">
              <a:extLst>
                <a:ext uri="{FF2B5EF4-FFF2-40B4-BE49-F238E27FC236}">
                  <a16:creationId xmlns:a16="http://schemas.microsoft.com/office/drawing/2014/main" id="{C608C657-E98D-F14B-93F8-3650E5FC89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3432" name="Text Box 32">
              <a:extLst>
                <a:ext uri="{FF2B5EF4-FFF2-40B4-BE49-F238E27FC236}">
                  <a16:creationId xmlns:a16="http://schemas.microsoft.com/office/drawing/2014/main" id="{73AD1510-C84C-B244-B416-8D18229D51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8" y="2224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33" name="Text Box 33">
              <a:extLst>
                <a:ext uri="{FF2B5EF4-FFF2-40B4-BE49-F238E27FC236}">
                  <a16:creationId xmlns:a16="http://schemas.microsoft.com/office/drawing/2014/main" id="{09058D15-1BE9-9F42-A7EB-8EDE2DEECC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2224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34" name="Text Box 34">
              <a:extLst>
                <a:ext uri="{FF2B5EF4-FFF2-40B4-BE49-F238E27FC236}">
                  <a16:creationId xmlns:a16="http://schemas.microsoft.com/office/drawing/2014/main" id="{3AC9AEC8-6FC3-A64C-BE23-A7DBEB22E1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3" y="251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35" name="Text Box 35">
              <a:extLst>
                <a:ext uri="{FF2B5EF4-FFF2-40B4-BE49-F238E27FC236}">
                  <a16:creationId xmlns:a16="http://schemas.microsoft.com/office/drawing/2014/main" id="{520F606C-B560-2542-94FB-C56BFC3480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17" y="2512"/>
              <a:ext cx="221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36" name="Text Box 36">
              <a:extLst>
                <a:ext uri="{FF2B5EF4-FFF2-40B4-BE49-F238E27FC236}">
                  <a16:creationId xmlns:a16="http://schemas.microsoft.com/office/drawing/2014/main" id="{EA20CB49-10F4-6E4F-8E1A-D3C9CA1FB9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8" y="2522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37" name="Text Box 37">
              <a:extLst>
                <a:ext uri="{FF2B5EF4-FFF2-40B4-BE49-F238E27FC236}">
                  <a16:creationId xmlns:a16="http://schemas.microsoft.com/office/drawing/2014/main" id="{D0D83D7B-4501-F148-90E3-CC6F55E216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2522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38" name="Text Box 38">
              <a:extLst>
                <a:ext uri="{FF2B5EF4-FFF2-40B4-BE49-F238E27FC236}">
                  <a16:creationId xmlns:a16="http://schemas.microsoft.com/office/drawing/2014/main" id="{C05539DE-7EB0-024D-94BF-607483DFE6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0" y="1676"/>
              <a:ext cx="263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143439" name="Object 39">
              <a:extLst>
                <a:ext uri="{FF2B5EF4-FFF2-40B4-BE49-F238E27FC236}">
                  <a16:creationId xmlns:a16="http://schemas.microsoft.com/office/drawing/2014/main" id="{460EC06E-5B45-B148-8EDC-2BBF0D48303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1548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4" name="Equation" r:id="rId7" imgW="8775700" imgH="5562600" progId="Equation.3">
                    <p:embed/>
                  </p:oleObj>
                </mc:Choice>
                <mc:Fallback>
                  <p:oleObj name="Equation" r:id="rId7" imgW="8775700" imgH="5562600" progId="Equation.3">
                    <p:embed/>
                    <p:pic>
                      <p:nvPicPr>
                        <p:cNvPr id="0" name="Object 3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1548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3440" name="Object 40">
              <a:extLst>
                <a:ext uri="{FF2B5EF4-FFF2-40B4-BE49-F238E27FC236}">
                  <a16:creationId xmlns:a16="http://schemas.microsoft.com/office/drawing/2014/main" id="{CA13268F-00D2-C641-BBA7-73DAC3EAEC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96" y="1356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5" name="Equation" r:id="rId9" imgW="8775700" imgH="5562600" progId="Equation.3">
                    <p:embed/>
                  </p:oleObj>
                </mc:Choice>
                <mc:Fallback>
                  <p:oleObj name="Equation" r:id="rId9" imgW="8775700" imgH="5562600" progId="Equation.3">
                    <p:embed/>
                    <p:pic>
                      <p:nvPicPr>
                        <p:cNvPr id="0" name="Object 4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96" y="1356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3441" name="Object 41">
              <a:extLst>
                <a:ext uri="{FF2B5EF4-FFF2-40B4-BE49-F238E27FC236}">
                  <a16:creationId xmlns:a16="http://schemas.microsoft.com/office/drawing/2014/main" id="{B6EAFFAF-A5F6-0C45-A775-71E0965B451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6" y="2784"/>
            <a:ext cx="37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6" name="Equation" r:id="rId11" imgW="7023100" imgH="5562600" progId="Equation.3">
                    <p:embed/>
                  </p:oleObj>
                </mc:Choice>
                <mc:Fallback>
                  <p:oleObj name="Equation" r:id="rId11" imgW="7023100" imgH="5562600" progId="Equation.3">
                    <p:embed/>
                    <p:pic>
                      <p:nvPicPr>
                        <p:cNvPr id="0" name="Object 4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6" y="2784"/>
                          <a:ext cx="37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43366" name="Group 42">
            <a:extLst>
              <a:ext uri="{FF2B5EF4-FFF2-40B4-BE49-F238E27FC236}">
                <a16:creationId xmlns:a16="http://schemas.microsoft.com/office/drawing/2014/main" id="{ED04AF82-62AA-004A-8DA8-79A03DE58DE2}"/>
              </a:ext>
            </a:extLst>
          </p:cNvPr>
          <p:cNvGrpSpPr>
            <a:grpSpLocks/>
          </p:cNvGrpSpPr>
          <p:nvPr/>
        </p:nvGrpSpPr>
        <p:grpSpPr bwMode="auto">
          <a:xfrm>
            <a:off x="5257800" y="1998663"/>
            <a:ext cx="2836863" cy="2484437"/>
            <a:chOff x="1008" y="2652"/>
            <a:chExt cx="1787" cy="1565"/>
          </a:xfrm>
        </p:grpSpPr>
        <p:sp>
          <p:nvSpPr>
            <p:cNvPr id="143372" name="Rectangle 43">
              <a:extLst>
                <a:ext uri="{FF2B5EF4-FFF2-40B4-BE49-F238E27FC236}">
                  <a16:creationId xmlns:a16="http://schemas.microsoft.com/office/drawing/2014/main" id="{9BF173F4-F771-C24C-8992-EABF6A177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" y="2945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3373" name="Line 44">
              <a:extLst>
                <a:ext uri="{FF2B5EF4-FFF2-40B4-BE49-F238E27FC236}">
                  <a16:creationId xmlns:a16="http://schemas.microsoft.com/office/drawing/2014/main" id="{00C7274D-352A-B643-93AD-FDD0CD855A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403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4" name="Line 45">
              <a:extLst>
                <a:ext uri="{FF2B5EF4-FFF2-40B4-BE49-F238E27FC236}">
                  <a16:creationId xmlns:a16="http://schemas.microsoft.com/office/drawing/2014/main" id="{50D2A85B-43CB-C14C-940F-BAC7CC912A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66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5" name="Line 46">
              <a:extLst>
                <a:ext uri="{FF2B5EF4-FFF2-40B4-BE49-F238E27FC236}">
                  <a16:creationId xmlns:a16="http://schemas.microsoft.com/office/drawing/2014/main" id="{98AB30FE-AFA3-5845-8665-1B456DAD60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174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6" name="Line 47">
              <a:extLst>
                <a:ext uri="{FF2B5EF4-FFF2-40B4-BE49-F238E27FC236}">
                  <a16:creationId xmlns:a16="http://schemas.microsoft.com/office/drawing/2014/main" id="{B709C0B4-B40E-254F-9052-52FC40A081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7" name="Line 48">
              <a:extLst>
                <a:ext uri="{FF2B5EF4-FFF2-40B4-BE49-F238E27FC236}">
                  <a16:creationId xmlns:a16="http://schemas.microsoft.com/office/drawing/2014/main" id="{D3541502-8AA9-774A-8B73-B256E90B21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6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8" name="Line 49">
              <a:extLst>
                <a:ext uri="{FF2B5EF4-FFF2-40B4-BE49-F238E27FC236}">
                  <a16:creationId xmlns:a16="http://schemas.microsoft.com/office/drawing/2014/main" id="{AE237C64-336B-E14F-A114-7BFE8EBA8C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5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79" name="Line 50">
              <a:extLst>
                <a:ext uri="{FF2B5EF4-FFF2-40B4-BE49-F238E27FC236}">
                  <a16:creationId xmlns:a16="http://schemas.microsoft.com/office/drawing/2014/main" id="{7A8AD336-3F69-654F-9B8B-A69EB93A45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5" y="2754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3380" name="Text Box 51">
              <a:extLst>
                <a:ext uri="{FF2B5EF4-FFF2-40B4-BE49-F238E27FC236}">
                  <a16:creationId xmlns:a16="http://schemas.microsoft.com/office/drawing/2014/main" id="{9CD1CB01-E826-C745-98C5-99CE27E2D5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3381" name="Text Box 52">
              <a:extLst>
                <a:ext uri="{FF2B5EF4-FFF2-40B4-BE49-F238E27FC236}">
                  <a16:creationId xmlns:a16="http://schemas.microsoft.com/office/drawing/2014/main" id="{7575B778-0BE2-3F4A-941B-AF9B8D350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08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3382" name="Text Box 53">
              <a:extLst>
                <a:ext uri="{FF2B5EF4-FFF2-40B4-BE49-F238E27FC236}">
                  <a16:creationId xmlns:a16="http://schemas.microsoft.com/office/drawing/2014/main" id="{C0214F83-13B1-704A-975C-3CB2927CF9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3383" name="Text Box 54">
              <a:extLst>
                <a:ext uri="{FF2B5EF4-FFF2-40B4-BE49-F238E27FC236}">
                  <a16:creationId xmlns:a16="http://schemas.microsoft.com/office/drawing/2014/main" id="{3AA79428-EC98-AB4A-8686-F953E3F3B1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9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3384" name="Text Box 55">
              <a:extLst>
                <a:ext uri="{FF2B5EF4-FFF2-40B4-BE49-F238E27FC236}">
                  <a16:creationId xmlns:a16="http://schemas.microsoft.com/office/drawing/2014/main" id="{9760A065-50E6-F747-AE44-0735B6957B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1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3385" name="Text Box 56">
              <a:extLst>
                <a:ext uri="{FF2B5EF4-FFF2-40B4-BE49-F238E27FC236}">
                  <a16:creationId xmlns:a16="http://schemas.microsoft.com/office/drawing/2014/main" id="{4BB88FE4-4682-0B40-BA43-55095D62D1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318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3386" name="Text Box 57">
              <a:extLst>
                <a:ext uri="{FF2B5EF4-FFF2-40B4-BE49-F238E27FC236}">
                  <a16:creationId xmlns:a16="http://schemas.microsoft.com/office/drawing/2014/main" id="{80159C70-D5E0-B64B-B435-CFFAA4841D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44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3387" name="Text Box 58">
              <a:extLst>
                <a:ext uri="{FF2B5EF4-FFF2-40B4-BE49-F238E27FC236}">
                  <a16:creationId xmlns:a16="http://schemas.microsoft.com/office/drawing/2014/main" id="{8634C36A-F741-084C-B27D-1743F764E5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70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3388" name="Text Box 59">
              <a:extLst>
                <a:ext uri="{FF2B5EF4-FFF2-40B4-BE49-F238E27FC236}">
                  <a16:creationId xmlns:a16="http://schemas.microsoft.com/office/drawing/2014/main" id="{416B1118-58EF-7547-9AFD-370758C327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5" y="290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389" name="Text Box 60">
              <a:extLst>
                <a:ext uri="{FF2B5EF4-FFF2-40B4-BE49-F238E27FC236}">
                  <a16:creationId xmlns:a16="http://schemas.microsoft.com/office/drawing/2014/main" id="{090E8574-BC4A-1C40-AD8A-D694857E0F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0" y="291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390" name="Text Box 61">
              <a:extLst>
                <a:ext uri="{FF2B5EF4-FFF2-40B4-BE49-F238E27FC236}">
                  <a16:creationId xmlns:a16="http://schemas.microsoft.com/office/drawing/2014/main" id="{6F2F607E-F8AB-F741-82E4-DDFEA18103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2918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  <a:endParaRPr lang="en-US" altLang="zh-CN" sz="2000">
                <a:ea typeface="宋体" panose="02010600030101010101" pitchFamily="2" charset="-122"/>
              </a:endParaRPr>
            </a:p>
          </p:txBody>
        </p:sp>
        <p:sp>
          <p:nvSpPr>
            <p:cNvPr id="143391" name="Text Box 62">
              <a:extLst>
                <a:ext uri="{FF2B5EF4-FFF2-40B4-BE49-F238E27FC236}">
                  <a16:creationId xmlns:a16="http://schemas.microsoft.com/office/drawing/2014/main" id="{AC5E9E84-6765-974A-AA7F-BE0B5DEAFD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3392" name="Text Box 63">
              <a:extLst>
                <a:ext uri="{FF2B5EF4-FFF2-40B4-BE49-F238E27FC236}">
                  <a16:creationId xmlns:a16="http://schemas.microsoft.com/office/drawing/2014/main" id="{4ED69562-80BE-524C-8DB9-0625A59463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3393" name="Text Box 64">
              <a:extLst>
                <a:ext uri="{FF2B5EF4-FFF2-40B4-BE49-F238E27FC236}">
                  <a16:creationId xmlns:a16="http://schemas.microsoft.com/office/drawing/2014/main" id="{BF3842F0-9EBC-EF4C-BF8D-1636213A16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2" y="318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143394" name="Text Box 65">
              <a:extLst>
                <a:ext uri="{FF2B5EF4-FFF2-40B4-BE49-F238E27FC236}">
                  <a16:creationId xmlns:a16="http://schemas.microsoft.com/office/drawing/2014/main" id="{F5B2D61A-0DD1-3942-9CE4-58A20761DE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181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395" name="Text Box 66">
              <a:extLst>
                <a:ext uri="{FF2B5EF4-FFF2-40B4-BE49-F238E27FC236}">
                  <a16:creationId xmlns:a16="http://schemas.microsoft.com/office/drawing/2014/main" id="{2A50A415-2D7E-0E4B-A5F1-CD4FD209E9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3396" name="Text Box 67">
              <a:extLst>
                <a:ext uri="{FF2B5EF4-FFF2-40B4-BE49-F238E27FC236}">
                  <a16:creationId xmlns:a16="http://schemas.microsoft.com/office/drawing/2014/main" id="{F9D5A4D5-AD2C-6D45-A003-E03133D97B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3397" name="Text Box 68">
              <a:extLst>
                <a:ext uri="{FF2B5EF4-FFF2-40B4-BE49-F238E27FC236}">
                  <a16:creationId xmlns:a16="http://schemas.microsoft.com/office/drawing/2014/main" id="{96B8C3B4-F492-4141-A58D-CE9FDEB4EB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2" y="344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398" name="Text Box 69">
              <a:extLst>
                <a:ext uri="{FF2B5EF4-FFF2-40B4-BE49-F238E27FC236}">
                  <a16:creationId xmlns:a16="http://schemas.microsoft.com/office/drawing/2014/main" id="{907225C4-ADE6-AD44-80C1-B84997B6E2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44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399" name="Text Box 70">
              <a:extLst>
                <a:ext uri="{FF2B5EF4-FFF2-40B4-BE49-F238E27FC236}">
                  <a16:creationId xmlns:a16="http://schemas.microsoft.com/office/drawing/2014/main" id="{2211A291-ECDE-EE45-9498-795C24CC84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2" y="3707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00" name="Text Box 71">
              <a:extLst>
                <a:ext uri="{FF2B5EF4-FFF2-40B4-BE49-F238E27FC236}">
                  <a16:creationId xmlns:a16="http://schemas.microsoft.com/office/drawing/2014/main" id="{0ABD8F56-0AFC-9948-B402-98AE5B704D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5" y="3707"/>
              <a:ext cx="20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3401" name="Text Box 72">
              <a:extLst>
                <a:ext uri="{FF2B5EF4-FFF2-40B4-BE49-F238E27FC236}">
                  <a16:creationId xmlns:a16="http://schemas.microsoft.com/office/drawing/2014/main" id="{B23A70B4-03C0-6249-B3E5-D9148BFB5C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2" y="3716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02" name="Text Box 73">
              <a:extLst>
                <a:ext uri="{FF2B5EF4-FFF2-40B4-BE49-F238E27FC236}">
                  <a16:creationId xmlns:a16="http://schemas.microsoft.com/office/drawing/2014/main" id="{2827580B-F02A-A947-8AF5-C2A4BA69FD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716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3403" name="Text Box 74">
              <a:extLst>
                <a:ext uri="{FF2B5EF4-FFF2-40B4-BE49-F238E27FC236}">
                  <a16:creationId xmlns:a16="http://schemas.microsoft.com/office/drawing/2014/main" id="{E11ED250-917C-4C4C-8CE1-7ABCE3435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0" y="29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143404" name="Object 75">
              <a:extLst>
                <a:ext uri="{FF2B5EF4-FFF2-40B4-BE49-F238E27FC236}">
                  <a16:creationId xmlns:a16="http://schemas.microsoft.com/office/drawing/2014/main" id="{89EBB212-C41F-9641-B131-E808D606C5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8" y="2827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7" name="Equation" r:id="rId13" imgW="8775700" imgH="5562600" progId="Equation.3">
                    <p:embed/>
                  </p:oleObj>
                </mc:Choice>
                <mc:Fallback>
                  <p:oleObj name="Equation" r:id="rId13" imgW="8775700" imgH="5562600" progId="Equation.3">
                    <p:embed/>
                    <p:pic>
                      <p:nvPicPr>
                        <p:cNvPr id="0" name="Object 7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2827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3405" name="Object 76">
              <a:extLst>
                <a:ext uri="{FF2B5EF4-FFF2-40B4-BE49-F238E27FC236}">
                  <a16:creationId xmlns:a16="http://schemas.microsoft.com/office/drawing/2014/main" id="{D03D5D09-62C5-1649-901E-0F86B660066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08" y="2652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8" name="Equation" r:id="rId15" imgW="8775700" imgH="5562600" progId="Equation.3">
                    <p:embed/>
                  </p:oleObj>
                </mc:Choice>
                <mc:Fallback>
                  <p:oleObj name="Equation" r:id="rId15" imgW="8775700" imgH="5562600" progId="Equation.3">
                    <p:embed/>
                    <p:pic>
                      <p:nvPicPr>
                        <p:cNvPr id="0" name="Object 7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8" y="2652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3406" name="Object 77">
              <a:extLst>
                <a:ext uri="{FF2B5EF4-FFF2-40B4-BE49-F238E27FC236}">
                  <a16:creationId xmlns:a16="http://schemas.microsoft.com/office/drawing/2014/main" id="{E04B9B7F-B36B-4449-8953-252D615750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85" y="3962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609" name="Equation" r:id="rId17" imgW="7023100" imgH="5270500" progId="Equation.3">
                    <p:embed/>
                  </p:oleObj>
                </mc:Choice>
                <mc:Fallback>
                  <p:oleObj name="Equation" r:id="rId17" imgW="7023100" imgH="5270500" progId="Equation.3">
                    <p:embed/>
                    <p:pic>
                      <p:nvPicPr>
                        <p:cNvPr id="0" name="Object 7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5" y="3962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3367" name="AutoShape 78">
            <a:extLst>
              <a:ext uri="{FF2B5EF4-FFF2-40B4-BE49-F238E27FC236}">
                <a16:creationId xmlns:a16="http://schemas.microsoft.com/office/drawing/2014/main" id="{544C4FD0-5F24-9A46-92B9-97F8B9AAF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294063"/>
            <a:ext cx="381000" cy="762000"/>
          </a:xfrm>
          <a:prstGeom prst="flowChartAlternateProcess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43368" name="AutoShape 79">
            <a:extLst>
              <a:ext uri="{FF2B5EF4-FFF2-40B4-BE49-F238E27FC236}">
                <a16:creationId xmlns:a16="http://schemas.microsoft.com/office/drawing/2014/main" id="{5B244638-A254-1A4E-81BB-F1082D0E59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2532063"/>
            <a:ext cx="990600" cy="609600"/>
          </a:xfrm>
          <a:prstGeom prst="flowChartAlternateProcess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143369" name="Object 80">
            <a:extLst>
              <a:ext uri="{FF2B5EF4-FFF2-40B4-BE49-F238E27FC236}">
                <a16:creationId xmlns:a16="http://schemas.microsoft.com/office/drawing/2014/main" id="{B3D11085-3E5D-6943-89AE-352C81F457F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8400" y="4613275"/>
          <a:ext cx="1752600" cy="1341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10" name="Equation" r:id="rId19" imgW="22529800" imgH="17259300" progId="Equation.3">
                  <p:embed/>
                </p:oleObj>
              </mc:Choice>
              <mc:Fallback>
                <p:oleObj name="Equation" r:id="rId19" imgW="22529800" imgH="17259300" progId="Equation.3">
                  <p:embed/>
                  <p:pic>
                    <p:nvPicPr>
                      <p:cNvPr id="0" name="Object 8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4613275"/>
                        <a:ext cx="1752600" cy="1341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370" name="Object 81">
            <a:extLst>
              <a:ext uri="{FF2B5EF4-FFF2-40B4-BE49-F238E27FC236}">
                <a16:creationId xmlns:a16="http://schemas.microsoft.com/office/drawing/2014/main" id="{A9A90695-2B53-594D-8AA6-2D525875D5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92838" y="4573588"/>
          <a:ext cx="1503362" cy="1455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11" name="Equation" r:id="rId21" imgW="18719800" imgH="18135600" progId="Equation.3">
                  <p:embed/>
                </p:oleObj>
              </mc:Choice>
              <mc:Fallback>
                <p:oleObj name="Equation" r:id="rId21" imgW="18719800" imgH="18135600" progId="Equation.3">
                  <p:embed/>
                  <p:pic>
                    <p:nvPicPr>
                      <p:cNvPr id="0" name="Object 8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2838" y="4573588"/>
                        <a:ext cx="1503362" cy="1455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371" name="Text Box 82">
            <a:extLst>
              <a:ext uri="{FF2B5EF4-FFF2-40B4-BE49-F238E27FC236}">
                <a16:creationId xmlns:a16="http://schemas.microsoft.com/office/drawing/2014/main" id="{7B884948-EA48-3A43-82A6-C678C82E49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5105400"/>
            <a:ext cx="138112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J</a:t>
            </a:r>
            <a:r>
              <a:rPr lang="en-US" altLang="zh-CN" sz="2000" baseline="-25000">
                <a:solidFill>
                  <a:schemeClr val="tx2"/>
                </a:solidFill>
                <a:ea typeface="宋体" panose="02010600030101010101" pitchFamily="2" charset="-122"/>
              </a:rPr>
              <a:t>0 </a:t>
            </a: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= K</a:t>
            </a:r>
            <a:r>
              <a:rPr lang="en-US" altLang="zh-CN" sz="2000" baseline="-25000">
                <a:solidFill>
                  <a:schemeClr val="tx2"/>
                </a:solidFill>
                <a:ea typeface="宋体" panose="02010600030101010101" pitchFamily="2" charset="-122"/>
              </a:rPr>
              <a:t>0 </a:t>
            </a: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= 1,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J</a:t>
            </a:r>
            <a:r>
              <a:rPr lang="en-US" altLang="zh-CN" sz="2000" baseline="-25000">
                <a:solidFill>
                  <a:schemeClr val="tx2"/>
                </a:solidFill>
                <a:ea typeface="宋体" panose="02010600030101010101" pitchFamily="2" charset="-122"/>
              </a:rPr>
              <a:t>2 </a:t>
            </a: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= K</a:t>
            </a:r>
            <a:r>
              <a:rPr lang="en-US" altLang="zh-CN" sz="2000" baseline="-25000">
                <a:solidFill>
                  <a:schemeClr val="tx2"/>
                </a:solidFill>
                <a:ea typeface="宋体" panose="02010600030101010101" pitchFamily="2" charset="-122"/>
              </a:rPr>
              <a:t>2 </a:t>
            </a:r>
            <a:r>
              <a:rPr lang="en-US" altLang="zh-CN" sz="2000">
                <a:solidFill>
                  <a:schemeClr val="tx2"/>
                </a:solidFill>
                <a:ea typeface="宋体" panose="02010600030101010101" pitchFamily="2" charset="-122"/>
              </a:rPr>
              <a:t>= 1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2">
            <a:extLst>
              <a:ext uri="{FF2B5EF4-FFF2-40B4-BE49-F238E27FC236}">
                <a16:creationId xmlns:a16="http://schemas.microsoft.com/office/drawing/2014/main" id="{E6CCB070-6E99-8A44-B1E9-F3432749D98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</a:p>
        </p:txBody>
      </p:sp>
      <p:sp>
        <p:nvSpPr>
          <p:cNvPr id="144386" name="Text Box 3">
            <a:extLst>
              <a:ext uri="{FF2B5EF4-FFF2-40B4-BE49-F238E27FC236}">
                <a16:creationId xmlns:a16="http://schemas.microsoft.com/office/drawing/2014/main" id="{3F0B051B-3F06-664B-90DF-3CE04E34D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54138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(6) </a:t>
            </a:r>
            <a:r>
              <a:rPr lang="zh-CN" altLang="en-US" sz="2000" b="1">
                <a:ea typeface="宋体" panose="02010600030101010101" pitchFamily="2" charset="-122"/>
              </a:rPr>
              <a:t>检查自启动</a:t>
            </a:r>
            <a:r>
              <a:rPr lang="zh-CN" altLang="en-US" sz="2000"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144387" name="Picture 4">
            <a:extLst>
              <a:ext uri="{FF2B5EF4-FFF2-40B4-BE49-F238E27FC236}">
                <a16:creationId xmlns:a16="http://schemas.microsoft.com/office/drawing/2014/main" id="{6E506390-557F-824D-81C3-36AE0A2E9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752600"/>
            <a:ext cx="6781800" cy="240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4388" name="Group 5">
            <a:extLst>
              <a:ext uri="{FF2B5EF4-FFF2-40B4-BE49-F238E27FC236}">
                <a16:creationId xmlns:a16="http://schemas.microsoft.com/office/drawing/2014/main" id="{C0443BF3-2152-B444-B4DB-CAB4A35731EC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4286250"/>
            <a:ext cx="2836863" cy="2495550"/>
            <a:chOff x="480" y="1356"/>
            <a:chExt cx="1932" cy="1723"/>
          </a:xfrm>
        </p:grpSpPr>
        <p:sp>
          <p:nvSpPr>
            <p:cNvPr id="144427" name="Rectangle 6">
              <a:extLst>
                <a:ext uri="{FF2B5EF4-FFF2-40B4-BE49-F238E27FC236}">
                  <a16:creationId xmlns:a16="http://schemas.microsoft.com/office/drawing/2014/main" id="{3E09C4D7-C51C-1E44-ADB1-A7B1938EF2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4" y="1677"/>
              <a:ext cx="1426" cy="10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4428" name="Line 7">
              <a:extLst>
                <a:ext uri="{FF2B5EF4-FFF2-40B4-BE49-F238E27FC236}">
                  <a16:creationId xmlns:a16="http://schemas.microsoft.com/office/drawing/2014/main" id="{71242B9E-2701-8A44-9BE7-B6750251D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179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29" name="Line 8">
              <a:extLst>
                <a:ext uri="{FF2B5EF4-FFF2-40B4-BE49-F238E27FC236}">
                  <a16:creationId xmlns:a16="http://schemas.microsoft.com/office/drawing/2014/main" id="{18AD48BF-6D0A-094B-9392-B7785940D4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471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0" name="Line 9">
              <a:extLst>
                <a:ext uri="{FF2B5EF4-FFF2-40B4-BE49-F238E27FC236}">
                  <a16:creationId xmlns:a16="http://schemas.microsoft.com/office/drawing/2014/main" id="{4C77CF6E-C410-9A49-B621-7E6210F7CB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1928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1" name="Line 10">
              <a:extLst>
                <a:ext uri="{FF2B5EF4-FFF2-40B4-BE49-F238E27FC236}">
                  <a16:creationId xmlns:a16="http://schemas.microsoft.com/office/drawing/2014/main" id="{DAE942B4-6F42-9745-AC77-5429F00D67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8" y="1677"/>
              <a:ext cx="0" cy="1087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2" name="Line 11">
              <a:extLst>
                <a:ext uri="{FF2B5EF4-FFF2-40B4-BE49-F238E27FC236}">
                  <a16:creationId xmlns:a16="http://schemas.microsoft.com/office/drawing/2014/main" id="{60576F5A-028E-4545-902E-F2380745AF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54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3" name="Line 12">
              <a:extLst>
                <a:ext uri="{FF2B5EF4-FFF2-40B4-BE49-F238E27FC236}">
                  <a16:creationId xmlns:a16="http://schemas.microsoft.com/office/drawing/2014/main" id="{3B561629-15D9-B941-8A24-C92A2EE2BE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3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4" name="Line 13">
              <a:extLst>
                <a:ext uri="{FF2B5EF4-FFF2-40B4-BE49-F238E27FC236}">
                  <a16:creationId xmlns:a16="http://schemas.microsoft.com/office/drawing/2014/main" id="{84118AC9-EC96-374B-8FD3-D7571BCB6C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" y="1468"/>
              <a:ext cx="346" cy="2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35" name="Text Box 14">
              <a:extLst>
                <a:ext uri="{FF2B5EF4-FFF2-40B4-BE49-F238E27FC236}">
                  <a16:creationId xmlns:a16="http://schemas.microsoft.com/office/drawing/2014/main" id="{FD6BFD5D-9923-944A-8A5C-2869B14CB5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1" y="1456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4436" name="Text Box 15">
              <a:extLst>
                <a:ext uri="{FF2B5EF4-FFF2-40B4-BE49-F238E27FC236}">
                  <a16:creationId xmlns:a16="http://schemas.microsoft.com/office/drawing/2014/main" id="{7BAAC658-4EC4-2F40-A603-E81EE209AD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5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4437" name="Text Box 16">
              <a:extLst>
                <a:ext uri="{FF2B5EF4-FFF2-40B4-BE49-F238E27FC236}">
                  <a16:creationId xmlns:a16="http://schemas.microsoft.com/office/drawing/2014/main" id="{4853895C-0C79-054C-9CC3-2418391EF8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4438" name="Text Box 17">
              <a:extLst>
                <a:ext uri="{FF2B5EF4-FFF2-40B4-BE49-F238E27FC236}">
                  <a16:creationId xmlns:a16="http://schemas.microsoft.com/office/drawing/2014/main" id="{0AF00C80-CA2A-2B4C-B89F-6F1C824C32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4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4439" name="Text Box 18">
              <a:extLst>
                <a:ext uri="{FF2B5EF4-FFF2-40B4-BE49-F238E27FC236}">
                  <a16:creationId xmlns:a16="http://schemas.microsoft.com/office/drawing/2014/main" id="{54E6F234-93A6-004D-8322-E1ACBDF691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648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4440" name="Text Box 19">
              <a:extLst>
                <a:ext uri="{FF2B5EF4-FFF2-40B4-BE49-F238E27FC236}">
                  <a16:creationId xmlns:a16="http://schemas.microsoft.com/office/drawing/2014/main" id="{4AA29C54-C604-7446-83C1-8916663B89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93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4441" name="Text Box 20">
              <a:extLst>
                <a:ext uri="{FF2B5EF4-FFF2-40B4-BE49-F238E27FC236}">
                  <a16:creationId xmlns:a16="http://schemas.microsoft.com/office/drawing/2014/main" id="{C5266B9E-B21D-2348-95AA-489479C629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224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4442" name="Text Box 21">
              <a:extLst>
                <a:ext uri="{FF2B5EF4-FFF2-40B4-BE49-F238E27FC236}">
                  <a16:creationId xmlns:a16="http://schemas.microsoft.com/office/drawing/2014/main" id="{2CA58F9A-6935-B046-AAE9-AFA766DEE4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512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4443" name="Text Box 22">
              <a:extLst>
                <a:ext uri="{FF2B5EF4-FFF2-40B4-BE49-F238E27FC236}">
                  <a16:creationId xmlns:a16="http://schemas.microsoft.com/office/drawing/2014/main" id="{0F587F65-0EDE-FF45-AF62-AE4FBC5118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6" y="163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44" name="Text Box 23">
              <a:extLst>
                <a:ext uri="{FF2B5EF4-FFF2-40B4-BE49-F238E27FC236}">
                  <a16:creationId xmlns:a16="http://schemas.microsoft.com/office/drawing/2014/main" id="{614CB8E1-F566-E04D-8CBF-6381F56519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4" y="164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45" name="Text Box 24">
              <a:extLst>
                <a:ext uri="{FF2B5EF4-FFF2-40B4-BE49-F238E27FC236}">
                  <a16:creationId xmlns:a16="http://schemas.microsoft.com/office/drawing/2014/main" id="{11CCAD34-84D4-7744-92D0-1E6C6D213F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2" y="1648"/>
              <a:ext cx="16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144446" name="Text Box 25">
              <a:extLst>
                <a:ext uri="{FF2B5EF4-FFF2-40B4-BE49-F238E27FC236}">
                  <a16:creationId xmlns:a16="http://schemas.microsoft.com/office/drawing/2014/main" id="{C397CCA4-A19C-0644-A95D-D69983AECB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4447" name="Text Box 26">
              <a:extLst>
                <a:ext uri="{FF2B5EF4-FFF2-40B4-BE49-F238E27FC236}">
                  <a16:creationId xmlns:a16="http://schemas.microsoft.com/office/drawing/2014/main" id="{58A0C0D4-98F2-FB42-84B0-527B5917BC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4448" name="Text Box 27">
              <a:extLst>
                <a:ext uri="{FF2B5EF4-FFF2-40B4-BE49-F238E27FC236}">
                  <a16:creationId xmlns:a16="http://schemas.microsoft.com/office/drawing/2014/main" id="{D02A93B1-9D5C-2744-9A9E-305A420AD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6" y="193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144449" name="Text Box 28">
              <a:extLst>
                <a:ext uri="{FF2B5EF4-FFF2-40B4-BE49-F238E27FC236}">
                  <a16:creationId xmlns:a16="http://schemas.microsoft.com/office/drawing/2014/main" id="{A078F3B6-963D-BD42-823F-3EA8668B33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1936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50" name="Text Box 29">
              <a:extLst>
                <a:ext uri="{FF2B5EF4-FFF2-40B4-BE49-F238E27FC236}">
                  <a16:creationId xmlns:a16="http://schemas.microsoft.com/office/drawing/2014/main" id="{505BA1E7-2996-D840-A10A-CF551C537A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4451" name="Text Box 30">
              <a:extLst>
                <a:ext uri="{FF2B5EF4-FFF2-40B4-BE49-F238E27FC236}">
                  <a16:creationId xmlns:a16="http://schemas.microsoft.com/office/drawing/2014/main" id="{A24DB902-E7BE-2F4D-84A8-2EE3E029B1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4452" name="Text Box 31">
              <a:extLst>
                <a:ext uri="{FF2B5EF4-FFF2-40B4-BE49-F238E27FC236}">
                  <a16:creationId xmlns:a16="http://schemas.microsoft.com/office/drawing/2014/main" id="{53340454-F787-D24E-9A6D-3B1BC7654E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8" y="2224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53" name="Text Box 32">
              <a:extLst>
                <a:ext uri="{FF2B5EF4-FFF2-40B4-BE49-F238E27FC236}">
                  <a16:creationId xmlns:a16="http://schemas.microsoft.com/office/drawing/2014/main" id="{EFB86B98-AD35-3C4F-A04E-F621DE8960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2224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54" name="Text Box 33">
              <a:extLst>
                <a:ext uri="{FF2B5EF4-FFF2-40B4-BE49-F238E27FC236}">
                  <a16:creationId xmlns:a16="http://schemas.microsoft.com/office/drawing/2014/main" id="{9C7513AD-2AA8-AC49-A60A-A116F5A950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3" y="251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55" name="Text Box 34">
              <a:extLst>
                <a:ext uri="{FF2B5EF4-FFF2-40B4-BE49-F238E27FC236}">
                  <a16:creationId xmlns:a16="http://schemas.microsoft.com/office/drawing/2014/main" id="{1E5E7946-3A88-0B4B-8507-C5CDA0737A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17" y="2512"/>
              <a:ext cx="221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56" name="Text Box 35">
              <a:extLst>
                <a:ext uri="{FF2B5EF4-FFF2-40B4-BE49-F238E27FC236}">
                  <a16:creationId xmlns:a16="http://schemas.microsoft.com/office/drawing/2014/main" id="{225CF9AD-8FD0-1E40-AD6C-3B0B1C7356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8" y="2522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57" name="Text Box 36">
              <a:extLst>
                <a:ext uri="{FF2B5EF4-FFF2-40B4-BE49-F238E27FC236}">
                  <a16:creationId xmlns:a16="http://schemas.microsoft.com/office/drawing/2014/main" id="{52BEC5B2-FE96-8247-A9CF-4FE939E046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1" y="2522"/>
              <a:ext cx="21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58" name="Text Box 37">
              <a:extLst>
                <a:ext uri="{FF2B5EF4-FFF2-40B4-BE49-F238E27FC236}">
                  <a16:creationId xmlns:a16="http://schemas.microsoft.com/office/drawing/2014/main" id="{8704B22C-7E88-7B40-B79F-A1A6FE1893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0" y="1676"/>
              <a:ext cx="263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144459" name="Object 38">
              <a:extLst>
                <a:ext uri="{FF2B5EF4-FFF2-40B4-BE49-F238E27FC236}">
                  <a16:creationId xmlns:a16="http://schemas.microsoft.com/office/drawing/2014/main" id="{AC5B21CD-41AD-4442-B520-4B317D2F6B2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1548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58" name="Equation" r:id="rId4" imgW="8775700" imgH="5562600" progId="Equation.3">
                    <p:embed/>
                  </p:oleObj>
                </mc:Choice>
                <mc:Fallback>
                  <p:oleObj name="Equation" r:id="rId4" imgW="8775700" imgH="5562600" progId="Equation.3">
                    <p:embed/>
                    <p:pic>
                      <p:nvPicPr>
                        <p:cNvPr id="0" name="Object 3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1548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4460" name="Object 39">
              <a:extLst>
                <a:ext uri="{FF2B5EF4-FFF2-40B4-BE49-F238E27FC236}">
                  <a16:creationId xmlns:a16="http://schemas.microsoft.com/office/drawing/2014/main" id="{37104821-3B2E-4945-9306-2FD2B997132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96" y="1356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59" name="Equation" r:id="rId6" imgW="8775700" imgH="5562600" progId="Equation.3">
                    <p:embed/>
                  </p:oleObj>
                </mc:Choice>
                <mc:Fallback>
                  <p:oleObj name="Equation" r:id="rId6" imgW="8775700" imgH="5562600" progId="Equation.3">
                    <p:embed/>
                    <p:pic>
                      <p:nvPicPr>
                        <p:cNvPr id="0" name="Object 3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96" y="1356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4461" name="Object 40">
              <a:extLst>
                <a:ext uri="{FF2B5EF4-FFF2-40B4-BE49-F238E27FC236}">
                  <a16:creationId xmlns:a16="http://schemas.microsoft.com/office/drawing/2014/main" id="{666112C4-AD8C-594B-B0F3-8737436F3B6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6" y="2784"/>
            <a:ext cx="37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60" name="Equation" r:id="rId8" imgW="7023100" imgH="5562600" progId="Equation.3">
                    <p:embed/>
                  </p:oleObj>
                </mc:Choice>
                <mc:Fallback>
                  <p:oleObj name="Equation" r:id="rId8" imgW="7023100" imgH="5562600" progId="Equation.3">
                    <p:embed/>
                    <p:pic>
                      <p:nvPicPr>
                        <p:cNvPr id="0" name="Object 4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6" y="2784"/>
                          <a:ext cx="37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44389" name="Group 41">
            <a:extLst>
              <a:ext uri="{FF2B5EF4-FFF2-40B4-BE49-F238E27FC236}">
                <a16:creationId xmlns:a16="http://schemas.microsoft.com/office/drawing/2014/main" id="{BE13F476-8912-B642-91D3-5D8A1531BD74}"/>
              </a:ext>
            </a:extLst>
          </p:cNvPr>
          <p:cNvGrpSpPr>
            <a:grpSpLocks/>
          </p:cNvGrpSpPr>
          <p:nvPr/>
        </p:nvGrpSpPr>
        <p:grpSpPr bwMode="auto">
          <a:xfrm>
            <a:off x="5257800" y="4267200"/>
            <a:ext cx="2836863" cy="2484438"/>
            <a:chOff x="1008" y="2652"/>
            <a:chExt cx="1787" cy="1565"/>
          </a:xfrm>
        </p:grpSpPr>
        <p:sp>
          <p:nvSpPr>
            <p:cNvPr id="144392" name="Rectangle 42">
              <a:extLst>
                <a:ext uri="{FF2B5EF4-FFF2-40B4-BE49-F238E27FC236}">
                  <a16:creationId xmlns:a16="http://schemas.microsoft.com/office/drawing/2014/main" id="{DD14A3FD-DCE5-D54B-B1E3-4328CDC4B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" y="2945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4393" name="Line 43">
              <a:extLst>
                <a:ext uri="{FF2B5EF4-FFF2-40B4-BE49-F238E27FC236}">
                  <a16:creationId xmlns:a16="http://schemas.microsoft.com/office/drawing/2014/main" id="{9FE6EEB2-9903-BE4B-BF31-75E2BCCFD9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403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4" name="Line 44">
              <a:extLst>
                <a:ext uri="{FF2B5EF4-FFF2-40B4-BE49-F238E27FC236}">
                  <a16:creationId xmlns:a16="http://schemas.microsoft.com/office/drawing/2014/main" id="{0809FBFD-50B8-864E-8FAA-F6C919C3CD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66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5" name="Line 45">
              <a:extLst>
                <a:ext uri="{FF2B5EF4-FFF2-40B4-BE49-F238E27FC236}">
                  <a16:creationId xmlns:a16="http://schemas.microsoft.com/office/drawing/2014/main" id="{64243F6D-F638-0D42-A345-6A3EDC50DD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174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6" name="Line 46">
              <a:extLst>
                <a:ext uri="{FF2B5EF4-FFF2-40B4-BE49-F238E27FC236}">
                  <a16:creationId xmlns:a16="http://schemas.microsoft.com/office/drawing/2014/main" id="{36647A76-1B70-5D4A-A04A-DD5C774E30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7" name="Line 47">
              <a:extLst>
                <a:ext uri="{FF2B5EF4-FFF2-40B4-BE49-F238E27FC236}">
                  <a16:creationId xmlns:a16="http://schemas.microsoft.com/office/drawing/2014/main" id="{2A052EC5-8DAF-1042-9143-4C75E6358D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6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8" name="Line 48">
              <a:extLst>
                <a:ext uri="{FF2B5EF4-FFF2-40B4-BE49-F238E27FC236}">
                  <a16:creationId xmlns:a16="http://schemas.microsoft.com/office/drawing/2014/main" id="{B93A56DC-4057-3F46-9CED-778F327AA3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5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399" name="Line 49">
              <a:extLst>
                <a:ext uri="{FF2B5EF4-FFF2-40B4-BE49-F238E27FC236}">
                  <a16:creationId xmlns:a16="http://schemas.microsoft.com/office/drawing/2014/main" id="{A4AFC636-BA05-BB4C-9DE4-B8DD698D06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5" y="2754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400" name="Text Box 50">
              <a:extLst>
                <a:ext uri="{FF2B5EF4-FFF2-40B4-BE49-F238E27FC236}">
                  <a16:creationId xmlns:a16="http://schemas.microsoft.com/office/drawing/2014/main" id="{612742F6-E7FE-8244-8D41-7882F9073B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4401" name="Text Box 51">
              <a:extLst>
                <a:ext uri="{FF2B5EF4-FFF2-40B4-BE49-F238E27FC236}">
                  <a16:creationId xmlns:a16="http://schemas.microsoft.com/office/drawing/2014/main" id="{C64DB2FC-3C29-094C-8EA7-89BBBE7C1C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08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4402" name="Text Box 52">
              <a:extLst>
                <a:ext uri="{FF2B5EF4-FFF2-40B4-BE49-F238E27FC236}">
                  <a16:creationId xmlns:a16="http://schemas.microsoft.com/office/drawing/2014/main" id="{9DF63358-90C6-384E-A7A8-DB4FADAB5B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4403" name="Text Box 53">
              <a:extLst>
                <a:ext uri="{FF2B5EF4-FFF2-40B4-BE49-F238E27FC236}">
                  <a16:creationId xmlns:a16="http://schemas.microsoft.com/office/drawing/2014/main" id="{E4353DD5-B3D0-8E4B-BB28-8F1BC75EC0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9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4404" name="Text Box 54">
              <a:extLst>
                <a:ext uri="{FF2B5EF4-FFF2-40B4-BE49-F238E27FC236}">
                  <a16:creationId xmlns:a16="http://schemas.microsoft.com/office/drawing/2014/main" id="{35C3E114-A851-2149-84AB-1AA33D88EE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1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144405" name="Text Box 55">
              <a:extLst>
                <a:ext uri="{FF2B5EF4-FFF2-40B4-BE49-F238E27FC236}">
                  <a16:creationId xmlns:a16="http://schemas.microsoft.com/office/drawing/2014/main" id="{8DF8B9AB-7E5C-534B-AFB9-790AD776A9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318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144406" name="Text Box 56">
              <a:extLst>
                <a:ext uri="{FF2B5EF4-FFF2-40B4-BE49-F238E27FC236}">
                  <a16:creationId xmlns:a16="http://schemas.microsoft.com/office/drawing/2014/main" id="{A10D5592-1801-BE48-838E-52F692E806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44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144407" name="Text Box 57">
              <a:extLst>
                <a:ext uri="{FF2B5EF4-FFF2-40B4-BE49-F238E27FC236}">
                  <a16:creationId xmlns:a16="http://schemas.microsoft.com/office/drawing/2014/main" id="{E168B541-423D-3A47-B7DE-9DBF273317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70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144408" name="Text Box 58">
              <a:extLst>
                <a:ext uri="{FF2B5EF4-FFF2-40B4-BE49-F238E27FC236}">
                  <a16:creationId xmlns:a16="http://schemas.microsoft.com/office/drawing/2014/main" id="{650CDDD3-E536-F149-AC7A-44E7CA4CA9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5" y="290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09" name="Text Box 59">
              <a:extLst>
                <a:ext uri="{FF2B5EF4-FFF2-40B4-BE49-F238E27FC236}">
                  <a16:creationId xmlns:a16="http://schemas.microsoft.com/office/drawing/2014/main" id="{197C714B-1D9D-E04E-B6DF-523B64039D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0" y="291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10" name="Text Box 60">
              <a:extLst>
                <a:ext uri="{FF2B5EF4-FFF2-40B4-BE49-F238E27FC236}">
                  <a16:creationId xmlns:a16="http://schemas.microsoft.com/office/drawing/2014/main" id="{8F5DD4C3-7F7F-6F45-872E-39662CE45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2918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  <a:endParaRPr lang="en-US" altLang="zh-CN" sz="2000">
                <a:ea typeface="宋体" panose="02010600030101010101" pitchFamily="2" charset="-122"/>
              </a:endParaRPr>
            </a:p>
          </p:txBody>
        </p:sp>
        <p:sp>
          <p:nvSpPr>
            <p:cNvPr id="144411" name="Text Box 61">
              <a:extLst>
                <a:ext uri="{FF2B5EF4-FFF2-40B4-BE49-F238E27FC236}">
                  <a16:creationId xmlns:a16="http://schemas.microsoft.com/office/drawing/2014/main" id="{937FA3AC-7A23-4944-A662-3D2387A439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4412" name="Text Box 62">
              <a:extLst>
                <a:ext uri="{FF2B5EF4-FFF2-40B4-BE49-F238E27FC236}">
                  <a16:creationId xmlns:a16="http://schemas.microsoft.com/office/drawing/2014/main" id="{418168CA-78C5-1B4E-97EA-092289CC8B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144413" name="Text Box 63">
              <a:extLst>
                <a:ext uri="{FF2B5EF4-FFF2-40B4-BE49-F238E27FC236}">
                  <a16:creationId xmlns:a16="http://schemas.microsoft.com/office/drawing/2014/main" id="{0732F49A-00DD-EA42-8FCD-EE8BF16AEF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2" y="318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144414" name="Text Box 64">
              <a:extLst>
                <a:ext uri="{FF2B5EF4-FFF2-40B4-BE49-F238E27FC236}">
                  <a16:creationId xmlns:a16="http://schemas.microsoft.com/office/drawing/2014/main" id="{7C712514-F572-7740-BFF6-047D5604F3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181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15" name="Text Box 65">
              <a:extLst>
                <a:ext uri="{FF2B5EF4-FFF2-40B4-BE49-F238E27FC236}">
                  <a16:creationId xmlns:a16="http://schemas.microsoft.com/office/drawing/2014/main" id="{F7C4DF42-33FE-C943-AC4F-0D560CECAB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4416" name="Text Box 66">
              <a:extLst>
                <a:ext uri="{FF2B5EF4-FFF2-40B4-BE49-F238E27FC236}">
                  <a16:creationId xmlns:a16="http://schemas.microsoft.com/office/drawing/2014/main" id="{133350BA-92A5-7446-BB85-187EFC8F95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144417" name="Text Box 67">
              <a:extLst>
                <a:ext uri="{FF2B5EF4-FFF2-40B4-BE49-F238E27FC236}">
                  <a16:creationId xmlns:a16="http://schemas.microsoft.com/office/drawing/2014/main" id="{73945B30-39CD-6544-9855-46765B910B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2" y="344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18" name="Text Box 68">
              <a:extLst>
                <a:ext uri="{FF2B5EF4-FFF2-40B4-BE49-F238E27FC236}">
                  <a16:creationId xmlns:a16="http://schemas.microsoft.com/office/drawing/2014/main" id="{B943C008-44B5-3047-BB8A-0DBB96427D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444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19" name="Text Box 69">
              <a:extLst>
                <a:ext uri="{FF2B5EF4-FFF2-40B4-BE49-F238E27FC236}">
                  <a16:creationId xmlns:a16="http://schemas.microsoft.com/office/drawing/2014/main" id="{13CACE40-169C-5B47-AF05-E0FAD28DCE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2" y="3707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20" name="Text Box 70">
              <a:extLst>
                <a:ext uri="{FF2B5EF4-FFF2-40B4-BE49-F238E27FC236}">
                  <a16:creationId xmlns:a16="http://schemas.microsoft.com/office/drawing/2014/main" id="{30EEF5DF-296F-5A45-9D29-43D0D51758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5" y="3707"/>
              <a:ext cx="20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144421" name="Text Box 71">
              <a:extLst>
                <a:ext uri="{FF2B5EF4-FFF2-40B4-BE49-F238E27FC236}">
                  <a16:creationId xmlns:a16="http://schemas.microsoft.com/office/drawing/2014/main" id="{35015DA0-C79B-E84F-9352-506057CA8B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2" y="3716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22" name="Text Box 72">
              <a:extLst>
                <a:ext uri="{FF2B5EF4-FFF2-40B4-BE49-F238E27FC236}">
                  <a16:creationId xmlns:a16="http://schemas.microsoft.com/office/drawing/2014/main" id="{033B941B-E400-C842-89CB-C2EF8441DB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716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 </a:t>
              </a:r>
            </a:p>
          </p:txBody>
        </p:sp>
        <p:sp>
          <p:nvSpPr>
            <p:cNvPr id="144423" name="Text Box 73">
              <a:extLst>
                <a:ext uri="{FF2B5EF4-FFF2-40B4-BE49-F238E27FC236}">
                  <a16:creationId xmlns:a16="http://schemas.microsoft.com/office/drawing/2014/main" id="{EF891A88-17B3-144E-9A18-134FAB2EE5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0" y="29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144424" name="Object 74">
              <a:extLst>
                <a:ext uri="{FF2B5EF4-FFF2-40B4-BE49-F238E27FC236}">
                  <a16:creationId xmlns:a16="http://schemas.microsoft.com/office/drawing/2014/main" id="{6DD28367-1CBF-AF49-80F6-B82A1027C7A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8" y="2827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61" name="Equation" r:id="rId10" imgW="8775700" imgH="5562600" progId="Equation.3">
                    <p:embed/>
                  </p:oleObj>
                </mc:Choice>
                <mc:Fallback>
                  <p:oleObj name="Equation" r:id="rId10" imgW="8775700" imgH="5562600" progId="Equation.3">
                    <p:embed/>
                    <p:pic>
                      <p:nvPicPr>
                        <p:cNvPr id="0" name="Object 7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2827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4425" name="Object 75">
              <a:extLst>
                <a:ext uri="{FF2B5EF4-FFF2-40B4-BE49-F238E27FC236}">
                  <a16:creationId xmlns:a16="http://schemas.microsoft.com/office/drawing/2014/main" id="{1AA0B134-3616-4844-982F-667B6301C73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08" y="2652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62" name="Equation" r:id="rId12" imgW="8775700" imgH="5562600" progId="Equation.3">
                    <p:embed/>
                  </p:oleObj>
                </mc:Choice>
                <mc:Fallback>
                  <p:oleObj name="Equation" r:id="rId12" imgW="8775700" imgH="5562600" progId="Equation.3">
                    <p:embed/>
                    <p:pic>
                      <p:nvPicPr>
                        <p:cNvPr id="0" name="Object 7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8" y="2652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4426" name="Object 76">
              <a:extLst>
                <a:ext uri="{FF2B5EF4-FFF2-40B4-BE49-F238E27FC236}">
                  <a16:creationId xmlns:a16="http://schemas.microsoft.com/office/drawing/2014/main" id="{8AD317AC-FB9E-0547-8324-2AF3645F123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85" y="3962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4563" name="Equation" r:id="rId14" imgW="7023100" imgH="5270500" progId="Equation.3">
                    <p:embed/>
                  </p:oleObj>
                </mc:Choice>
                <mc:Fallback>
                  <p:oleObj name="Equation" r:id="rId14" imgW="7023100" imgH="5270500" progId="Equation.3">
                    <p:embed/>
                    <p:pic>
                      <p:nvPicPr>
                        <p:cNvPr id="0" name="Object 7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5" y="3962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4390" name="AutoShape 77">
            <a:extLst>
              <a:ext uri="{FF2B5EF4-FFF2-40B4-BE49-F238E27FC236}">
                <a16:creationId xmlns:a16="http://schemas.microsoft.com/office/drawing/2014/main" id="{91308BE7-835D-6540-ABCF-4F9DD54E1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5562600"/>
            <a:ext cx="381000" cy="762000"/>
          </a:xfrm>
          <a:prstGeom prst="flowChartAlternateProcess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44391" name="AutoShape 78">
            <a:extLst>
              <a:ext uri="{FF2B5EF4-FFF2-40B4-BE49-F238E27FC236}">
                <a16:creationId xmlns:a16="http://schemas.microsoft.com/office/drawing/2014/main" id="{790E260E-931A-7A46-AF36-3EB16C738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4800600"/>
            <a:ext cx="990600" cy="609600"/>
          </a:xfrm>
          <a:prstGeom prst="flowChartAlternateProcess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Rectangle 2">
            <a:extLst>
              <a:ext uri="{FF2B5EF4-FFF2-40B4-BE49-F238E27FC236}">
                <a16:creationId xmlns:a16="http://schemas.microsoft.com/office/drawing/2014/main" id="{D4C0CA07-67F3-A64A-AB73-1BD48768147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</a:p>
        </p:txBody>
      </p:sp>
      <p:pic>
        <p:nvPicPr>
          <p:cNvPr id="145410" name="Picture 4">
            <a:extLst>
              <a:ext uri="{FF2B5EF4-FFF2-40B4-BE49-F238E27FC236}">
                <a16:creationId xmlns:a16="http://schemas.microsoft.com/office/drawing/2014/main" id="{F6AD0AC7-235E-564C-887D-98DDFC14C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344738"/>
            <a:ext cx="6599238" cy="253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5411" name="Text Box 5">
            <a:extLst>
              <a:ext uri="{FF2B5EF4-FFF2-40B4-BE49-F238E27FC236}">
                <a16:creationId xmlns:a16="http://schemas.microsoft.com/office/drawing/2014/main" id="{CD199C10-8248-0D46-A8F3-138BAE1BD0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54138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(6) </a:t>
            </a:r>
            <a:r>
              <a:rPr lang="zh-CN" altLang="en-US" sz="2000" b="1">
                <a:ea typeface="宋体" panose="02010600030101010101" pitchFamily="2" charset="-122"/>
              </a:rPr>
              <a:t>检查自启动</a:t>
            </a:r>
            <a:r>
              <a:rPr lang="zh-CN" altLang="en-US" sz="2000">
                <a:ea typeface="宋体" panose="02010600030101010101" pitchFamily="2" charset="-122"/>
              </a:rPr>
              <a:t> 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Rectangle 2">
            <a:extLst>
              <a:ext uri="{FF2B5EF4-FFF2-40B4-BE49-F238E27FC236}">
                <a16:creationId xmlns:a16="http://schemas.microsoft.com/office/drawing/2014/main" id="{A9E6C34A-8ED3-F747-A363-A1C2F7B348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例 用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触发器设计一个</a:t>
            </a:r>
            <a:r>
              <a:rPr lang="en-US" altLang="zh-CN" sz="2400" b="1">
                <a:solidFill>
                  <a:schemeClr val="tx1"/>
                </a:solidFill>
                <a:ea typeface="宋体" panose="02010600030101010101" pitchFamily="2" charset="-122"/>
              </a:rPr>
              <a:t>8421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码十进制异步计数器</a:t>
            </a:r>
          </a:p>
        </p:txBody>
      </p:sp>
      <p:sp>
        <p:nvSpPr>
          <p:cNvPr id="146434" name="Text Box 3">
            <a:extLst>
              <a:ext uri="{FF2B5EF4-FFF2-40B4-BE49-F238E27FC236}">
                <a16:creationId xmlns:a16="http://schemas.microsoft.com/office/drawing/2014/main" id="{AECE6801-DD78-AF4E-AD98-5482C93E0B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95400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(7) </a:t>
            </a:r>
            <a:r>
              <a:rPr lang="zh-CN" altLang="en-US" sz="2000" b="1">
                <a:ea typeface="宋体" panose="02010600030101010101" pitchFamily="2" charset="-122"/>
              </a:rPr>
              <a:t>画逻辑图</a:t>
            </a:r>
          </a:p>
        </p:txBody>
      </p:sp>
      <p:pic>
        <p:nvPicPr>
          <p:cNvPr id="146435" name="Picture 4">
            <a:extLst>
              <a:ext uri="{FF2B5EF4-FFF2-40B4-BE49-F238E27FC236}">
                <a16:creationId xmlns:a16="http://schemas.microsoft.com/office/drawing/2014/main" id="{1C5FEFD5-0E05-2446-B157-85207201A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355850"/>
            <a:ext cx="74676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7533A996-6DF9-BE46-89EF-9F8BFDAD0E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000" b="1" dirty="0">
                <a:latin typeface="隶书" panose="02010509060101010101" pitchFamily="49" charset="-122"/>
              </a:rPr>
              <a:t>银杏树下的约定</a:t>
            </a:r>
          </a:p>
        </p:txBody>
      </p:sp>
      <p:pic>
        <p:nvPicPr>
          <p:cNvPr id="15362" name="图片 4">
            <a:extLst>
              <a:ext uri="{FF2B5EF4-FFF2-40B4-BE49-F238E27FC236}">
                <a16:creationId xmlns:a16="http://schemas.microsoft.com/office/drawing/2014/main" id="{3E69EE32-FF93-E04A-B558-FBBE07D50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020" y="3429000"/>
            <a:ext cx="3168352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文本框 5">
            <a:extLst>
              <a:ext uri="{FF2B5EF4-FFF2-40B4-BE49-F238E27FC236}">
                <a16:creationId xmlns:a16="http://schemas.microsoft.com/office/drawing/2014/main" id="{D0209E5D-244D-D240-B74E-8F517054A8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3888" y="1844824"/>
            <a:ext cx="5544616" cy="123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2600" dirty="0">
                <a:solidFill>
                  <a:srgbClr val="FF40FF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以前总以为，人生最美好的是相遇，</a:t>
            </a:r>
            <a:r>
              <a:rPr lang="zh-CN" altLang="en-US" sz="2600" dirty="0">
                <a:solidFill>
                  <a:srgbClr val="FF930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后来才明白，其实难得的是重逢。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8D578-B93C-EC4A-BA23-91B4510E0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772816"/>
            <a:ext cx="3312368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62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A13AA1CD-486A-0642-BC0A-177B0D3D58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5.2.1 </a:t>
            </a:r>
            <a:r>
              <a:rPr lang="zh-CN" altLang="en-US" sz="3200" b="1"/>
              <a:t>常用时序电路简介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751028-96CD-7741-9170-0822FCD2A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2" y="1397989"/>
            <a:ext cx="6657158" cy="39032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7E3470-932B-9841-9802-843818723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4565996"/>
            <a:ext cx="3347864" cy="223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05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2179B737-3733-5541-AB0A-D0565126F7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5.2.1 </a:t>
            </a:r>
            <a:r>
              <a:rPr lang="zh-CN" altLang="en-US" sz="3200" b="1"/>
              <a:t>常用时序电路简介</a:t>
            </a:r>
          </a:p>
        </p:txBody>
      </p:sp>
      <p:sp>
        <p:nvSpPr>
          <p:cNvPr id="27650" name="Rectangle 3">
            <a:extLst>
              <a:ext uri="{FF2B5EF4-FFF2-40B4-BE49-F238E27FC236}">
                <a16:creationId xmlns:a16="http://schemas.microsoft.com/office/drawing/2014/main" id="{BD3A8FD6-509E-0442-B26F-9BC9ABB41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4151312" cy="609600"/>
          </a:xfrm>
        </p:spPr>
        <p:txBody>
          <a:bodyPr/>
          <a:lstStyle/>
          <a:p>
            <a:pPr eaLnBrk="1" hangingPunct="1"/>
            <a:r>
              <a:rPr lang="zh-CN" altLang="en-US" sz="3000" b="1"/>
              <a:t>计数器 </a:t>
            </a:r>
          </a:p>
        </p:txBody>
      </p:sp>
      <p:sp>
        <p:nvSpPr>
          <p:cNvPr id="27651" name="Text Box 4">
            <a:extLst>
              <a:ext uri="{FF2B5EF4-FFF2-40B4-BE49-F238E27FC236}">
                <a16:creationId xmlns:a16="http://schemas.microsoft.com/office/drawing/2014/main" id="{7044CE35-BDD5-744A-A388-3FF7BA8EA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1952625"/>
            <a:ext cx="7331075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ea typeface="楷体_GB2312" pitchFamily="49" charset="-122"/>
              </a:rPr>
              <a:t>        计数器是</a:t>
            </a:r>
            <a:r>
              <a:rPr lang="zh-CN" altLang="en-US" sz="2200" b="1">
                <a:solidFill>
                  <a:srgbClr val="FF6600"/>
                </a:solidFill>
                <a:ea typeface="楷体_GB2312" pitchFamily="49" charset="-122"/>
              </a:rPr>
              <a:t>通过电路的状态</a:t>
            </a:r>
            <a:r>
              <a:rPr lang="zh-CN" altLang="en-US" sz="2200" b="1">
                <a:ea typeface="楷体_GB2312" pitchFamily="49" charset="-122"/>
              </a:rPr>
              <a:t>来反映</a:t>
            </a:r>
            <a:r>
              <a:rPr lang="zh-CN" altLang="en-US" sz="2200" b="1">
                <a:solidFill>
                  <a:srgbClr val="FF6600"/>
                </a:solidFill>
                <a:ea typeface="楷体_GB2312" pitchFamily="49" charset="-122"/>
              </a:rPr>
              <a:t>输入脉冲数目</a:t>
            </a:r>
            <a:r>
              <a:rPr lang="zh-CN" altLang="en-US" sz="2200" b="1">
                <a:ea typeface="楷体_GB2312" pitchFamily="49" charset="-122"/>
              </a:rPr>
              <a:t>的电路。电路中的触发器通常采用</a:t>
            </a:r>
            <a:r>
              <a:rPr lang="en-US" altLang="zh-CN" sz="2200" b="1">
                <a:ea typeface="楷体_GB2312" pitchFamily="49" charset="-122"/>
              </a:rPr>
              <a:t>D</a:t>
            </a:r>
            <a:r>
              <a:rPr lang="zh-CN" altLang="en-US" sz="2200" b="1">
                <a:ea typeface="楷体_GB2312" pitchFamily="49" charset="-122"/>
              </a:rPr>
              <a:t>触发器或</a:t>
            </a:r>
            <a:r>
              <a:rPr lang="en-US" altLang="zh-CN" sz="2200" b="1">
                <a:ea typeface="楷体_GB2312" pitchFamily="49" charset="-122"/>
              </a:rPr>
              <a:t>JK</a:t>
            </a:r>
            <a:r>
              <a:rPr lang="zh-CN" altLang="en-US" sz="2200" b="1">
                <a:ea typeface="楷体_GB2312" pitchFamily="49" charset="-122"/>
              </a:rPr>
              <a:t>触发器。</a:t>
            </a:r>
          </a:p>
        </p:txBody>
      </p:sp>
      <p:sp>
        <p:nvSpPr>
          <p:cNvPr id="27652" name="Text Box 10">
            <a:extLst>
              <a:ext uri="{FF2B5EF4-FFF2-40B4-BE49-F238E27FC236}">
                <a16:creationId xmlns:a16="http://schemas.microsoft.com/office/drawing/2014/main" id="{5B5ADE3C-2AA8-734F-871C-F1276D615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938" y="3046413"/>
            <a:ext cx="6799262" cy="306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AutoNum type="arabicPeriod"/>
            </a:pPr>
            <a:r>
              <a:rPr lang="zh-CN" altLang="en-US" sz="2600" b="1"/>
              <a:t>计数器的功能</a:t>
            </a:r>
            <a:r>
              <a:rPr lang="en-US" altLang="zh-CN" sz="2600" b="1">
                <a:ea typeface="宋体" panose="02010600030101010101" pitchFamily="2" charset="-122"/>
              </a:rPr>
              <a:t>:</a:t>
            </a:r>
            <a:r>
              <a:rPr lang="en-US" altLang="zh-CN" sz="2200" b="1">
                <a:ea typeface="宋体" panose="02010600030101010101" pitchFamily="2" charset="-122"/>
              </a:rPr>
              <a:t> </a:t>
            </a:r>
            <a:r>
              <a:rPr lang="zh-CN" altLang="en-US" sz="2200" b="1">
                <a:ea typeface="宋体" panose="02010600030101010101" pitchFamily="2" charset="-122"/>
              </a:rPr>
              <a:t>记忆时钟脉冲的个数</a:t>
            </a:r>
            <a:r>
              <a:rPr lang="en-US" altLang="zh-CN" sz="22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AutoNum type="arabicPeriod"/>
            </a:pPr>
            <a:r>
              <a:rPr lang="zh-CN" altLang="en-US" sz="2600" b="1">
                <a:solidFill>
                  <a:schemeClr val="hlink"/>
                </a:solidFill>
              </a:rPr>
              <a:t>计数器的模</a:t>
            </a:r>
            <a:r>
              <a:rPr lang="en-US" altLang="zh-CN" sz="2600" b="1" i="1">
                <a:solidFill>
                  <a:schemeClr val="hlink"/>
                </a:solidFill>
              </a:rPr>
              <a:t>M</a:t>
            </a:r>
            <a:r>
              <a:rPr lang="en-US" altLang="zh-CN" sz="2600" b="1">
                <a:ea typeface="宋体" panose="02010600030101010101" pitchFamily="2" charset="-122"/>
              </a:rPr>
              <a:t>:</a:t>
            </a:r>
            <a:r>
              <a:rPr lang="en-US" altLang="zh-CN" sz="2200" b="1">
                <a:ea typeface="宋体" panose="02010600030101010101" pitchFamily="2" charset="-122"/>
              </a:rPr>
              <a:t>  </a:t>
            </a:r>
            <a:r>
              <a:rPr lang="zh-CN" altLang="en-US" sz="2200" b="1">
                <a:ea typeface="宋体" panose="02010600030101010101" pitchFamily="2" charset="-122"/>
              </a:rPr>
              <a:t>能记忆时钟脉冲的最大数目</a:t>
            </a:r>
            <a:r>
              <a:rPr lang="en-US" altLang="zh-CN" sz="2200" b="1">
                <a:ea typeface="宋体" panose="02010600030101010101" pitchFamily="2" charset="-122"/>
              </a:rPr>
              <a:t>.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AutoNum type="arabicPeriod"/>
            </a:pPr>
            <a:r>
              <a:rPr lang="zh-CN" altLang="en-US" sz="2600" b="1"/>
              <a:t>计数器的分类</a:t>
            </a:r>
            <a:r>
              <a:rPr lang="en-US" altLang="zh-CN" sz="2600" b="1">
                <a:ea typeface="宋体" panose="02010600030101010101" pitchFamily="2" charset="-122"/>
              </a:rPr>
              <a:t>: </a:t>
            </a:r>
          </a:p>
          <a:p>
            <a:pPr eaLnBrk="1" hangingPunct="1">
              <a:lnSpc>
                <a:spcPct val="13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           </a:t>
            </a:r>
            <a:r>
              <a:rPr lang="zh-CN" altLang="en-US" sz="2200" b="1">
                <a:ea typeface="宋体" panose="02010600030101010101" pitchFamily="2" charset="-122"/>
              </a:rPr>
              <a:t>按计数模值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二进制</a:t>
            </a:r>
            <a:r>
              <a:rPr lang="en-US" altLang="zh-CN" sz="2200" b="1">
                <a:ea typeface="宋体" panose="02010600030101010101" pitchFamily="2" charset="-122"/>
              </a:rPr>
              <a:t>/</a:t>
            </a:r>
            <a:r>
              <a:rPr lang="zh-CN" altLang="en-US" sz="2200" b="1">
                <a:ea typeface="宋体" panose="02010600030101010101" pitchFamily="2" charset="-122"/>
              </a:rPr>
              <a:t>十进制</a:t>
            </a:r>
            <a:r>
              <a:rPr lang="en-US" altLang="zh-CN" sz="2200" b="1">
                <a:ea typeface="宋体" panose="02010600030101010101" pitchFamily="2" charset="-122"/>
              </a:rPr>
              <a:t>/</a:t>
            </a:r>
            <a:r>
              <a:rPr lang="zh-CN" altLang="en-US" sz="2200" b="1">
                <a:ea typeface="宋体" panose="02010600030101010101" pitchFamily="2" charset="-122"/>
              </a:rPr>
              <a:t>任意进制计数器</a:t>
            </a:r>
          </a:p>
          <a:p>
            <a:pPr eaLnBrk="1" hangingPunct="1">
              <a:lnSpc>
                <a:spcPct val="13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  <a:sym typeface="Symbol" pitchFamily="2" charset="2"/>
              </a:rPr>
              <a:t>            </a:t>
            </a:r>
            <a:r>
              <a:rPr lang="zh-CN" altLang="en-US" sz="2200" b="1">
                <a:ea typeface="宋体" panose="02010600030101010101" pitchFamily="2" charset="-122"/>
              </a:rPr>
              <a:t>按计数值的变化方式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加法</a:t>
            </a:r>
            <a:r>
              <a:rPr lang="en-US" altLang="zh-CN" sz="2200" b="1">
                <a:ea typeface="宋体" panose="02010600030101010101" pitchFamily="2" charset="-122"/>
              </a:rPr>
              <a:t>/</a:t>
            </a:r>
            <a:r>
              <a:rPr lang="zh-CN" altLang="en-US" sz="2200" b="1">
                <a:ea typeface="宋体" panose="02010600030101010101" pitchFamily="2" charset="-122"/>
              </a:rPr>
              <a:t>减法</a:t>
            </a:r>
            <a:r>
              <a:rPr lang="en-US" altLang="zh-CN" sz="2200" b="1">
                <a:ea typeface="宋体" panose="02010600030101010101" pitchFamily="2" charset="-122"/>
              </a:rPr>
              <a:t>/</a:t>
            </a:r>
            <a:r>
              <a:rPr lang="zh-CN" altLang="en-US" sz="2200" b="1">
                <a:ea typeface="宋体" panose="02010600030101010101" pitchFamily="2" charset="-122"/>
              </a:rPr>
              <a:t>可逆计数器</a:t>
            </a:r>
          </a:p>
          <a:p>
            <a:pPr eaLnBrk="1" hangingPunct="1">
              <a:lnSpc>
                <a:spcPct val="135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  <a:sym typeface="Symbol" pitchFamily="2" charset="2"/>
              </a:rPr>
              <a:t>            </a:t>
            </a:r>
            <a:r>
              <a:rPr lang="zh-CN" altLang="en-US" sz="2200" b="1">
                <a:ea typeface="宋体" panose="02010600030101010101" pitchFamily="2" charset="-122"/>
              </a:rPr>
              <a:t>按时钟控制方式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同步</a:t>
            </a:r>
            <a:r>
              <a:rPr lang="en-US" altLang="zh-CN" sz="2200" b="1">
                <a:ea typeface="宋体" panose="02010600030101010101" pitchFamily="2" charset="-122"/>
              </a:rPr>
              <a:t>/</a:t>
            </a:r>
            <a:r>
              <a:rPr lang="zh-CN" altLang="en-US" sz="2200" b="1">
                <a:ea typeface="宋体" panose="02010600030101010101" pitchFamily="2" charset="-122"/>
              </a:rPr>
              <a:t>异步计数器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5">
            <a:extLst>
              <a:ext uri="{FF2B5EF4-FFF2-40B4-BE49-F238E27FC236}">
                <a16:creationId xmlns:a16="http://schemas.microsoft.com/office/drawing/2014/main" id="{11FAF69D-458F-B64E-8E24-E763237B9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295400"/>
            <a:ext cx="7848600" cy="99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200" b="1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200" b="1">
                <a:latin typeface="幼圆" pitchFamily="49" charset="-122"/>
                <a:ea typeface="幼圆" pitchFamily="49" charset="-122"/>
              </a:rPr>
              <a:t>同步时序电路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可用三组方程式来描述：</a:t>
            </a:r>
            <a:r>
              <a:rPr lang="zh-CN" altLang="en-US" sz="2200" b="1">
                <a:solidFill>
                  <a:srgbClr val="CC00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激励方程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2200" b="1">
                <a:solidFill>
                  <a:schemeClr val="hlin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2200" b="1">
                <a:solidFill>
                  <a:schemeClr val="hlin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000" b="1">
              <a:ea typeface="宋体" panose="02010600030101010101" pitchFamily="2" charset="-122"/>
            </a:endParaRPr>
          </a:p>
        </p:txBody>
      </p:sp>
      <p:grpSp>
        <p:nvGrpSpPr>
          <p:cNvPr id="2" name="Group 8">
            <a:extLst>
              <a:ext uri="{FF2B5EF4-FFF2-40B4-BE49-F238E27FC236}">
                <a16:creationId xmlns:a16="http://schemas.microsoft.com/office/drawing/2014/main" id="{542246F2-194C-E643-AAF5-7A9579C37B8A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3200400"/>
            <a:ext cx="5334000" cy="3429000"/>
            <a:chOff x="768" y="1737"/>
            <a:chExt cx="3264" cy="2055"/>
          </a:xfrm>
        </p:grpSpPr>
        <p:sp>
          <p:nvSpPr>
            <p:cNvPr id="28680" name="Rectangle 4">
              <a:extLst>
                <a:ext uri="{FF2B5EF4-FFF2-40B4-BE49-F238E27FC236}">
                  <a16:creationId xmlns:a16="http://schemas.microsoft.com/office/drawing/2014/main" id="{9B38E499-E2D8-514F-AFD6-182C6588BF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1737"/>
              <a:ext cx="2724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2"/>
                  </a:solidFill>
                </a:rPr>
                <a:t>同步时序电路的分析方法：</a:t>
              </a:r>
            </a:p>
          </p:txBody>
        </p:sp>
        <p:pic>
          <p:nvPicPr>
            <p:cNvPr id="28681" name="Picture 6">
              <a:extLst>
                <a:ext uri="{FF2B5EF4-FFF2-40B4-BE49-F238E27FC236}">
                  <a16:creationId xmlns:a16="http://schemas.microsoft.com/office/drawing/2014/main" id="{F8BFA480-E6DC-5148-BEA5-F63EB35E03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8" y="2151"/>
              <a:ext cx="2784" cy="16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675" name="Group 13">
            <a:extLst>
              <a:ext uri="{FF2B5EF4-FFF2-40B4-BE49-F238E27FC236}">
                <a16:creationId xmlns:a16="http://schemas.microsoft.com/office/drawing/2014/main" id="{F1EB3F2B-2914-A348-8967-1390ADE62F8F}"/>
              </a:ext>
            </a:extLst>
          </p:cNvPr>
          <p:cNvGrpSpPr>
            <a:grpSpLocks/>
          </p:cNvGrpSpPr>
          <p:nvPr/>
        </p:nvGrpSpPr>
        <p:grpSpPr bwMode="auto">
          <a:xfrm>
            <a:off x="5715000" y="2952750"/>
            <a:ext cx="3352800" cy="1924050"/>
            <a:chOff x="3600" y="1488"/>
            <a:chExt cx="2112" cy="1212"/>
          </a:xfrm>
        </p:grpSpPr>
        <p:graphicFrame>
          <p:nvGraphicFramePr>
            <p:cNvPr id="28678" name="Object 11">
              <a:extLst>
                <a:ext uri="{FF2B5EF4-FFF2-40B4-BE49-F238E27FC236}">
                  <a16:creationId xmlns:a16="http://schemas.microsoft.com/office/drawing/2014/main" id="{4401CA38-A8C3-D745-AF2A-56415423F19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0" y="1488"/>
            <a:ext cx="2112" cy="1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98" r:id="rId4" imgW="19138900" imgH="10655300" progId="Visio.Drawing.5">
                    <p:embed/>
                  </p:oleObj>
                </mc:Choice>
                <mc:Fallback>
                  <p:oleObj r:id="rId4" imgW="19138900" imgH="10655300" progId="Visio.Drawing.5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0" y="1488"/>
                          <a:ext cx="2112" cy="1212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8679" name="Rectangle 12">
              <a:extLst>
                <a:ext uri="{FF2B5EF4-FFF2-40B4-BE49-F238E27FC236}">
                  <a16:creationId xmlns:a16="http://schemas.microsoft.com/office/drawing/2014/main" id="{46ACB9B0-914C-B34A-B35B-6022E63BCA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8" y="2304"/>
              <a:ext cx="218" cy="154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000">
                  <a:ea typeface="宋体" panose="02010600030101010101" pitchFamily="2" charset="-122"/>
                </a:rPr>
                <a:t>Y</a:t>
              </a:r>
              <a:r>
                <a:rPr lang="en-US" altLang="zh-CN" sz="1000" baseline="-25000">
                  <a:ea typeface="宋体" panose="02010600030101010101" pitchFamily="2" charset="-122"/>
                </a:rPr>
                <a:t>m</a:t>
              </a:r>
            </a:p>
          </p:txBody>
        </p:sp>
      </p:grpSp>
      <p:sp>
        <p:nvSpPr>
          <p:cNvPr id="28676" name="Rectangle 15">
            <a:extLst>
              <a:ext uri="{FF2B5EF4-FFF2-40B4-BE49-F238E27FC236}">
                <a16:creationId xmlns:a16="http://schemas.microsoft.com/office/drawing/2014/main" id="{6D130134-D55B-3C43-B951-8AF652F42F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z="3200" b="1"/>
              <a:t>5.2.2  </a:t>
            </a:r>
            <a:r>
              <a:rPr lang="zh-CN" altLang="en-US" sz="3200" b="1"/>
              <a:t>同步时序逻辑电路分析方法</a:t>
            </a:r>
          </a:p>
        </p:txBody>
      </p:sp>
      <p:sp>
        <p:nvSpPr>
          <p:cNvPr id="8202" name="Text Box 5">
            <a:extLst>
              <a:ext uri="{FF2B5EF4-FFF2-40B4-BE49-F238E27FC236}">
                <a16:creationId xmlns:a16="http://schemas.microsoft.com/office/drawing/2014/main" id="{4D75C067-C5AA-D745-9A72-22303C377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749425"/>
            <a:ext cx="7848600" cy="103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              激励方程是获得状态方程的过渡表达式，描述时序电路功能的是</a:t>
            </a:r>
            <a:r>
              <a:rPr lang="zh-CN" altLang="en-US" sz="2400" b="1">
                <a:solidFill>
                  <a:schemeClr val="hlink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400" b="1">
                <a:solidFill>
                  <a:schemeClr val="hlink"/>
                </a:solidFill>
                <a:ea typeface="黑体" panose="02010609060101010101" pitchFamily="49" charset="-122"/>
              </a:rPr>
              <a:t>输出方程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2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>
            <a:extLst>
              <a:ext uri="{FF2B5EF4-FFF2-40B4-BE49-F238E27FC236}">
                <a16:creationId xmlns:a16="http://schemas.microsoft.com/office/drawing/2014/main" id="{41FA39D2-968C-DA41-9565-B89F3729AF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5.2.2  </a:t>
            </a:r>
            <a:r>
              <a:rPr lang="zh-CN" altLang="en-US" sz="3200" b="1"/>
              <a:t>同步时序逻辑电路分析方法</a:t>
            </a:r>
          </a:p>
        </p:txBody>
      </p:sp>
      <p:sp>
        <p:nvSpPr>
          <p:cNvPr id="29698" name="Rectangle 3">
            <a:extLst>
              <a:ext uri="{FF2B5EF4-FFF2-40B4-BE49-F238E27FC236}">
                <a16:creationId xmlns:a16="http://schemas.microsoft.com/office/drawing/2014/main" id="{9513263D-29FB-644F-84DB-D738C6434A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1371600"/>
            <a:ext cx="7659688" cy="4684713"/>
          </a:xfrm>
        </p:spPr>
        <p:txBody>
          <a:bodyPr/>
          <a:lstStyle/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600" b="1"/>
              <a:t>(1) </a:t>
            </a:r>
            <a:r>
              <a:rPr lang="zh-CN" altLang="en-US" sz="2600" b="1"/>
              <a:t>写出电路的</a:t>
            </a:r>
            <a:r>
              <a:rPr lang="zh-CN" altLang="en-US" sz="2400" b="1">
                <a:solidFill>
                  <a:schemeClr val="hlink"/>
                </a:solidFill>
                <a:ea typeface="黑体" panose="02010609060101010101" pitchFamily="49" charset="-122"/>
              </a:rPr>
              <a:t>输出方程</a:t>
            </a:r>
            <a:r>
              <a:rPr lang="en-US" altLang="zh-CN" sz="2600" b="1"/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600" b="1"/>
              <a:t>(2) </a:t>
            </a:r>
            <a:r>
              <a:rPr lang="zh-CN" altLang="en-US" sz="2600" b="1"/>
              <a:t>写出电路的</a:t>
            </a:r>
            <a:r>
              <a:rPr lang="zh-CN" altLang="en-US" sz="2600" b="1">
                <a:solidFill>
                  <a:srgbClr val="008000"/>
                </a:solidFill>
              </a:rPr>
              <a:t>激励方程</a:t>
            </a:r>
            <a:r>
              <a:rPr lang="en-US" altLang="zh-CN" sz="2600" b="1"/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400" b="1"/>
              <a:t>(3) </a:t>
            </a:r>
            <a:r>
              <a:rPr lang="zh-CN" altLang="en-US" sz="2400" b="1"/>
              <a:t>根据</a:t>
            </a:r>
            <a:r>
              <a:rPr lang="zh-CN" altLang="en-US" sz="2400" b="1">
                <a:solidFill>
                  <a:srgbClr val="008000"/>
                </a:solidFill>
              </a:rPr>
              <a:t>激励方程</a:t>
            </a:r>
            <a:r>
              <a:rPr lang="zh-CN" altLang="en-US" sz="2400" b="1"/>
              <a:t>和</a:t>
            </a:r>
            <a:r>
              <a:rPr lang="zh-CN" altLang="en-US" sz="2400" b="1">
                <a:solidFill>
                  <a:srgbClr val="008000"/>
                </a:solidFill>
              </a:rPr>
              <a:t>特征方程</a:t>
            </a:r>
            <a:r>
              <a:rPr lang="en-US" altLang="zh-CN" sz="2400" b="1"/>
              <a:t>, </a:t>
            </a:r>
            <a:r>
              <a:rPr lang="zh-CN" altLang="en-US" sz="2400" b="1"/>
              <a:t>写出各触发器的</a:t>
            </a:r>
            <a:r>
              <a:rPr lang="zh-CN" altLang="en-US" sz="2400" b="1">
                <a:solidFill>
                  <a:schemeClr val="hlink"/>
                </a:solidFill>
                <a:ea typeface="黑体" panose="02010609060101010101" pitchFamily="49" charset="-122"/>
              </a:rPr>
              <a:t>状态方程</a:t>
            </a:r>
            <a:r>
              <a:rPr lang="en-US" altLang="zh-CN" sz="2400" b="1"/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600" b="1"/>
              <a:t>(4) </a:t>
            </a:r>
            <a:r>
              <a:rPr lang="zh-CN" altLang="en-US" sz="2600" b="1"/>
              <a:t>作出状态转移表和状态图</a:t>
            </a:r>
            <a:r>
              <a:rPr lang="en-US" altLang="zh-CN" sz="2600" b="1"/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000" b="1">
                <a:sym typeface="Symbol" pitchFamily="2" charset="2"/>
              </a:rPr>
              <a:t>      </a:t>
            </a:r>
            <a:r>
              <a:rPr lang="en-US" altLang="zh-CN" sz="2000" b="1"/>
              <a:t> 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状态表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: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以</a:t>
            </a:r>
            <a:r>
              <a:rPr lang="zh-CN" altLang="en-US" sz="2000" b="1">
                <a:solidFill>
                  <a:schemeClr val="folHlink"/>
                </a:solidFill>
                <a:latin typeface="幼圆" pitchFamily="49" charset="-122"/>
                <a:ea typeface="幼圆" pitchFamily="49" charset="-122"/>
              </a:rPr>
              <a:t>字母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表示各状态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000" b="1">
                <a:latin typeface="幼圆" pitchFamily="49" charset="-122"/>
                <a:ea typeface="幼圆" pitchFamily="49" charset="-122"/>
                <a:sym typeface="Symbol" pitchFamily="2" charset="2"/>
              </a:rPr>
              <a:t>   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状态转移表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: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以</a:t>
            </a:r>
            <a:r>
              <a:rPr lang="zh-CN" altLang="en-US" sz="2000" b="1">
                <a:solidFill>
                  <a:schemeClr val="folHlink"/>
                </a:solidFill>
                <a:latin typeface="幼圆" pitchFamily="49" charset="-122"/>
                <a:ea typeface="幼圆" pitchFamily="49" charset="-122"/>
              </a:rPr>
              <a:t>二进制代码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表示各状态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000" b="1">
                <a:latin typeface="幼圆" pitchFamily="49" charset="-122"/>
                <a:ea typeface="幼圆" pitchFamily="49" charset="-122"/>
                <a:sym typeface="Symbol" pitchFamily="2" charset="2"/>
              </a:rPr>
              <a:t>   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状态图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: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以节点表示状态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,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状态转移用有向线段表示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.</a:t>
            </a:r>
          </a:p>
          <a:p>
            <a:pPr algn="just" eaLnBrk="1" hangingPunct="1">
              <a:lnSpc>
                <a:spcPct val="120000"/>
              </a:lnSpc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sz="2600" b="1"/>
              <a:t> (5) </a:t>
            </a:r>
            <a:r>
              <a:rPr lang="zh-CN" altLang="en-US" sz="2600" b="1"/>
              <a:t>分析其逻辑功能</a:t>
            </a:r>
            <a:r>
              <a:rPr lang="en-US" altLang="zh-CN" sz="2600" b="1"/>
              <a:t>.</a:t>
            </a:r>
          </a:p>
        </p:txBody>
      </p:sp>
      <p:graphicFrame>
        <p:nvGraphicFramePr>
          <p:cNvPr id="29699" name="Object 9">
            <a:extLst>
              <a:ext uri="{FF2B5EF4-FFF2-40B4-BE49-F238E27FC236}">
                <a16:creationId xmlns:a16="http://schemas.microsoft.com/office/drawing/2014/main" id="{C574566F-4553-F343-8630-7448FE8293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1200" y="4945063"/>
          <a:ext cx="3200400" cy="1836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6" r:id="rId3" imgW="19138900" imgH="10655300" progId="Visio.Drawing.5">
                  <p:embed/>
                </p:oleObj>
              </mc:Choice>
              <mc:Fallback>
                <p:oleObj r:id="rId3" imgW="19138900" imgH="10655300" progId="Visio.Drawing.5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4945063"/>
                        <a:ext cx="3200400" cy="1836737"/>
                      </a:xfrm>
                      <a:prstGeom prst="rect">
                        <a:avLst/>
                      </a:prstGeom>
                      <a:solidFill>
                        <a:srgbClr val="CCFFCC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CC2C0D54-117D-2940-932C-4C5A2129A2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5.2.3 </a:t>
            </a:r>
            <a:r>
              <a:rPr lang="zh-CN" altLang="en-US" sz="3200" b="1"/>
              <a:t>一般同步时序电路分析举例</a:t>
            </a:r>
          </a:p>
        </p:txBody>
      </p:sp>
      <p:graphicFrame>
        <p:nvGraphicFramePr>
          <p:cNvPr id="30722" name="Object 3">
            <a:extLst>
              <a:ext uri="{FF2B5EF4-FFF2-40B4-BE49-F238E27FC236}">
                <a16:creationId xmlns:a16="http://schemas.microsoft.com/office/drawing/2014/main" id="{BED07605-5266-3448-B6E4-9F8C63C671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2514600"/>
          <a:ext cx="8458200" cy="357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0" name="Visio" r:id="rId3" imgW="38493700" imgH="16268700" progId="Visio.Drawing.11">
                  <p:embed/>
                </p:oleObj>
              </mc:Choice>
              <mc:Fallback>
                <p:oleObj name="Visio" r:id="rId3" imgW="38493700" imgH="1626870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2514600"/>
                        <a:ext cx="8458200" cy="3573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23" name="Text Box 4">
            <a:extLst>
              <a:ext uri="{FF2B5EF4-FFF2-40B4-BE49-F238E27FC236}">
                <a16:creationId xmlns:a16="http://schemas.microsoft.com/office/drawing/2014/main" id="{B8B4DDF5-EDB6-2745-93F8-565CB968B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447800"/>
            <a:ext cx="6007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</a:rPr>
              <a:t>1 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分析下图所示时序逻辑电路的逻辑功能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B69A0548-4FA4-F548-A31E-1A4DCE2DC2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</a:rPr>
              <a:t>1 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分析下图所示时序逻辑电路的逻辑功能</a:t>
            </a:r>
          </a:p>
        </p:txBody>
      </p:sp>
      <p:sp>
        <p:nvSpPr>
          <p:cNvPr id="31746" name="Text Box 3">
            <a:extLst>
              <a:ext uri="{FF2B5EF4-FFF2-40B4-BE49-F238E27FC236}">
                <a16:creationId xmlns:a16="http://schemas.microsoft.com/office/drawing/2014/main" id="{9D2DDAF4-D92D-5A4D-9E24-D1E83102B3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447800"/>
            <a:ext cx="3687763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写出电路的输出方程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31747" name="Object 5">
            <a:extLst>
              <a:ext uri="{FF2B5EF4-FFF2-40B4-BE49-F238E27FC236}">
                <a16:creationId xmlns:a16="http://schemas.microsoft.com/office/drawing/2014/main" id="{222EFBBE-5528-6E48-B971-B4D8D0D3B7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89113" y="2027238"/>
          <a:ext cx="5145087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9" name="公式" r:id="rId3" imgW="57632600" imgH="7607300" progId="Equation.3">
                  <p:embed/>
                </p:oleObj>
              </mc:Choice>
              <mc:Fallback>
                <p:oleObj name="公式" r:id="rId3" imgW="57632600" imgH="76073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9113" y="2027238"/>
                        <a:ext cx="5145087" cy="677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302" name="Group 14">
            <a:extLst>
              <a:ext uri="{FF2B5EF4-FFF2-40B4-BE49-F238E27FC236}">
                <a16:creationId xmlns:a16="http://schemas.microsoft.com/office/drawing/2014/main" id="{D5C4509C-90E2-D248-BC2D-5906315940D4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2836863"/>
            <a:ext cx="3735388" cy="1739900"/>
            <a:chOff x="768" y="1787"/>
            <a:chExt cx="2353" cy="1096"/>
          </a:xfrm>
        </p:grpSpPr>
        <p:sp>
          <p:nvSpPr>
            <p:cNvPr id="31753" name="Text Box 7">
              <a:extLst>
                <a:ext uri="{FF2B5EF4-FFF2-40B4-BE49-F238E27FC236}">
                  <a16:creationId xmlns:a16="http://schemas.microsoft.com/office/drawing/2014/main" id="{51BDF91E-289A-7749-84D4-270657CFDE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1787"/>
              <a:ext cx="2353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(2) </a:t>
              </a:r>
              <a:r>
                <a:rPr lang="zh-CN" altLang="en-US" sz="2200" b="1">
                  <a:ea typeface="宋体" panose="02010600030101010101" pitchFamily="2" charset="-122"/>
                </a:rPr>
                <a:t>求电路触发器的激励方程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graphicFrame>
          <p:nvGraphicFramePr>
            <p:cNvPr id="31754" name="Object 8">
              <a:extLst>
                <a:ext uri="{FF2B5EF4-FFF2-40B4-BE49-F238E27FC236}">
                  <a16:creationId xmlns:a16="http://schemas.microsoft.com/office/drawing/2014/main" id="{8381FD82-5030-274C-AB8D-740F527525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73" y="2160"/>
            <a:ext cx="1660" cy="7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820" name="公式" r:id="rId5" imgW="28092400" imgH="12293600" progId="Equation.3">
                    <p:embed/>
                  </p:oleObj>
                </mc:Choice>
                <mc:Fallback>
                  <p:oleObj name="公式" r:id="rId5" imgW="28092400" imgH="122936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3" y="2160"/>
                          <a:ext cx="1660" cy="7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2301" name="Group 13">
            <a:extLst>
              <a:ext uri="{FF2B5EF4-FFF2-40B4-BE49-F238E27FC236}">
                <a16:creationId xmlns:a16="http://schemas.microsoft.com/office/drawing/2014/main" id="{58EDDB0E-7DE8-4646-9F75-9DB46BF01A8F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4808538"/>
            <a:ext cx="3922713" cy="1744662"/>
            <a:chOff x="768" y="3029"/>
            <a:chExt cx="2471" cy="1099"/>
          </a:xfrm>
        </p:grpSpPr>
        <p:sp>
          <p:nvSpPr>
            <p:cNvPr id="31751" name="Text Box 10">
              <a:extLst>
                <a:ext uri="{FF2B5EF4-FFF2-40B4-BE49-F238E27FC236}">
                  <a16:creationId xmlns:a16="http://schemas.microsoft.com/office/drawing/2014/main" id="{8B6E0175-DE03-2146-9FA1-FBE967C673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3029"/>
              <a:ext cx="1999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(3) </a:t>
              </a:r>
              <a:r>
                <a:rPr lang="zh-CN" altLang="en-US" sz="2200" b="1">
                  <a:ea typeface="宋体" panose="02010600030101010101" pitchFamily="2" charset="-122"/>
                </a:rPr>
                <a:t>求</a:t>
              </a:r>
              <a:r>
                <a:rPr lang="zh-CN" altLang="en-US" sz="2200" b="1">
                  <a:latin typeface="宋体" panose="02010600030101010101" pitchFamily="2" charset="-122"/>
                  <a:ea typeface="宋体" panose="02010600030101010101" pitchFamily="2" charset="-122"/>
                </a:rPr>
                <a:t>触发器的状态方程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graphicFrame>
          <p:nvGraphicFramePr>
            <p:cNvPr id="31752" name="Object 11">
              <a:extLst>
                <a:ext uri="{FF2B5EF4-FFF2-40B4-BE49-F238E27FC236}">
                  <a16:creationId xmlns:a16="http://schemas.microsoft.com/office/drawing/2014/main" id="{661F5F41-D590-5E43-AFE3-C390C3D3381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67" y="3399"/>
            <a:ext cx="2172" cy="7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821" name="公式" r:id="rId7" imgW="38328600" imgH="12877800" progId="Equation.3">
                    <p:embed/>
                  </p:oleObj>
                </mc:Choice>
                <mc:Fallback>
                  <p:oleObj name="公式" r:id="rId7" imgW="38328600" imgH="128778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67" y="3399"/>
                          <a:ext cx="2172" cy="7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1750" name="Object 3">
            <a:extLst>
              <a:ext uri="{FF2B5EF4-FFF2-40B4-BE49-F238E27FC236}">
                <a16:creationId xmlns:a16="http://schemas.microsoft.com/office/drawing/2014/main" id="{1D9C14D8-706A-DB49-BF07-74B78669B7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3429000"/>
          <a:ext cx="4724400" cy="199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2" name="Visio" r:id="rId9" imgW="38493700" imgH="16268700" progId="Visio.Drawing.11">
                  <p:embed/>
                </p:oleObj>
              </mc:Choice>
              <mc:Fallback>
                <p:oleObj name="Visio" r:id="rId9" imgW="38493700" imgH="1626870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3429000"/>
                        <a:ext cx="4724400" cy="1995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id="{2A3437EA-4B53-7F43-801E-A8D9E088D4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000" b="1">
                <a:latin typeface="隶书" panose="02010509060101010101" pitchFamily="49" charset="-122"/>
              </a:rPr>
              <a:t>第五章 时序逻辑电路</a:t>
            </a:r>
          </a:p>
        </p:txBody>
      </p:sp>
      <p:sp>
        <p:nvSpPr>
          <p:cNvPr id="16386" name="Rectangle 3">
            <a:extLst>
              <a:ext uri="{FF2B5EF4-FFF2-40B4-BE49-F238E27FC236}">
                <a16:creationId xmlns:a16="http://schemas.microsoft.com/office/drawing/2014/main" id="{B0E08924-5794-B448-BF7F-AC5E348D56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68413"/>
            <a:ext cx="7504112" cy="2205037"/>
          </a:xfrm>
          <a:noFill/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800" b="1"/>
              <a:t>组合电路</a:t>
            </a:r>
            <a:r>
              <a:rPr lang="en-US" altLang="zh-CN" sz="2800" b="1"/>
              <a:t>: 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200" b="1"/>
              <a:t>电路的输出只与当时输入有关</a:t>
            </a:r>
            <a:r>
              <a:rPr lang="en-US" altLang="zh-CN" sz="2200" b="1"/>
              <a:t>.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800" b="1"/>
              <a:t>时序电路</a:t>
            </a:r>
            <a:r>
              <a:rPr lang="en-US" altLang="zh-CN" sz="2800" b="1"/>
              <a:t>: 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200" b="1"/>
              <a:t>电路的输出不仅与当时输入有关，还与历史输入有关</a:t>
            </a:r>
            <a:r>
              <a:rPr lang="en-US" altLang="zh-CN" sz="2200" b="1"/>
              <a:t>.</a:t>
            </a:r>
            <a:endParaRPr lang="en-US" altLang="zh-CN" sz="2200" b="1">
              <a:solidFill>
                <a:schemeClr val="hlink"/>
              </a:solidFill>
            </a:endParaRP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200" b="1">
                <a:solidFill>
                  <a:schemeClr val="hlink"/>
                </a:solidFill>
              </a:rPr>
              <a:t>时序电路的组成：</a:t>
            </a:r>
            <a:r>
              <a:rPr lang="zh-CN" altLang="en-US" sz="2200" b="1">
                <a:solidFill>
                  <a:srgbClr val="008000"/>
                </a:solidFill>
              </a:rPr>
              <a:t>组合电路＋触发器</a:t>
            </a:r>
          </a:p>
        </p:txBody>
      </p:sp>
      <p:grpSp>
        <p:nvGrpSpPr>
          <p:cNvPr id="1040" name="Group 16">
            <a:extLst>
              <a:ext uri="{FF2B5EF4-FFF2-40B4-BE49-F238E27FC236}">
                <a16:creationId xmlns:a16="http://schemas.microsoft.com/office/drawing/2014/main" id="{C059A081-A9EA-7643-9051-7C227EEE2853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3733800"/>
            <a:ext cx="8839200" cy="3048000"/>
            <a:chOff x="96" y="2352"/>
            <a:chExt cx="5568" cy="1920"/>
          </a:xfrm>
        </p:grpSpPr>
        <p:pic>
          <p:nvPicPr>
            <p:cNvPr id="16388" name="Picture 10">
              <a:extLst>
                <a:ext uri="{FF2B5EF4-FFF2-40B4-BE49-F238E27FC236}">
                  <a16:creationId xmlns:a16="http://schemas.microsoft.com/office/drawing/2014/main" id="{945460A5-DAC4-DB46-B286-BDC550AC81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8" y="2352"/>
              <a:ext cx="2886" cy="16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389" name="Text Box 11">
              <a:extLst>
                <a:ext uri="{FF2B5EF4-FFF2-40B4-BE49-F238E27FC236}">
                  <a16:creationId xmlns:a16="http://schemas.microsoft.com/office/drawing/2014/main" id="{BD5A5A68-515C-5F4C-B931-53E2FC989B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4060"/>
              <a:ext cx="114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 b="1">
                  <a:latin typeface="Tahoma" panose="020B0604030504040204" pitchFamily="34" charset="0"/>
                  <a:ea typeface="宋体" panose="02010600030101010101" pitchFamily="2" charset="-122"/>
                </a:rPr>
                <a:t>同步时序电路框图</a:t>
              </a:r>
            </a:p>
          </p:txBody>
        </p:sp>
        <p:grpSp>
          <p:nvGrpSpPr>
            <p:cNvPr id="16390" name="Group 15">
              <a:extLst>
                <a:ext uri="{FF2B5EF4-FFF2-40B4-BE49-F238E27FC236}">
                  <a16:creationId xmlns:a16="http://schemas.microsoft.com/office/drawing/2014/main" id="{7A60A512-4B63-1D49-9DFF-DD61B5C1E1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6" y="2496"/>
              <a:ext cx="2496" cy="1440"/>
              <a:chOff x="1584" y="2400"/>
              <a:chExt cx="2880" cy="1654"/>
            </a:xfrm>
          </p:grpSpPr>
          <p:graphicFrame>
            <p:nvGraphicFramePr>
              <p:cNvPr id="16391" name="Object 9">
                <a:extLst>
                  <a:ext uri="{FF2B5EF4-FFF2-40B4-BE49-F238E27FC236}">
                    <a16:creationId xmlns:a16="http://schemas.microsoft.com/office/drawing/2014/main" id="{1E94D5E7-9907-6245-BD6A-F9CFDBDC71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584" y="2400"/>
              <a:ext cx="2880" cy="165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410" r:id="rId4" imgW="19138900" imgH="10655300" progId="Visio.Drawing.5">
                      <p:embed/>
                    </p:oleObj>
                  </mc:Choice>
                  <mc:Fallback>
                    <p:oleObj r:id="rId4" imgW="19138900" imgH="10655300" progId="Visio.Drawing.5">
                      <p:embed/>
                      <p:pic>
                        <p:nvPicPr>
                          <p:cNvPr id="0" name="Object 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584" y="2400"/>
                            <a:ext cx="2880" cy="1654"/>
                          </a:xfrm>
                          <a:prstGeom prst="rect">
                            <a:avLst/>
                          </a:prstGeom>
                          <a:solidFill>
                            <a:srgbClr val="CCFFCC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6392" name="Text Box 12">
                <a:extLst>
                  <a:ext uri="{FF2B5EF4-FFF2-40B4-BE49-F238E27FC236}">
                    <a16:creationId xmlns:a16="http://schemas.microsoft.com/office/drawing/2014/main" id="{592482B9-4C6B-EF4E-9537-9C6368F061E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24" y="3406"/>
                <a:ext cx="134" cy="2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zh-CN" sz="2000"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393" name="Text Box 13">
                <a:extLst>
                  <a:ext uri="{FF2B5EF4-FFF2-40B4-BE49-F238E27FC236}">
                    <a16:creationId xmlns:a16="http://schemas.microsoft.com/office/drawing/2014/main" id="{7E9F5836-F6E3-3E49-A2A4-17A8E8E6EA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64" y="3552"/>
                <a:ext cx="269" cy="221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1400">
                    <a:ea typeface="宋体" panose="02010600030101010101" pitchFamily="2" charset="-122"/>
                  </a:rPr>
                  <a:t>Y</a:t>
                </a:r>
                <a:r>
                  <a:rPr lang="en-US" altLang="zh-CN" sz="1400" baseline="-25000">
                    <a:ea typeface="宋体" panose="02010600030101010101" pitchFamily="2" charset="-122"/>
                  </a:rPr>
                  <a:t>p</a:t>
                </a:r>
                <a:endParaRPr lang="en-US" altLang="zh-CN" sz="1400">
                  <a:ea typeface="宋体" panose="02010600030101010101" pitchFamily="2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D2DA10AD-0331-C845-9FFD-8A58C020CA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</a:rPr>
              <a:t>1 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分析下图所示时序逻辑电路的逻辑功能</a:t>
            </a:r>
          </a:p>
        </p:txBody>
      </p:sp>
      <p:sp>
        <p:nvSpPr>
          <p:cNvPr id="32770" name="Text Box 3">
            <a:extLst>
              <a:ext uri="{FF2B5EF4-FFF2-40B4-BE49-F238E27FC236}">
                <a16:creationId xmlns:a16="http://schemas.microsoft.com/office/drawing/2014/main" id="{C1D7E9EA-3AC5-AF4B-A0E1-F37F2B5F3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5400"/>
            <a:ext cx="738822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由状态方程和输出方程，作出状态转移表和状态转移图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697348" name="Text Box 4">
            <a:extLst>
              <a:ext uri="{FF2B5EF4-FFF2-40B4-BE49-F238E27FC236}">
                <a16:creationId xmlns:a16="http://schemas.microsoft.com/office/drawing/2014/main" id="{1E00C061-5E98-E54D-BA4B-DB296D0711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799013"/>
            <a:ext cx="7467600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分析逻辑功能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电路是可控计数器，输入</a:t>
            </a:r>
            <a:r>
              <a:rPr lang="en-US" altLang="zh-CN" sz="2200" b="1" i="1">
                <a:ea typeface="宋体" panose="02010600030101010101" pitchFamily="2" charset="-122"/>
              </a:rPr>
              <a:t>A</a:t>
            </a:r>
            <a:r>
              <a:rPr lang="en-US" altLang="zh-CN" sz="2200" b="1">
                <a:ea typeface="宋体" panose="02010600030101010101" pitchFamily="2" charset="-122"/>
              </a:rPr>
              <a:t>=0</a:t>
            </a:r>
            <a:r>
              <a:rPr lang="zh-CN" altLang="en-US" sz="2200" b="1">
                <a:ea typeface="宋体" panose="02010600030101010101" pitchFamily="2" charset="-122"/>
              </a:rPr>
              <a:t>时加计数，到状态</a:t>
            </a:r>
            <a:r>
              <a:rPr lang="en-US" altLang="zh-CN" sz="2200" b="1">
                <a:ea typeface="宋体" panose="02010600030101010101" pitchFamily="2" charset="-122"/>
              </a:rPr>
              <a:t>11</a:t>
            </a:r>
            <a:r>
              <a:rPr lang="zh-CN" altLang="en-US" sz="2200" b="1">
                <a:ea typeface="宋体" panose="02010600030101010101" pitchFamily="2" charset="-122"/>
              </a:rPr>
              <a:t>时输出</a:t>
            </a:r>
            <a:r>
              <a:rPr lang="en-US" altLang="zh-CN" sz="2200" b="1" i="1">
                <a:ea typeface="宋体" panose="02010600030101010101" pitchFamily="2" charset="-122"/>
              </a:rPr>
              <a:t>Y</a:t>
            </a:r>
            <a:r>
              <a:rPr lang="en-US" altLang="zh-CN" sz="2200" b="1">
                <a:ea typeface="宋体" panose="02010600030101010101" pitchFamily="2" charset="-122"/>
              </a:rPr>
              <a:t>=1</a:t>
            </a:r>
            <a:r>
              <a:rPr lang="zh-CN" altLang="en-US" sz="2200" b="1">
                <a:ea typeface="宋体" panose="02010600030101010101" pitchFamily="2" charset="-122"/>
              </a:rPr>
              <a:t>；输入</a:t>
            </a:r>
            <a:r>
              <a:rPr lang="en-US" altLang="zh-CN" sz="2200" b="1" i="1">
                <a:ea typeface="宋体" panose="02010600030101010101" pitchFamily="2" charset="-122"/>
              </a:rPr>
              <a:t>A</a:t>
            </a:r>
            <a:r>
              <a:rPr lang="en-US" altLang="zh-CN" sz="2200" b="1">
                <a:ea typeface="宋体" panose="02010600030101010101" pitchFamily="2" charset="-122"/>
              </a:rPr>
              <a:t>=1</a:t>
            </a:r>
            <a:r>
              <a:rPr lang="zh-CN" altLang="en-US" sz="2200" b="1">
                <a:ea typeface="宋体" panose="02010600030101010101" pitchFamily="2" charset="-122"/>
              </a:rPr>
              <a:t>时减计数，到状态</a:t>
            </a:r>
            <a:r>
              <a:rPr lang="en-US" altLang="zh-CN" sz="2200" b="1">
                <a:ea typeface="宋体" panose="02010600030101010101" pitchFamily="2" charset="-122"/>
              </a:rPr>
              <a:t>00</a:t>
            </a:r>
            <a:r>
              <a:rPr lang="zh-CN" altLang="en-US" sz="2200" b="1">
                <a:ea typeface="宋体" panose="02010600030101010101" pitchFamily="2" charset="-122"/>
              </a:rPr>
              <a:t>时输出</a:t>
            </a:r>
            <a:r>
              <a:rPr lang="en-US" altLang="zh-CN" sz="2200" b="1" i="1">
                <a:ea typeface="宋体" panose="02010600030101010101" pitchFamily="2" charset="-122"/>
              </a:rPr>
              <a:t>Y</a:t>
            </a:r>
            <a:r>
              <a:rPr lang="en-US" altLang="zh-CN" sz="2200" b="1">
                <a:ea typeface="宋体" panose="02010600030101010101" pitchFamily="2" charset="-122"/>
              </a:rPr>
              <a:t>=1</a:t>
            </a:r>
            <a:r>
              <a:rPr lang="zh-CN" altLang="en-US" sz="2200" b="1">
                <a:ea typeface="宋体" panose="02010600030101010101" pitchFamily="2" charset="-122"/>
              </a:rPr>
              <a:t>。</a:t>
            </a:r>
          </a:p>
        </p:txBody>
      </p:sp>
      <p:pic>
        <p:nvPicPr>
          <p:cNvPr id="32772" name="Picture 5">
            <a:extLst>
              <a:ext uri="{FF2B5EF4-FFF2-40B4-BE49-F238E27FC236}">
                <a16:creationId xmlns:a16="http://schemas.microsoft.com/office/drawing/2014/main" id="{65E66631-D5B8-2346-A5A2-7CB72877F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981200"/>
            <a:ext cx="5181600" cy="2513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2773" name="Object 6">
            <a:extLst>
              <a:ext uri="{FF2B5EF4-FFF2-40B4-BE49-F238E27FC236}">
                <a16:creationId xmlns:a16="http://schemas.microsoft.com/office/drawing/2014/main" id="{7BFD9079-47B0-A341-8607-370DC38A26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3600" y="1905000"/>
          <a:ext cx="3143250" cy="288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0" name="Visio" r:id="rId5" imgW="20789900" imgH="17424400" progId="Visio.Drawing.11">
                  <p:embed/>
                </p:oleObj>
              </mc:Choice>
              <mc:Fallback>
                <p:oleObj name="Visio" r:id="rId5" imgW="20789900" imgH="17424400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1905000"/>
                        <a:ext cx="3143250" cy="2889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7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7348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C56703A4-1D7B-FE4B-A3EB-E4952FB3D1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5.2.3 </a:t>
            </a:r>
            <a:r>
              <a:rPr lang="zh-CN" altLang="en-US" sz="3200" b="1"/>
              <a:t>一般同步时序电路分析举例</a:t>
            </a:r>
            <a:r>
              <a:rPr lang="zh-CN" altLang="en-US" sz="3200"/>
              <a:t> </a:t>
            </a:r>
          </a:p>
        </p:txBody>
      </p:sp>
      <p:sp>
        <p:nvSpPr>
          <p:cNvPr id="34818" name="Text Box 7">
            <a:extLst>
              <a:ext uri="{FF2B5EF4-FFF2-40B4-BE49-F238E27FC236}">
                <a16:creationId xmlns:a16="http://schemas.microsoft.com/office/drawing/2014/main" id="{46C56772-051C-D04B-ABF0-5827AB2BD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1385888"/>
            <a:ext cx="53625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</a:rPr>
              <a:t>例</a:t>
            </a:r>
            <a:r>
              <a:rPr lang="en-US" altLang="zh-CN" sz="2800" b="1">
                <a:solidFill>
                  <a:schemeClr val="tx2"/>
                </a:solidFill>
              </a:rPr>
              <a:t>2</a:t>
            </a:r>
            <a:r>
              <a:rPr lang="zh-CN" altLang="en-US" sz="2800" b="1">
                <a:solidFill>
                  <a:schemeClr val="tx2"/>
                </a:solidFill>
              </a:rPr>
              <a:t>：分析下图所示的同步计数器</a:t>
            </a:r>
          </a:p>
        </p:txBody>
      </p:sp>
      <p:graphicFrame>
        <p:nvGraphicFramePr>
          <p:cNvPr id="34819" name="Object 6">
            <a:extLst>
              <a:ext uri="{FF2B5EF4-FFF2-40B4-BE49-F238E27FC236}">
                <a16:creationId xmlns:a16="http://schemas.microsoft.com/office/drawing/2014/main" id="{65FF822C-51B8-4141-A8F6-D24D6D0286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" y="2667000"/>
          <a:ext cx="9067800" cy="337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9" name="Visio" r:id="rId3" imgW="47129700" imgH="17526000" progId="Visio.Drawing.11">
                  <p:embed/>
                </p:oleObj>
              </mc:Choice>
              <mc:Fallback>
                <p:oleObj name="Visio" r:id="rId3" imgW="47129700" imgH="17526000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2667000"/>
                        <a:ext cx="9067800" cy="337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0" name="Text Box 8">
            <a:extLst>
              <a:ext uri="{FF2B5EF4-FFF2-40B4-BE49-F238E27FC236}">
                <a16:creationId xmlns:a16="http://schemas.microsoft.com/office/drawing/2014/main" id="{978BCCBB-8C84-974C-A352-15A60F33E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4738" y="385445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34821" name="Text Box 9">
            <a:extLst>
              <a:ext uri="{FF2B5EF4-FFF2-40B4-BE49-F238E27FC236}">
                <a16:creationId xmlns:a16="http://schemas.microsoft.com/office/drawing/2014/main" id="{944F022F-AC71-9444-8490-60A5E1A02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9738" y="38481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4822" name="Text Box 10">
            <a:extLst>
              <a:ext uri="{FF2B5EF4-FFF2-40B4-BE49-F238E27FC236}">
                <a16:creationId xmlns:a16="http://schemas.microsoft.com/office/drawing/2014/main" id="{7722A685-7860-1644-9F24-26EF77166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5738" y="385445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  <a:ea typeface="宋体" panose="02010600030101010101" pitchFamily="2" charset="-122"/>
              </a:rPr>
              <a:t>2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>
            <a:extLst>
              <a:ext uri="{FF2B5EF4-FFF2-40B4-BE49-F238E27FC236}">
                <a16:creationId xmlns:a16="http://schemas.microsoft.com/office/drawing/2014/main" id="{EE68A545-3A35-024F-80D1-35C3558F8E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例</a:t>
            </a:r>
            <a:r>
              <a:rPr lang="en-US" altLang="zh-CN" sz="2800" b="1"/>
              <a:t>2</a:t>
            </a:r>
            <a:r>
              <a:rPr lang="zh-CN" altLang="en-US" sz="2800" b="1"/>
              <a:t>：分析下图所示的同步计数器</a:t>
            </a:r>
            <a:r>
              <a:rPr lang="zh-CN" altLang="en-US" sz="3200"/>
              <a:t> </a:t>
            </a:r>
          </a:p>
        </p:txBody>
      </p:sp>
      <p:graphicFrame>
        <p:nvGraphicFramePr>
          <p:cNvPr id="35842" name="Object 3">
            <a:extLst>
              <a:ext uri="{FF2B5EF4-FFF2-40B4-BE49-F238E27FC236}">
                <a16:creationId xmlns:a16="http://schemas.microsoft.com/office/drawing/2014/main" id="{74C5E7E2-3FEF-024C-ABDA-0A8A0CD976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00600" y="1279525"/>
          <a:ext cx="4343400" cy="161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35" r:id="rId3" imgW="6553200" imgH="2451100" progId="Visio.Drawing.11">
                  <p:embed/>
                </p:oleObj>
              </mc:Choice>
              <mc:Fallback>
                <p:oleObj r:id="rId3" imgW="6553200" imgH="245110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279525"/>
                        <a:ext cx="4343400" cy="161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843" name="Text Box 4">
            <a:extLst>
              <a:ext uri="{FF2B5EF4-FFF2-40B4-BE49-F238E27FC236}">
                <a16:creationId xmlns:a16="http://schemas.microsoft.com/office/drawing/2014/main" id="{F0C18278-9C45-A342-AD52-4BE5EA583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371600"/>
            <a:ext cx="3687763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写出电路的</a:t>
            </a: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15366" name="Object 5">
            <a:extLst>
              <a:ext uri="{FF2B5EF4-FFF2-40B4-BE49-F238E27FC236}">
                <a16:creationId xmlns:a16="http://schemas.microsoft.com/office/drawing/2014/main" id="{CC70CAEC-F78F-E149-BD66-AE38DD14F55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8663" y="3059113"/>
          <a:ext cx="3365500" cy="1360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36" name="公式" r:id="rId5" imgW="43002200" imgH="17259300" progId="Equation.3">
                  <p:embed/>
                </p:oleObj>
              </mc:Choice>
              <mc:Fallback>
                <p:oleObj name="公式" r:id="rId5" imgW="43002200" imgH="172593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663" y="3059113"/>
                        <a:ext cx="3365500" cy="1360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76" name="Text Box 6">
            <a:extLst>
              <a:ext uri="{FF2B5EF4-FFF2-40B4-BE49-F238E27FC236}">
                <a16:creationId xmlns:a16="http://schemas.microsoft.com/office/drawing/2014/main" id="{ACD8746A-3406-374D-BBAD-DF57FB9946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514600"/>
            <a:ext cx="3735388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求电路触发器的激励方程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39655" name="Object 7">
            <a:extLst>
              <a:ext uri="{FF2B5EF4-FFF2-40B4-BE49-F238E27FC236}">
                <a16:creationId xmlns:a16="http://schemas.microsoft.com/office/drawing/2014/main" id="{8637E4EA-C241-7D40-8C1E-506FBDBF552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5163" y="5032375"/>
          <a:ext cx="3671887" cy="174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37" name="公式" r:id="rId7" imgW="45351700" imgH="21653500" progId="Equation.3">
                  <p:embed/>
                </p:oleObj>
              </mc:Choice>
              <mc:Fallback>
                <p:oleObj name="公式" r:id="rId7" imgW="45351700" imgH="216535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5163" y="5032375"/>
                        <a:ext cx="3671887" cy="174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9656" name="Text Box 8">
            <a:extLst>
              <a:ext uri="{FF2B5EF4-FFF2-40B4-BE49-F238E27FC236}">
                <a16:creationId xmlns:a16="http://schemas.microsoft.com/office/drawing/2014/main" id="{DAE690AF-13B1-7F42-9B25-BDD20E303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4541838"/>
            <a:ext cx="3173413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求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触发器的</a:t>
            </a:r>
            <a:r>
              <a:rPr lang="zh-CN" altLang="en-US" sz="2200" b="1">
                <a:solidFill>
                  <a:schemeClr val="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状态方程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35848" name="Object 9">
            <a:extLst>
              <a:ext uri="{FF2B5EF4-FFF2-40B4-BE49-F238E27FC236}">
                <a16:creationId xmlns:a16="http://schemas.microsoft.com/office/drawing/2014/main" id="{27330991-4CA1-1F42-8D01-5283CC27BB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9300" y="1828800"/>
          <a:ext cx="1828800" cy="51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38" name="公式" r:id="rId9" imgW="21069300" imgH="5854700" progId="Equation.3">
                  <p:embed/>
                </p:oleObj>
              </mc:Choice>
              <mc:Fallback>
                <p:oleObj name="公式" r:id="rId9" imgW="21069300" imgH="5854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19300" y="1828800"/>
                        <a:ext cx="1828800" cy="515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378" name="Group 18">
            <a:extLst>
              <a:ext uri="{FF2B5EF4-FFF2-40B4-BE49-F238E27FC236}">
                <a16:creationId xmlns:a16="http://schemas.microsoft.com/office/drawing/2014/main" id="{D726E0DA-7C64-4444-9CE8-14F74048223F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3276600"/>
            <a:ext cx="2808288" cy="914400"/>
            <a:chOff x="3648" y="2064"/>
            <a:chExt cx="1769" cy="576"/>
          </a:xfrm>
        </p:grpSpPr>
        <p:sp>
          <p:nvSpPr>
            <p:cNvPr id="35853" name="Text Box 12">
              <a:extLst>
                <a:ext uri="{FF2B5EF4-FFF2-40B4-BE49-F238E27FC236}">
                  <a16:creationId xmlns:a16="http://schemas.microsoft.com/office/drawing/2014/main" id="{8799923D-BE50-E04A-AE86-08DFE9EDC5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2064"/>
              <a:ext cx="176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ea typeface="宋体" panose="02010600030101010101" pitchFamily="2" charset="-122"/>
                </a:rPr>
                <a:t>触发器的特征方程：</a:t>
              </a:r>
            </a:p>
          </p:txBody>
        </p:sp>
        <p:graphicFrame>
          <p:nvGraphicFramePr>
            <p:cNvPr id="35854" name="Object 13">
              <a:extLst>
                <a:ext uri="{FF2B5EF4-FFF2-40B4-BE49-F238E27FC236}">
                  <a16:creationId xmlns:a16="http://schemas.microsoft.com/office/drawing/2014/main" id="{55A59800-F92E-5C48-8BFA-0ACAC3E9F35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84" y="2344"/>
            <a:ext cx="1333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939" name="公式" r:id="rId11" imgW="26619200" imgH="5854700" progId="Equation.3">
                    <p:embed/>
                  </p:oleObj>
                </mc:Choice>
                <mc:Fallback>
                  <p:oleObj name="公式" r:id="rId11" imgW="26619200" imgH="58547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4" y="2344"/>
                          <a:ext cx="1333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5850" name="Text Box 16">
            <a:extLst>
              <a:ext uri="{FF2B5EF4-FFF2-40B4-BE49-F238E27FC236}">
                <a16:creationId xmlns:a16="http://schemas.microsoft.com/office/drawing/2014/main" id="{09209341-9845-4542-8DCD-F88BC9388B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1797050"/>
            <a:ext cx="295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Tahoma" panose="020B0604030504040204" pitchFamily="34" charset="0"/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35851" name="Text Box 17">
            <a:extLst>
              <a:ext uri="{FF2B5EF4-FFF2-40B4-BE49-F238E27FC236}">
                <a16:creationId xmlns:a16="http://schemas.microsoft.com/office/drawing/2014/main" id="{8C67B5C7-1D39-CA46-B3BC-21ADBED27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1797050"/>
            <a:ext cx="295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Tahoma" panose="020B0604030504040204" pitchFamily="34" charset="0"/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5852" name="Text Box 18">
            <a:extLst>
              <a:ext uri="{FF2B5EF4-FFF2-40B4-BE49-F238E27FC236}">
                <a16:creationId xmlns:a16="http://schemas.microsoft.com/office/drawing/2014/main" id="{F665BBCC-1822-3E45-A765-37A5BE09A3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1797050"/>
            <a:ext cx="295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Tahoma" panose="020B0604030504040204" pitchFamily="34" charset="0"/>
                <a:ea typeface="宋体" panose="02010600030101010101" pitchFamily="2" charset="-122"/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9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9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6" grpId="0" autoUpdateAnimBg="0"/>
      <p:bldP spid="539656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700C78EF-A9E3-064D-B55A-83F5D735FB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例</a:t>
            </a:r>
            <a:r>
              <a:rPr lang="en-US" altLang="zh-CN" sz="2800" b="1"/>
              <a:t>2</a:t>
            </a:r>
            <a:r>
              <a:rPr lang="zh-CN" altLang="en-US" sz="2800" b="1"/>
              <a:t>：分析下图所示的同步计数器</a:t>
            </a:r>
            <a:r>
              <a:rPr lang="zh-CN" altLang="en-US" sz="3200"/>
              <a:t> </a:t>
            </a:r>
          </a:p>
        </p:txBody>
      </p:sp>
      <p:sp>
        <p:nvSpPr>
          <p:cNvPr id="36866" name="Text Box 14">
            <a:extLst>
              <a:ext uri="{FF2B5EF4-FFF2-40B4-BE49-F238E27FC236}">
                <a16:creationId xmlns:a16="http://schemas.microsoft.com/office/drawing/2014/main" id="{02289620-D77A-5440-855C-A24A3400C0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5400"/>
            <a:ext cx="739457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由</a:t>
            </a:r>
            <a:r>
              <a:rPr lang="zh-CN" altLang="en-US" sz="2200" b="1">
                <a:solidFill>
                  <a:schemeClr val="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状态方程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200" b="1">
                <a:solidFill>
                  <a:schemeClr val="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输出方程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，作出</a:t>
            </a:r>
            <a:r>
              <a:rPr lang="zh-CN" altLang="en-US" sz="2200" b="1">
                <a:solidFill>
                  <a:srgbClr val="CC00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状态转移表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200" b="1">
                <a:solidFill>
                  <a:srgbClr val="CC009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状态转移图</a:t>
            </a:r>
            <a:r>
              <a:rPr lang="zh-CN" altLang="en-US" sz="2200" b="1"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36867" name="Picture 16">
            <a:extLst>
              <a:ext uri="{FF2B5EF4-FFF2-40B4-BE49-F238E27FC236}">
                <a16:creationId xmlns:a16="http://schemas.microsoft.com/office/drawing/2014/main" id="{DE07B130-7E4C-6844-A9EA-1F181D3E3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20888"/>
            <a:ext cx="3810000" cy="2779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17">
            <a:extLst>
              <a:ext uri="{FF2B5EF4-FFF2-40B4-BE49-F238E27FC236}">
                <a16:creationId xmlns:a16="http://schemas.microsoft.com/office/drawing/2014/main" id="{3A4A2A08-BA12-B142-9143-6ACEC48DB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590800"/>
            <a:ext cx="4135438" cy="155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0690" name="Text Box 18">
            <a:extLst>
              <a:ext uri="{FF2B5EF4-FFF2-40B4-BE49-F238E27FC236}">
                <a16:creationId xmlns:a16="http://schemas.microsoft.com/office/drawing/2014/main" id="{2B67D5C5-0881-CB47-BF6D-9D4E1318B5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103813"/>
            <a:ext cx="31591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latin typeface="宋体" panose="02010600030101010101" pitchFamily="2" charset="-122"/>
                <a:ea typeface="宋体" panose="02010600030101010101" pitchFamily="2" charset="-122"/>
              </a:rPr>
              <a:t>分析逻辑功能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</a:t>
            </a:r>
            <a:r>
              <a:rPr lang="en-US" altLang="zh-CN" sz="2200" b="1" i="1">
                <a:ea typeface="宋体" panose="02010600030101010101" pitchFamily="2" charset="-122"/>
              </a:rPr>
              <a:t>M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8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</a:t>
            </a:r>
            <a:r>
              <a:rPr lang="zh-CN" altLang="en-US" sz="2200" b="1">
                <a:ea typeface="宋体" panose="02010600030101010101" pitchFamily="2" charset="-122"/>
              </a:rPr>
              <a:t>二进制加法计数器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0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0690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>
            <a:extLst>
              <a:ext uri="{FF2B5EF4-FFF2-40B4-BE49-F238E27FC236}">
                <a16:creationId xmlns:a16="http://schemas.microsoft.com/office/drawing/2014/main" id="{C27B3E41-D4E4-0644-B104-249ECB8BD5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solidFill>
                  <a:schemeClr val="tx1"/>
                </a:solidFill>
              </a:rPr>
              <a:t>同步二进制加法计数器的说明</a:t>
            </a: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A5A69AD2-A6A9-304B-AA44-0C03BB32EF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49375"/>
            <a:ext cx="5065712" cy="685800"/>
          </a:xfrm>
        </p:spPr>
        <p:txBody>
          <a:bodyPr/>
          <a:lstStyle/>
          <a:p>
            <a:pPr eaLnBrk="1" hangingPunct="1"/>
            <a:r>
              <a:rPr lang="zh-CN" altLang="en-US" sz="2800" b="1">
                <a:solidFill>
                  <a:schemeClr val="tx2"/>
                </a:solidFill>
              </a:rPr>
              <a:t>同步二进制加法计数器</a:t>
            </a:r>
          </a:p>
        </p:txBody>
      </p:sp>
      <p:sp>
        <p:nvSpPr>
          <p:cNvPr id="37891" name="Text Box 4">
            <a:extLst>
              <a:ext uri="{FF2B5EF4-FFF2-40B4-BE49-F238E27FC236}">
                <a16:creationId xmlns:a16="http://schemas.microsoft.com/office/drawing/2014/main" id="{1716016E-E494-D84F-ADB6-A59D5AB744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828800"/>
            <a:ext cx="5410200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楷体_GB2312" pitchFamily="49" charset="-122"/>
              </a:rPr>
              <a:t>若触发器的数目是</a:t>
            </a:r>
            <a:r>
              <a:rPr lang="en-US" altLang="zh-CN" sz="2200" b="1" i="1">
                <a:ea typeface="楷体_GB2312" pitchFamily="49" charset="-122"/>
              </a:rPr>
              <a:t>k</a:t>
            </a:r>
            <a:r>
              <a:rPr lang="zh-CN" altLang="en-US" sz="2200" b="1">
                <a:ea typeface="楷体_GB2312" pitchFamily="49" charset="-122"/>
              </a:rPr>
              <a:t>，则计数的模值</a:t>
            </a:r>
            <a:r>
              <a:rPr lang="en-US" altLang="zh-CN" sz="2200" b="1" i="1">
                <a:ea typeface="楷体_GB2312" pitchFamily="49" charset="-122"/>
              </a:rPr>
              <a:t>M</a:t>
            </a:r>
            <a:r>
              <a:rPr lang="zh-CN" altLang="en-US" sz="2200" b="1">
                <a:ea typeface="楷体_GB2312" pitchFamily="49" charset="-122"/>
              </a:rPr>
              <a:t>＝</a:t>
            </a:r>
            <a:r>
              <a:rPr lang="en-US" altLang="zh-CN" sz="2200" b="1">
                <a:ea typeface="楷体_GB2312" pitchFamily="49" charset="-122"/>
              </a:rPr>
              <a:t>2</a:t>
            </a:r>
            <a:r>
              <a:rPr lang="en-US" altLang="zh-CN" sz="2200" b="1" i="1" baseline="30000">
                <a:ea typeface="楷体_GB2312" pitchFamily="49" charset="-122"/>
              </a:rPr>
              <a:t>k</a:t>
            </a:r>
            <a:r>
              <a:rPr lang="zh-CN" altLang="en-US" sz="2200" b="1">
                <a:ea typeface="楷体_GB2312" pitchFamily="49" charset="-122"/>
              </a:rPr>
              <a:t>。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楷体_GB2312" pitchFamily="49" charset="-122"/>
              </a:rPr>
              <a:t>触发器各级之间的连接关系为：</a:t>
            </a:r>
            <a:r>
              <a:rPr lang="zh-CN" altLang="en-US" sz="2000" b="1">
                <a:ea typeface="楷体_GB2312" pitchFamily="49" charset="-122"/>
              </a:rPr>
              <a:t> </a:t>
            </a:r>
          </a:p>
        </p:txBody>
      </p:sp>
      <p:graphicFrame>
        <p:nvGraphicFramePr>
          <p:cNvPr id="37892" name="Object 5">
            <a:extLst>
              <a:ext uri="{FF2B5EF4-FFF2-40B4-BE49-F238E27FC236}">
                <a16:creationId xmlns:a16="http://schemas.microsoft.com/office/drawing/2014/main" id="{B903ACFF-AE2D-544F-8871-1D76743295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78000" y="2667000"/>
          <a:ext cx="2928938" cy="947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6" name="公式" r:id="rId3" imgW="34518600" imgH="11112500" progId="Equation.3">
                  <p:embed/>
                </p:oleObj>
              </mc:Choice>
              <mc:Fallback>
                <p:oleObj name="公式" r:id="rId3" imgW="34518600" imgH="111125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8000" y="2667000"/>
                        <a:ext cx="2928938" cy="947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3" name="Object 11">
            <a:extLst>
              <a:ext uri="{FF2B5EF4-FFF2-40B4-BE49-F238E27FC236}">
                <a16:creationId xmlns:a16="http://schemas.microsoft.com/office/drawing/2014/main" id="{4ED6D023-9914-A641-B607-FAEAC0AD0E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48200" y="2441575"/>
          <a:ext cx="4495800" cy="167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7" r:id="rId5" imgW="6553200" imgH="2451100" progId="Visio.Drawing.11">
                  <p:embed/>
                </p:oleObj>
              </mc:Choice>
              <mc:Fallback>
                <p:oleObj r:id="rId5" imgW="6553200" imgH="2451100" progId="Visio.Drawing.11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8200" y="2441575"/>
                        <a:ext cx="4495800" cy="167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395" name="Group 11">
            <a:extLst>
              <a:ext uri="{FF2B5EF4-FFF2-40B4-BE49-F238E27FC236}">
                <a16:creationId xmlns:a16="http://schemas.microsoft.com/office/drawing/2014/main" id="{6E61A602-329E-4240-9674-E2637F04614A}"/>
              </a:ext>
            </a:extLst>
          </p:cNvPr>
          <p:cNvGrpSpPr>
            <a:grpSpLocks/>
          </p:cNvGrpSpPr>
          <p:nvPr/>
        </p:nvGrpSpPr>
        <p:grpSpPr bwMode="auto">
          <a:xfrm>
            <a:off x="1182688" y="4062413"/>
            <a:ext cx="5980112" cy="2474912"/>
            <a:chOff x="745" y="2559"/>
            <a:chExt cx="3767" cy="1559"/>
          </a:xfrm>
        </p:grpSpPr>
        <p:sp>
          <p:nvSpPr>
            <p:cNvPr id="37895" name="Rectangle 7">
              <a:extLst>
                <a:ext uri="{FF2B5EF4-FFF2-40B4-BE49-F238E27FC236}">
                  <a16:creationId xmlns:a16="http://schemas.microsoft.com/office/drawing/2014/main" id="{64085E9C-DB15-204D-86E8-3FE46917B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" y="2559"/>
              <a:ext cx="3047" cy="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>
                  <a:solidFill>
                    <a:schemeClr val="tx2"/>
                  </a:solidFill>
                </a:rPr>
                <a:t>同步二进制减法计数器</a:t>
              </a:r>
            </a:p>
          </p:txBody>
        </p:sp>
        <p:sp>
          <p:nvSpPr>
            <p:cNvPr id="37896" name="Text Box 9">
              <a:extLst>
                <a:ext uri="{FF2B5EF4-FFF2-40B4-BE49-F238E27FC236}">
                  <a16:creationId xmlns:a16="http://schemas.microsoft.com/office/drawing/2014/main" id="{9E3BACC9-7130-E84B-BA5E-E05E94CA70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2895"/>
              <a:ext cx="3552" cy="5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1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楷体_GB2312" pitchFamily="49" charset="-122"/>
                </a:rPr>
                <a:t>若触发器的数目是</a:t>
              </a:r>
              <a:r>
                <a:rPr lang="en-US" altLang="zh-CN" sz="2200" b="1" i="1">
                  <a:ea typeface="楷体_GB2312" pitchFamily="49" charset="-122"/>
                </a:rPr>
                <a:t>k</a:t>
              </a:r>
              <a:r>
                <a:rPr lang="zh-CN" altLang="en-US" sz="2200" b="1">
                  <a:ea typeface="楷体_GB2312" pitchFamily="49" charset="-122"/>
                </a:rPr>
                <a:t>，则计数的模值</a:t>
              </a:r>
              <a:r>
                <a:rPr lang="en-US" altLang="zh-CN" sz="2200" b="1" i="1">
                  <a:ea typeface="楷体_GB2312" pitchFamily="49" charset="-122"/>
                </a:rPr>
                <a:t>M</a:t>
              </a:r>
              <a:r>
                <a:rPr lang="zh-CN" altLang="en-US" sz="2200" b="1">
                  <a:ea typeface="楷体_GB2312" pitchFamily="49" charset="-122"/>
                </a:rPr>
                <a:t>＝</a:t>
              </a:r>
              <a:r>
                <a:rPr lang="en-US" altLang="zh-CN" sz="2200" b="1">
                  <a:ea typeface="楷体_GB2312" pitchFamily="49" charset="-122"/>
                </a:rPr>
                <a:t>2</a:t>
              </a:r>
              <a:r>
                <a:rPr lang="en-US" altLang="zh-CN" sz="2200" b="1" i="1" baseline="30000">
                  <a:ea typeface="楷体_GB2312" pitchFamily="49" charset="-122"/>
                </a:rPr>
                <a:t>k</a:t>
              </a:r>
              <a:r>
                <a:rPr lang="zh-CN" altLang="en-US" sz="2200" b="1">
                  <a:ea typeface="楷体_GB2312" pitchFamily="49" charset="-122"/>
                </a:rPr>
                <a:t>。</a:t>
              </a:r>
            </a:p>
            <a:p>
              <a:pPr eaLnBrk="1" hangingPunct="1">
                <a:lnSpc>
                  <a:spcPct val="11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楷体_GB2312" pitchFamily="49" charset="-122"/>
                </a:rPr>
                <a:t>触发器各级之间的连接关系为：</a:t>
              </a:r>
              <a:r>
                <a:rPr lang="zh-CN" altLang="en-US" sz="2000" b="1">
                  <a:ea typeface="楷体_GB2312" pitchFamily="49" charset="-122"/>
                </a:rPr>
                <a:t> </a:t>
              </a:r>
            </a:p>
          </p:txBody>
        </p:sp>
        <p:graphicFrame>
          <p:nvGraphicFramePr>
            <p:cNvPr id="37897" name="Object 10">
              <a:extLst>
                <a:ext uri="{FF2B5EF4-FFF2-40B4-BE49-F238E27FC236}">
                  <a16:creationId xmlns:a16="http://schemas.microsoft.com/office/drawing/2014/main" id="{048B33D1-62CB-7445-871E-7D0BC0E28A9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41" y="3456"/>
            <a:ext cx="2027" cy="6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948" name="公式" r:id="rId7" imgW="35991800" imgH="11696700" progId="Equation.3">
                    <p:embed/>
                  </p:oleObj>
                </mc:Choice>
                <mc:Fallback>
                  <p:oleObj name="公式" r:id="rId7" imgW="35991800" imgH="116967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41" y="3456"/>
                          <a:ext cx="2027" cy="6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126444C1-4E79-2244-B550-EA92C41E86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5.2.3 </a:t>
            </a:r>
            <a:r>
              <a:rPr lang="zh-CN" altLang="en-US" sz="3200" b="1"/>
              <a:t>一般同步时序电路分析举例</a:t>
            </a:r>
          </a:p>
        </p:txBody>
      </p:sp>
      <p:sp>
        <p:nvSpPr>
          <p:cNvPr id="38914" name="Text Box 8">
            <a:extLst>
              <a:ext uri="{FF2B5EF4-FFF2-40B4-BE49-F238E27FC236}">
                <a16:creationId xmlns:a16="http://schemas.microsoft.com/office/drawing/2014/main" id="{5D45F9E5-20E6-6940-9FBE-AC87CFD9C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417638"/>
            <a:ext cx="50942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1"/>
              <a:t>例</a:t>
            </a:r>
            <a:r>
              <a:rPr lang="en-US" altLang="zh-CN" sz="2800" b="1"/>
              <a:t>3 </a:t>
            </a:r>
            <a:r>
              <a:rPr lang="zh-CN" altLang="en-US" sz="2800" b="1"/>
              <a:t>分析下图所示的同步计数器</a:t>
            </a:r>
          </a:p>
        </p:txBody>
      </p:sp>
      <p:graphicFrame>
        <p:nvGraphicFramePr>
          <p:cNvPr id="38915" name="Object 7">
            <a:extLst>
              <a:ext uri="{FF2B5EF4-FFF2-40B4-BE49-F238E27FC236}">
                <a16:creationId xmlns:a16="http://schemas.microsoft.com/office/drawing/2014/main" id="{F4FF9711-9686-844D-9A4B-234B789C1C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2209800"/>
          <a:ext cx="8305800" cy="3744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32" name="Visio" r:id="rId3" imgW="33616900" imgH="15176500" progId="Visio.Drawing.11">
                  <p:embed/>
                </p:oleObj>
              </mc:Choice>
              <mc:Fallback>
                <p:oleObj name="Visio" r:id="rId3" imgW="33616900" imgH="15176500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2209800"/>
                        <a:ext cx="8305800" cy="3744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>
            <a:extLst>
              <a:ext uri="{FF2B5EF4-FFF2-40B4-BE49-F238E27FC236}">
                <a16:creationId xmlns:a16="http://schemas.microsoft.com/office/drawing/2014/main" id="{59EF3A48-9C4E-8D4E-9549-3997A74AFC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例</a:t>
            </a:r>
            <a:r>
              <a:rPr lang="en-US" altLang="zh-CN" sz="2800" b="1"/>
              <a:t>3 </a:t>
            </a:r>
            <a:r>
              <a:rPr lang="zh-CN" altLang="en-US" sz="2800" b="1"/>
              <a:t>分析下图所示的同步计数器</a:t>
            </a:r>
          </a:p>
        </p:txBody>
      </p:sp>
      <p:sp>
        <p:nvSpPr>
          <p:cNvPr id="39938" name="Text Box 5">
            <a:extLst>
              <a:ext uri="{FF2B5EF4-FFF2-40B4-BE49-F238E27FC236}">
                <a16:creationId xmlns:a16="http://schemas.microsoft.com/office/drawing/2014/main" id="{5214D2BE-8387-8C4B-B862-64A4B66A3F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71600"/>
            <a:ext cx="341312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列电路的激励方程 </a:t>
            </a:r>
          </a:p>
        </p:txBody>
      </p:sp>
      <p:sp>
        <p:nvSpPr>
          <p:cNvPr id="542726" name="Text Box 6">
            <a:extLst>
              <a:ext uri="{FF2B5EF4-FFF2-40B4-BE49-F238E27FC236}">
                <a16:creationId xmlns:a16="http://schemas.microsoft.com/office/drawing/2014/main" id="{9A5A11CF-D295-6E4D-A46E-F148921800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1371600"/>
            <a:ext cx="3179763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写出电路的</a:t>
            </a: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状态方程</a:t>
            </a:r>
            <a:r>
              <a:rPr lang="zh-CN" altLang="en-US" sz="22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42727" name="Object 7">
            <a:extLst>
              <a:ext uri="{FF2B5EF4-FFF2-40B4-BE49-F238E27FC236}">
                <a16:creationId xmlns:a16="http://schemas.microsoft.com/office/drawing/2014/main" id="{AC90808B-8DD1-034F-97A1-F7FE3D8238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18100" y="1828800"/>
          <a:ext cx="3686175" cy="163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0" name="公式" r:id="rId3" imgW="43599100" imgH="19304000" progId="Equation.3">
                  <p:embed/>
                </p:oleObj>
              </mc:Choice>
              <mc:Fallback>
                <p:oleObj name="公式" r:id="rId3" imgW="43599100" imgH="193040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18100" y="1828800"/>
                        <a:ext cx="3686175" cy="1636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28" name="Object 8">
            <a:extLst>
              <a:ext uri="{FF2B5EF4-FFF2-40B4-BE49-F238E27FC236}">
                <a16:creationId xmlns:a16="http://schemas.microsoft.com/office/drawing/2014/main" id="{905843BD-F156-084E-BC85-0D459BF5738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7225" y="1844675"/>
          <a:ext cx="2276475" cy="163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1" name="公式" r:id="rId5" imgW="26911300" imgH="19304000" progId="Equation.3">
                  <p:embed/>
                </p:oleObj>
              </mc:Choice>
              <mc:Fallback>
                <p:oleObj name="公式" r:id="rId5" imgW="26911300" imgH="193040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7225" y="1844675"/>
                        <a:ext cx="2276475" cy="1635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2" name="Object 9">
            <a:extLst>
              <a:ext uri="{FF2B5EF4-FFF2-40B4-BE49-F238E27FC236}">
                <a16:creationId xmlns:a16="http://schemas.microsoft.com/office/drawing/2014/main" id="{0A7D441B-F288-F24F-A3D5-6C09C17030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3929063"/>
          <a:ext cx="6324600" cy="285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2" r:id="rId7" imgW="4673600" imgH="2120900" progId="Visio.Drawing.11">
                  <p:embed/>
                </p:oleObj>
              </mc:Choice>
              <mc:Fallback>
                <p:oleObj r:id="rId7" imgW="4673600" imgH="2120900" progId="Visio.Drawing.11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3929063"/>
                        <a:ext cx="6324600" cy="2852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443" name="Group 11">
            <a:extLst>
              <a:ext uri="{FF2B5EF4-FFF2-40B4-BE49-F238E27FC236}">
                <a16:creationId xmlns:a16="http://schemas.microsoft.com/office/drawing/2014/main" id="{6C16EB02-02AA-FA42-B651-7BB4BA32A483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4191000"/>
            <a:ext cx="2808288" cy="914400"/>
            <a:chOff x="3648" y="2064"/>
            <a:chExt cx="1769" cy="576"/>
          </a:xfrm>
        </p:grpSpPr>
        <p:sp>
          <p:nvSpPr>
            <p:cNvPr id="39944" name="Text Box 12">
              <a:extLst>
                <a:ext uri="{FF2B5EF4-FFF2-40B4-BE49-F238E27FC236}">
                  <a16:creationId xmlns:a16="http://schemas.microsoft.com/office/drawing/2014/main" id="{B7554695-54D9-D641-AAD6-97C0DFBD20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2064"/>
              <a:ext cx="176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ea typeface="宋体" panose="02010600030101010101" pitchFamily="2" charset="-122"/>
                </a:rPr>
                <a:t>触发器的特征方程：</a:t>
              </a:r>
            </a:p>
          </p:txBody>
        </p:sp>
        <p:graphicFrame>
          <p:nvGraphicFramePr>
            <p:cNvPr id="39945" name="Object 13">
              <a:extLst>
                <a:ext uri="{FF2B5EF4-FFF2-40B4-BE49-F238E27FC236}">
                  <a16:creationId xmlns:a16="http://schemas.microsoft.com/office/drawing/2014/main" id="{16524146-C4BE-BD48-968A-D35A0C3D321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84" y="2344"/>
            <a:ext cx="1333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013" name="公式" r:id="rId9" imgW="26619200" imgH="5854700" progId="Equation.3">
                    <p:embed/>
                  </p:oleObj>
                </mc:Choice>
                <mc:Fallback>
                  <p:oleObj name="公式" r:id="rId9" imgW="26619200" imgH="58547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4" y="2344"/>
                          <a:ext cx="1333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42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42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26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>
            <a:extLst>
              <a:ext uri="{FF2B5EF4-FFF2-40B4-BE49-F238E27FC236}">
                <a16:creationId xmlns:a16="http://schemas.microsoft.com/office/drawing/2014/main" id="{DA20CE71-8037-5F4F-8A80-1A183B915F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800" b="1"/>
              <a:t>例</a:t>
            </a:r>
            <a:r>
              <a:rPr lang="en-US" altLang="zh-CN" sz="2800" b="1"/>
              <a:t>3 </a:t>
            </a:r>
            <a:r>
              <a:rPr lang="zh-CN" altLang="en-US" sz="2800" b="1"/>
              <a:t>分析下图所示的同步计数器</a:t>
            </a:r>
          </a:p>
        </p:txBody>
      </p:sp>
      <p:sp>
        <p:nvSpPr>
          <p:cNvPr id="18437" name="Line 3">
            <a:extLst>
              <a:ext uri="{FF2B5EF4-FFF2-40B4-BE49-F238E27FC236}">
                <a16:creationId xmlns:a16="http://schemas.microsoft.com/office/drawing/2014/main" id="{7D56B7C9-568E-E940-9AE4-98BF85E68037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1371600"/>
            <a:ext cx="0" cy="5334000"/>
          </a:xfrm>
          <a:prstGeom prst="line">
            <a:avLst/>
          </a:prstGeom>
          <a:noFill/>
          <a:ln w="28575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963" name="Text Box 4">
            <a:extLst>
              <a:ext uri="{FF2B5EF4-FFF2-40B4-BE49-F238E27FC236}">
                <a16:creationId xmlns:a16="http://schemas.microsoft.com/office/drawing/2014/main" id="{B74A356B-F9DC-274E-9E76-3A41F8DB97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200400"/>
            <a:ext cx="34544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作</a:t>
            </a:r>
            <a:r>
              <a:rPr lang="zh-CN" altLang="en-US" sz="2200" b="1">
                <a:solidFill>
                  <a:srgbClr val="CC0099"/>
                </a:solidFill>
                <a:ea typeface="宋体" panose="02010600030101010101" pitchFamily="2" charset="-122"/>
              </a:rPr>
              <a:t>状态转移表</a:t>
            </a:r>
            <a:r>
              <a:rPr lang="zh-CN" altLang="en-US" sz="2200" b="1">
                <a:ea typeface="宋体" panose="02010600030101010101" pitchFamily="2" charset="-122"/>
              </a:rPr>
              <a:t>和</a:t>
            </a:r>
            <a:r>
              <a:rPr lang="zh-CN" altLang="en-US" sz="2200" b="1">
                <a:solidFill>
                  <a:srgbClr val="CC0099"/>
                </a:solidFill>
                <a:ea typeface="宋体" panose="02010600030101010101" pitchFamily="2" charset="-122"/>
              </a:rPr>
              <a:t>状态图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40964" name="Object 5">
            <a:extLst>
              <a:ext uri="{FF2B5EF4-FFF2-40B4-BE49-F238E27FC236}">
                <a16:creationId xmlns:a16="http://schemas.microsoft.com/office/drawing/2014/main" id="{8615B965-DC34-9B4D-8C15-C617729449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50950" y="3757613"/>
          <a:ext cx="2955925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5" name="Equation" r:id="rId3" imgW="42125900" imgH="5562600" progId="Equation.3">
                  <p:embed/>
                </p:oleObj>
              </mc:Choice>
              <mc:Fallback>
                <p:oleObj name="Equation" r:id="rId3" imgW="42125900" imgH="55626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0950" y="3757613"/>
                        <a:ext cx="2955925" cy="392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Text Box 6">
            <a:extLst>
              <a:ext uri="{FF2B5EF4-FFF2-40B4-BE49-F238E27FC236}">
                <a16:creationId xmlns:a16="http://schemas.microsoft.com/office/drawing/2014/main" id="{18CF5619-7635-FF45-98B0-5EA23B51E4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159250"/>
            <a:ext cx="2927350" cy="253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0    0    0         1      1      1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0    0    1         0      1      0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0    1    0         1      0      1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0    1    1         0      0      1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1    0    0         1      1      1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1    0    1         1      1      0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1    1    0         0      1      1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1    1    1         0      1      1</a:t>
            </a:r>
          </a:p>
        </p:txBody>
      </p:sp>
      <p:sp>
        <p:nvSpPr>
          <p:cNvPr id="40966" name="Line 7">
            <a:extLst>
              <a:ext uri="{FF2B5EF4-FFF2-40B4-BE49-F238E27FC236}">
                <a16:creationId xmlns:a16="http://schemas.microsoft.com/office/drawing/2014/main" id="{24A2CCD9-0828-D240-A48B-9B7105F8C47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70150" y="3717925"/>
            <a:ext cx="0" cy="29559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8441" name="Text Box 8">
            <a:extLst>
              <a:ext uri="{FF2B5EF4-FFF2-40B4-BE49-F238E27FC236}">
                <a16:creationId xmlns:a16="http://schemas.microsoft.com/office/drawing/2014/main" id="{21B3E1F2-E5B6-7B48-8137-DCDAD28F1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2250" y="4799013"/>
            <a:ext cx="34131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ea typeface="宋体" panose="02010600030101010101" pitchFamily="2" charset="-122"/>
              </a:rPr>
              <a:t>分析和说明：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五进制计数器，可实现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自启动。 </a:t>
            </a:r>
          </a:p>
        </p:txBody>
      </p:sp>
      <p:sp>
        <p:nvSpPr>
          <p:cNvPr id="40968" name="Line 9">
            <a:extLst>
              <a:ext uri="{FF2B5EF4-FFF2-40B4-BE49-F238E27FC236}">
                <a16:creationId xmlns:a16="http://schemas.microsoft.com/office/drawing/2014/main" id="{EA11FBDC-B672-4440-8203-4682BEDBE439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0950" y="3717925"/>
            <a:ext cx="28956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969" name="Line 10">
            <a:extLst>
              <a:ext uri="{FF2B5EF4-FFF2-40B4-BE49-F238E27FC236}">
                <a16:creationId xmlns:a16="http://schemas.microsoft.com/office/drawing/2014/main" id="{9BCB2768-2D11-B946-92C7-A32385E5C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0950" y="4159250"/>
            <a:ext cx="2819400" cy="15875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970" name="Line 11">
            <a:extLst>
              <a:ext uri="{FF2B5EF4-FFF2-40B4-BE49-F238E27FC236}">
                <a16:creationId xmlns:a16="http://schemas.microsoft.com/office/drawing/2014/main" id="{9271220B-1AC8-BD43-9B20-38067C2FEEC6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0950" y="6689725"/>
            <a:ext cx="2819400" cy="15875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18445" name="Picture 12">
            <a:extLst>
              <a:ext uri="{FF2B5EF4-FFF2-40B4-BE49-F238E27FC236}">
                <a16:creationId xmlns:a16="http://schemas.microsoft.com/office/drawing/2014/main" id="{C81FB9E0-CE80-044D-9DF8-BDDF12CBC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676400"/>
            <a:ext cx="3505200" cy="264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0972" name="Object 14">
            <a:extLst>
              <a:ext uri="{FF2B5EF4-FFF2-40B4-BE49-F238E27FC236}">
                <a16:creationId xmlns:a16="http://schemas.microsoft.com/office/drawing/2014/main" id="{140E7643-FB1E-8C47-B517-18ADBD021B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3300" y="1371600"/>
          <a:ext cx="4016375" cy="187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6" name="公式" r:id="rId6" imgW="45351700" imgH="21069300" progId="Equation.3">
                  <p:embed/>
                </p:oleObj>
              </mc:Choice>
              <mc:Fallback>
                <p:oleObj name="公式" r:id="rId6" imgW="45351700" imgH="210693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3300" y="1371600"/>
                        <a:ext cx="4016375" cy="187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41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>
            <a:extLst>
              <a:ext uri="{FF2B5EF4-FFF2-40B4-BE49-F238E27FC236}">
                <a16:creationId xmlns:a16="http://schemas.microsoft.com/office/drawing/2014/main" id="{277CBD06-905C-9E4C-A09B-A52DAD7E8E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ea typeface="黑体" panose="02010609060101010101" pitchFamily="49" charset="-122"/>
              </a:rPr>
              <a:t>例</a:t>
            </a:r>
            <a:r>
              <a:rPr lang="en-US" altLang="zh-CN" sz="2400" b="1">
                <a:solidFill>
                  <a:schemeClr val="tx1"/>
                </a:solidFill>
                <a:ea typeface="黑体" panose="02010609060101010101" pitchFamily="49" charset="-122"/>
              </a:rPr>
              <a:t>4 </a:t>
            </a:r>
            <a:r>
              <a:rPr lang="zh-CN" altLang="en-US" sz="2400" b="1">
                <a:solidFill>
                  <a:schemeClr val="tx1"/>
                </a:solidFill>
                <a:ea typeface="黑体" panose="02010609060101010101" pitchFamily="49" charset="-122"/>
              </a:rPr>
              <a:t>分析如图所示的串行加法器</a:t>
            </a:r>
          </a:p>
        </p:txBody>
      </p:sp>
      <p:graphicFrame>
        <p:nvGraphicFramePr>
          <p:cNvPr id="41986" name="Object 4">
            <a:extLst>
              <a:ext uri="{FF2B5EF4-FFF2-40B4-BE49-F238E27FC236}">
                <a16:creationId xmlns:a16="http://schemas.microsoft.com/office/drawing/2014/main" id="{A11963D3-85B0-E24F-A0C6-6A5CFF9F55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484438"/>
          <a:ext cx="4343400" cy="262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41" r:id="rId3" imgW="13462000" imgH="6477000" progId="Visio.Drawing.5">
                  <p:embed/>
                </p:oleObj>
              </mc:Choice>
              <mc:Fallback>
                <p:oleObj r:id="rId3" imgW="13462000" imgH="6477000" progId="Visio.Drawing.5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484438"/>
                        <a:ext cx="4343400" cy="2620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2" name="Text Box 6">
            <a:extLst>
              <a:ext uri="{FF2B5EF4-FFF2-40B4-BE49-F238E27FC236}">
                <a16:creationId xmlns:a16="http://schemas.microsoft.com/office/drawing/2014/main" id="{42412C1B-3110-4142-9E48-1AEC193C73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3813" y="1219200"/>
            <a:ext cx="43957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(1) </a:t>
            </a:r>
            <a:r>
              <a:rPr lang="zh-CN" altLang="en-US" sz="2000" b="1">
                <a:ea typeface="宋体" panose="02010600030101010101" pitchFamily="2" charset="-122"/>
              </a:rPr>
              <a:t>求电路的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  <a:r>
              <a:rPr lang="zh-CN" altLang="en-US" sz="2000" b="1">
                <a:ea typeface="宋体" panose="02010600030101010101" pitchFamily="2" charset="-122"/>
              </a:rPr>
              <a:t>和激励方程 </a:t>
            </a:r>
          </a:p>
        </p:txBody>
      </p:sp>
      <p:graphicFrame>
        <p:nvGraphicFramePr>
          <p:cNvPr id="316423" name="Object 7">
            <a:extLst>
              <a:ext uri="{FF2B5EF4-FFF2-40B4-BE49-F238E27FC236}">
                <a16:creationId xmlns:a16="http://schemas.microsoft.com/office/drawing/2014/main" id="{9D2D9E6E-388F-844E-8ED2-0ABE17A318D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56150" y="1655763"/>
          <a:ext cx="2062163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42" name="公式" r:id="rId5" imgW="28384500" imgH="10528300" progId="Equation.3">
                  <p:embed/>
                </p:oleObj>
              </mc:Choice>
              <mc:Fallback>
                <p:oleObj name="公式" r:id="rId5" imgW="28384500" imgH="105283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56150" y="1655763"/>
                        <a:ext cx="2062163" cy="776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6429" name="Text Box 13">
            <a:extLst>
              <a:ext uri="{FF2B5EF4-FFF2-40B4-BE49-F238E27FC236}">
                <a16:creationId xmlns:a16="http://schemas.microsoft.com/office/drawing/2014/main" id="{8FF800FF-5B8A-9449-89C1-507C89F697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3875" y="2487613"/>
            <a:ext cx="2651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(2) </a:t>
            </a:r>
            <a:r>
              <a:rPr lang="zh-CN" altLang="en-US" sz="2000" b="1">
                <a:ea typeface="宋体" panose="02010600030101010101" pitchFamily="2" charset="-122"/>
              </a:rPr>
              <a:t>求电路的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状态方程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316431" name="Object 15">
            <a:extLst>
              <a:ext uri="{FF2B5EF4-FFF2-40B4-BE49-F238E27FC236}">
                <a16:creationId xmlns:a16="http://schemas.microsoft.com/office/drawing/2014/main" id="{0EEABA27-B693-4346-9273-191F2F632D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59325" y="2944813"/>
          <a:ext cx="3121025" cy="155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43" name="公式" r:id="rId7" imgW="38912800" imgH="19011900" progId="Equation.3">
                  <p:embed/>
                </p:oleObj>
              </mc:Choice>
              <mc:Fallback>
                <p:oleObj name="公式" r:id="rId7" imgW="38912800" imgH="190119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59325" y="2944813"/>
                        <a:ext cx="3121025" cy="1550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6437" name="Text Box 21">
            <a:extLst>
              <a:ext uri="{FF2B5EF4-FFF2-40B4-BE49-F238E27FC236}">
                <a16:creationId xmlns:a16="http://schemas.microsoft.com/office/drawing/2014/main" id="{4627C0C0-5563-364C-90FD-5520CB58E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7050" y="4572000"/>
            <a:ext cx="4695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(3) </a:t>
            </a:r>
            <a:r>
              <a:rPr lang="zh-CN" altLang="en-US" sz="2000" b="1">
                <a:ea typeface="宋体" panose="02010600030101010101" pitchFamily="2" charset="-122"/>
              </a:rPr>
              <a:t>由状态方程和输出方程作</a:t>
            </a:r>
            <a:r>
              <a:rPr lang="zh-CN" altLang="en-US" sz="2000" b="1">
                <a:solidFill>
                  <a:srgbClr val="CC0099"/>
                </a:solidFill>
                <a:ea typeface="宋体" panose="02010600030101010101" pitchFamily="2" charset="-122"/>
              </a:rPr>
              <a:t>状态转移表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316439" name="Picture 23">
            <a:extLst>
              <a:ext uri="{FF2B5EF4-FFF2-40B4-BE49-F238E27FC236}">
                <a16:creationId xmlns:a16="http://schemas.microsoft.com/office/drawing/2014/main" id="{9B92E407-A12D-3B46-84E7-AD8392E7A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225" y="5092700"/>
            <a:ext cx="2895600" cy="168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2" grpId="0" autoUpdateAnimBg="0"/>
      <p:bldP spid="316429" grpId="0" autoUpdateAnimBg="0"/>
      <p:bldP spid="316437" grpId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6">
            <a:extLst>
              <a:ext uri="{FF2B5EF4-FFF2-40B4-BE49-F238E27FC236}">
                <a16:creationId xmlns:a16="http://schemas.microsoft.com/office/drawing/2014/main" id="{1CE1FB4E-275C-F846-BCA8-182ED27A96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447800"/>
            <a:ext cx="3076575" cy="88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(4) </a:t>
            </a:r>
            <a:r>
              <a:rPr lang="zh-CN" altLang="en-US" sz="2000" b="1">
                <a:ea typeface="宋体" panose="02010600030101010101" pitchFamily="2" charset="-122"/>
              </a:rPr>
              <a:t>分析和说明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重画状态转移表如下</a:t>
            </a:r>
            <a:r>
              <a:rPr lang="en-US" altLang="zh-CN" sz="2000" b="1">
                <a:ea typeface="宋体" panose="02010600030101010101" pitchFamily="2" charset="-122"/>
              </a:rPr>
              <a:t>:  </a:t>
            </a:r>
          </a:p>
        </p:txBody>
      </p:sp>
      <p:pic>
        <p:nvPicPr>
          <p:cNvPr id="43010" name="Picture 7">
            <a:extLst>
              <a:ext uri="{FF2B5EF4-FFF2-40B4-BE49-F238E27FC236}">
                <a16:creationId xmlns:a16="http://schemas.microsoft.com/office/drawing/2014/main" id="{04AA745C-5C7F-6D46-A257-4E814F79B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2667000"/>
            <a:ext cx="3411538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Rectangle 11">
            <a:extLst>
              <a:ext uri="{FF2B5EF4-FFF2-40B4-BE49-F238E27FC236}">
                <a16:creationId xmlns:a16="http://schemas.microsoft.com/office/drawing/2014/main" id="{4DFBAF16-714E-0147-86E3-BCF4078264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例</a:t>
            </a:r>
            <a:r>
              <a:rPr lang="en-US" altLang="zh-CN" sz="2400">
                <a:solidFill>
                  <a:schemeClr val="tx1"/>
                </a:solidFill>
                <a:ea typeface="黑体" panose="02010609060101010101" pitchFamily="49" charset="-122"/>
              </a:rPr>
              <a:t>4 </a:t>
            </a:r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分析如图所示的串行加法器</a:t>
            </a:r>
            <a:r>
              <a:rPr lang="zh-CN" altLang="en-US"/>
              <a:t> </a:t>
            </a:r>
          </a:p>
        </p:txBody>
      </p:sp>
      <p:graphicFrame>
        <p:nvGraphicFramePr>
          <p:cNvPr id="43012" name="Object 12">
            <a:extLst>
              <a:ext uri="{FF2B5EF4-FFF2-40B4-BE49-F238E27FC236}">
                <a16:creationId xmlns:a16="http://schemas.microsoft.com/office/drawing/2014/main" id="{D706F82A-F293-6146-A0D7-8B59B11BEC6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38800" y="17463"/>
          <a:ext cx="3505200" cy="211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0" r:id="rId4" imgW="13462000" imgH="6477000" progId="Visio.Drawing.5">
                  <p:embed/>
                </p:oleObj>
              </mc:Choice>
              <mc:Fallback>
                <p:oleObj r:id="rId4" imgW="13462000" imgH="6477000" progId="Visio.Drawing.5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8800" y="17463"/>
                        <a:ext cx="3505200" cy="2116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8" name="Rectangle 8">
            <a:extLst>
              <a:ext uri="{FF2B5EF4-FFF2-40B4-BE49-F238E27FC236}">
                <a16:creationId xmlns:a16="http://schemas.microsoft.com/office/drawing/2014/main" id="{4743C2B4-654F-7449-BB09-ECFBF6578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9513" y="2362200"/>
            <a:ext cx="4078287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5000"/>
              </a:lnSpc>
              <a:spcAft>
                <a:spcPct val="15000"/>
              </a:spcAft>
            </a:pPr>
            <a:r>
              <a:rPr lang="zh-CN" altLang="en-US" sz="2100" b="1">
                <a:ea typeface="宋体" panose="02010600030101010101" pitchFamily="2" charset="-122"/>
              </a:rPr>
              <a:t>输出</a:t>
            </a:r>
            <a:r>
              <a:rPr lang="en-US" altLang="zh-CN" sz="2100" b="1" i="1">
                <a:ea typeface="宋体" panose="02010600030101010101" pitchFamily="2" charset="-122"/>
              </a:rPr>
              <a:t>Z</a:t>
            </a:r>
            <a:r>
              <a:rPr lang="zh-CN" altLang="en-US" sz="2100" b="1">
                <a:ea typeface="宋体" panose="02010600030101010101" pitchFamily="2" charset="-122"/>
              </a:rPr>
              <a:t>为全加器的和</a:t>
            </a:r>
          </a:p>
          <a:p>
            <a:pPr>
              <a:lnSpc>
                <a:spcPct val="115000"/>
              </a:lnSpc>
              <a:spcAft>
                <a:spcPct val="15000"/>
              </a:spcAft>
            </a:pPr>
            <a:r>
              <a:rPr lang="zh-CN" altLang="en-US" sz="2100" b="1">
                <a:ea typeface="宋体" panose="02010600030101010101" pitchFamily="2" charset="-122"/>
              </a:rPr>
              <a:t>进位存储在触发器的状态之中</a:t>
            </a:r>
          </a:p>
          <a:p>
            <a:pPr lvl="1">
              <a:lnSpc>
                <a:spcPct val="115000"/>
              </a:lnSpc>
              <a:spcAft>
                <a:spcPct val="15000"/>
              </a:spcAft>
              <a:buClr>
                <a:schemeClr val="folHlink"/>
              </a:buClr>
              <a:buSzPct val="60000"/>
              <a:buFont typeface="Wingdings" pitchFamily="2" charset="2"/>
              <a:buNone/>
            </a:pPr>
            <a:r>
              <a:rPr lang="en-US" altLang="zh-CN" sz="2100" b="1" i="1"/>
              <a:t>Q</a:t>
            </a:r>
            <a:r>
              <a:rPr lang="en-US" altLang="zh-CN" sz="2100" b="1"/>
              <a:t>=1</a:t>
            </a:r>
            <a:r>
              <a:rPr lang="zh-CN" altLang="en-US" sz="2100" b="1"/>
              <a:t>表示当前运算有进位</a:t>
            </a:r>
          </a:p>
          <a:p>
            <a:pPr>
              <a:lnSpc>
                <a:spcPct val="115000"/>
              </a:lnSpc>
              <a:spcAft>
                <a:spcPct val="15000"/>
              </a:spcAft>
            </a:pPr>
            <a:r>
              <a:rPr lang="zh-CN" altLang="en-US" sz="2100" b="1">
                <a:ea typeface="宋体" panose="02010600030101010101" pitchFamily="2" charset="-122"/>
              </a:rPr>
              <a:t>若</a:t>
            </a:r>
            <a:r>
              <a:rPr lang="en-US" altLang="zh-CN" sz="2100" b="1" i="1">
                <a:ea typeface="宋体" panose="02010600030101010101" pitchFamily="2" charset="-122"/>
              </a:rPr>
              <a:t>A</a:t>
            </a:r>
            <a:r>
              <a:rPr lang="en-US" altLang="zh-CN" sz="2100" b="1">
                <a:ea typeface="宋体" panose="02010600030101010101" pitchFamily="2" charset="-122"/>
              </a:rPr>
              <a:t>=</a:t>
            </a:r>
            <a:r>
              <a:rPr lang="en-US" altLang="zh-CN" sz="2100" b="1" i="1">
                <a:ea typeface="宋体" panose="02010600030101010101" pitchFamily="2" charset="-122"/>
              </a:rPr>
              <a:t>A</a:t>
            </a:r>
            <a:r>
              <a:rPr lang="en-US" altLang="zh-CN" sz="2100" b="1" i="1" baseline="-25000">
                <a:ea typeface="宋体" panose="02010600030101010101" pitchFamily="2" charset="-122"/>
              </a:rPr>
              <a:t>n </a:t>
            </a:r>
            <a:r>
              <a:rPr lang="en-US" altLang="zh-CN" sz="2100" b="1" i="1">
                <a:ea typeface="宋体" panose="02010600030101010101" pitchFamily="2" charset="-122"/>
              </a:rPr>
              <a:t>A</a:t>
            </a:r>
            <a:r>
              <a:rPr lang="en-US" altLang="zh-CN" sz="2100" b="1" i="1" baseline="-25000">
                <a:ea typeface="宋体" panose="02010600030101010101" pitchFamily="2" charset="-122"/>
              </a:rPr>
              <a:t>n</a:t>
            </a:r>
            <a:r>
              <a:rPr lang="en-US" altLang="zh-CN" sz="2100" b="1" baseline="-25000">
                <a:ea typeface="宋体" panose="02010600030101010101" pitchFamily="2" charset="-122"/>
              </a:rPr>
              <a:t>-1</a:t>
            </a:r>
            <a:r>
              <a:rPr lang="en-US" altLang="zh-CN" sz="2100" b="1">
                <a:ea typeface="宋体" panose="02010600030101010101" pitchFamily="2" charset="-122"/>
              </a:rPr>
              <a:t> … </a:t>
            </a:r>
            <a:r>
              <a:rPr lang="en-US" altLang="zh-CN" sz="2100" b="1" i="1">
                <a:ea typeface="宋体" panose="02010600030101010101" pitchFamily="2" charset="-122"/>
              </a:rPr>
              <a:t>A</a:t>
            </a:r>
            <a:r>
              <a:rPr lang="en-US" altLang="zh-CN" sz="2100" b="1" baseline="-25000">
                <a:ea typeface="宋体" panose="02010600030101010101" pitchFamily="2" charset="-122"/>
              </a:rPr>
              <a:t>1</a:t>
            </a:r>
          </a:p>
          <a:p>
            <a:pPr>
              <a:lnSpc>
                <a:spcPct val="115000"/>
              </a:lnSpc>
              <a:spcAft>
                <a:spcPct val="15000"/>
              </a:spcAft>
            </a:pPr>
            <a:r>
              <a:rPr lang="en-US" altLang="zh-CN" sz="2100" b="1" i="1">
                <a:ea typeface="宋体" panose="02010600030101010101" pitchFamily="2" charset="-122"/>
              </a:rPr>
              <a:t>    B</a:t>
            </a:r>
            <a:r>
              <a:rPr lang="en-US" altLang="zh-CN" sz="2100" b="1">
                <a:ea typeface="宋体" panose="02010600030101010101" pitchFamily="2" charset="-122"/>
              </a:rPr>
              <a:t>=</a:t>
            </a:r>
            <a:r>
              <a:rPr lang="en-US" altLang="zh-CN" sz="2100" b="1" i="1">
                <a:ea typeface="宋体" panose="02010600030101010101" pitchFamily="2" charset="-122"/>
              </a:rPr>
              <a:t>B</a:t>
            </a:r>
            <a:r>
              <a:rPr lang="en-US" altLang="zh-CN" sz="2100" b="1" i="1" baseline="-25000">
                <a:ea typeface="宋体" panose="02010600030101010101" pitchFamily="2" charset="-122"/>
              </a:rPr>
              <a:t>n </a:t>
            </a:r>
            <a:r>
              <a:rPr lang="en-US" altLang="zh-CN" sz="2100" b="1" i="1">
                <a:ea typeface="宋体" panose="02010600030101010101" pitchFamily="2" charset="-122"/>
              </a:rPr>
              <a:t>B</a:t>
            </a:r>
            <a:r>
              <a:rPr lang="en-US" altLang="zh-CN" sz="2100" b="1" i="1" baseline="-25000">
                <a:ea typeface="宋体" panose="02010600030101010101" pitchFamily="2" charset="-122"/>
              </a:rPr>
              <a:t>n</a:t>
            </a:r>
            <a:r>
              <a:rPr lang="en-US" altLang="zh-CN" sz="2100" b="1" baseline="-25000">
                <a:ea typeface="宋体" panose="02010600030101010101" pitchFamily="2" charset="-122"/>
              </a:rPr>
              <a:t>-1</a:t>
            </a:r>
            <a:r>
              <a:rPr lang="en-US" altLang="zh-CN" sz="2100" b="1">
                <a:ea typeface="宋体" panose="02010600030101010101" pitchFamily="2" charset="-122"/>
              </a:rPr>
              <a:t> … </a:t>
            </a:r>
            <a:r>
              <a:rPr lang="en-US" altLang="zh-CN" sz="2100" b="1" i="1">
                <a:ea typeface="宋体" panose="02010600030101010101" pitchFamily="2" charset="-122"/>
              </a:rPr>
              <a:t>B</a:t>
            </a:r>
            <a:r>
              <a:rPr lang="en-US" altLang="zh-CN" sz="2100" b="1" baseline="-25000">
                <a:ea typeface="宋体" panose="02010600030101010101" pitchFamily="2" charset="-122"/>
              </a:rPr>
              <a:t>1</a:t>
            </a:r>
          </a:p>
          <a:p>
            <a:pPr>
              <a:lnSpc>
                <a:spcPct val="115000"/>
              </a:lnSpc>
              <a:spcAft>
                <a:spcPct val="15000"/>
              </a:spcAft>
              <a:buFont typeface="Wingdings" pitchFamily="2" charset="2"/>
              <a:buNone/>
            </a:pPr>
            <a:r>
              <a:rPr lang="en-US" altLang="zh-CN" sz="2100" b="1">
                <a:ea typeface="宋体" panose="02010600030101010101" pitchFamily="2" charset="-122"/>
              </a:rPr>
              <a:t>     </a:t>
            </a:r>
            <a:r>
              <a:rPr lang="zh-CN" altLang="en-US" sz="2100" b="1">
                <a:ea typeface="宋体" panose="02010600030101010101" pitchFamily="2" charset="-122"/>
              </a:rPr>
              <a:t>可以实现两组二进制数串行相加，低位先入。</a:t>
            </a:r>
          </a:p>
          <a:p>
            <a:pPr>
              <a:lnSpc>
                <a:spcPct val="115000"/>
              </a:lnSpc>
              <a:spcAft>
                <a:spcPct val="15000"/>
              </a:spcAft>
              <a:buFont typeface="Wingdings" pitchFamily="2" charset="2"/>
              <a:buNone/>
            </a:pPr>
            <a:r>
              <a:rPr lang="en-US" altLang="zh-CN" sz="2100" b="1">
                <a:ea typeface="宋体" panose="02010600030101010101" pitchFamily="2" charset="-122"/>
              </a:rPr>
              <a:t>     </a:t>
            </a:r>
            <a:r>
              <a:rPr lang="zh-CN" altLang="en-US" sz="2100" b="1">
                <a:ea typeface="宋体" panose="02010600030101010101" pitchFamily="2" charset="-122"/>
              </a:rPr>
              <a:t>如：</a:t>
            </a:r>
            <a:r>
              <a:rPr lang="en-US" altLang="zh-CN" sz="2100" b="1">
                <a:ea typeface="宋体" panose="02010600030101010101" pitchFamily="2" charset="-122"/>
              </a:rPr>
              <a:t>A=1010，B=0011，</a:t>
            </a:r>
            <a:r>
              <a:rPr lang="zh-CN" altLang="en-US" sz="2100" b="1">
                <a:ea typeface="宋体" panose="02010600030101010101" pitchFamily="2" charset="-122"/>
              </a:rPr>
              <a:t>则</a:t>
            </a:r>
          </a:p>
          <a:p>
            <a:pPr>
              <a:lnSpc>
                <a:spcPct val="115000"/>
              </a:lnSpc>
              <a:spcAft>
                <a:spcPct val="15000"/>
              </a:spcAft>
              <a:buFont typeface="Wingdings" pitchFamily="2" charset="2"/>
              <a:buNone/>
            </a:pPr>
            <a:r>
              <a:rPr lang="zh-CN" altLang="en-US" sz="2100" b="1">
                <a:ea typeface="宋体" panose="02010600030101010101" pitchFamily="2" charset="-122"/>
              </a:rPr>
              <a:t>             </a:t>
            </a:r>
            <a:r>
              <a:rPr lang="en-US" altLang="zh-CN" sz="2100" b="1">
                <a:ea typeface="宋体" panose="02010600030101010101" pitchFamily="2" charset="-122"/>
              </a:rPr>
              <a:t>S=A+B=1101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0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8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B511429B-056A-B945-809F-E3E51FD515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17410" name="Rectangle 8">
            <a:extLst>
              <a:ext uri="{FF2B5EF4-FFF2-40B4-BE49-F238E27FC236}">
                <a16:creationId xmlns:a16="http://schemas.microsoft.com/office/drawing/2014/main" id="{67BC2A4B-CC2F-6D4A-816F-2A6C01D949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95400"/>
            <a:ext cx="7961312" cy="2667000"/>
          </a:xfrm>
          <a:noFill/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r>
              <a:rPr lang="zh-CN" altLang="en-US" b="1"/>
              <a:t>时序电路</a:t>
            </a:r>
            <a:endParaRPr lang="en-US" altLang="zh-CN" b="1"/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</a:pPr>
            <a:r>
              <a:rPr lang="zh-CN" altLang="en-US" b="1">
                <a:solidFill>
                  <a:schemeClr val="hlink"/>
                </a:solidFill>
                <a:ea typeface="隶书" panose="02010509060101010101" pitchFamily="49" charset="-122"/>
              </a:rPr>
              <a:t>同步时序电路</a:t>
            </a:r>
            <a:r>
              <a:rPr lang="en-US" altLang="zh-CN" sz="2400" b="1"/>
              <a:t>: </a:t>
            </a:r>
            <a:r>
              <a:rPr lang="zh-CN" altLang="en-US" sz="2200" b="1"/>
              <a:t>触发器由同一时钟脉冲源驱动</a:t>
            </a:r>
            <a:r>
              <a:rPr lang="en-US" altLang="zh-CN" sz="2200" b="1"/>
              <a:t>.</a:t>
            </a:r>
          </a:p>
          <a:p>
            <a:pPr lvl="2" eaLnBrk="1" hangingPunct="1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</a:pPr>
            <a:r>
              <a:rPr lang="zh-CN" altLang="en-US" b="1">
                <a:solidFill>
                  <a:srgbClr val="003300"/>
                </a:solidFill>
              </a:rPr>
              <a:t>米里型</a:t>
            </a:r>
            <a:r>
              <a:rPr lang="en-US" altLang="zh-CN" b="1"/>
              <a:t>(Mealy mode)</a:t>
            </a:r>
          </a:p>
          <a:p>
            <a:pPr lvl="2" eaLnBrk="1" hangingPunct="1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</a:pPr>
            <a:r>
              <a:rPr lang="zh-CN" altLang="en-US" b="1">
                <a:solidFill>
                  <a:srgbClr val="003300"/>
                </a:solidFill>
              </a:rPr>
              <a:t>摩尔型</a:t>
            </a:r>
            <a:r>
              <a:rPr lang="en-US" altLang="zh-CN" b="1"/>
              <a:t>(Moore mode)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25000"/>
              </a:spcAft>
            </a:pPr>
            <a:r>
              <a:rPr lang="zh-CN" altLang="en-US" b="1">
                <a:solidFill>
                  <a:schemeClr val="hlink"/>
                </a:solidFill>
                <a:ea typeface="隶书" panose="02010509060101010101" pitchFamily="49" charset="-122"/>
              </a:rPr>
              <a:t>异步时序电路</a:t>
            </a:r>
            <a:r>
              <a:rPr lang="en-US" altLang="zh-CN" sz="2400" b="1"/>
              <a:t>: </a:t>
            </a:r>
            <a:r>
              <a:rPr lang="zh-CN" altLang="en-US" sz="2200" b="1"/>
              <a:t>触发器的时钟不是来自于同一脉冲源</a:t>
            </a:r>
            <a:r>
              <a:rPr lang="en-US" altLang="zh-CN" sz="2200" b="1"/>
              <a:t>.</a:t>
            </a:r>
          </a:p>
        </p:txBody>
      </p:sp>
      <p:graphicFrame>
        <p:nvGraphicFramePr>
          <p:cNvPr id="17411" name="Object 10">
            <a:extLst>
              <a:ext uri="{FF2B5EF4-FFF2-40B4-BE49-F238E27FC236}">
                <a16:creationId xmlns:a16="http://schemas.microsoft.com/office/drawing/2014/main" id="{A640E40D-B47D-1E4F-8405-DB03E25EB9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1300" y="2581275"/>
          <a:ext cx="369570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84" name="公式" r:id="rId3" imgW="42710100" imgH="5562600" progId="Equation.3">
                  <p:embed/>
                </p:oleObj>
              </mc:Choice>
              <mc:Fallback>
                <p:oleObj name="公式" r:id="rId3" imgW="42710100" imgH="55626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21300" y="2581275"/>
                        <a:ext cx="369570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2" name="Object 11">
            <a:extLst>
              <a:ext uri="{FF2B5EF4-FFF2-40B4-BE49-F238E27FC236}">
                <a16:creationId xmlns:a16="http://schemas.microsoft.com/office/drawing/2014/main" id="{E62E198E-1CEC-0842-ABAC-3C27D89692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0" y="3048000"/>
          <a:ext cx="228600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85" name="Equation" r:id="rId5" imgW="27203400" imgH="5562600" progId="Equation.3">
                  <p:embed/>
                </p:oleObj>
              </mc:Choice>
              <mc:Fallback>
                <p:oleObj name="Equation" r:id="rId5" imgW="27203400" imgH="55626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3048000"/>
                        <a:ext cx="2286000" cy="46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413" name="Group 15">
            <a:extLst>
              <a:ext uri="{FF2B5EF4-FFF2-40B4-BE49-F238E27FC236}">
                <a16:creationId xmlns:a16="http://schemas.microsoft.com/office/drawing/2014/main" id="{F242792B-C4D8-AC40-A015-2D8D36028860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4156075"/>
            <a:ext cx="4572000" cy="2625725"/>
            <a:chOff x="1584" y="2400"/>
            <a:chExt cx="2880" cy="1654"/>
          </a:xfrm>
        </p:grpSpPr>
        <p:graphicFrame>
          <p:nvGraphicFramePr>
            <p:cNvPr id="17417" name="Object 9">
              <a:extLst>
                <a:ext uri="{FF2B5EF4-FFF2-40B4-BE49-F238E27FC236}">
                  <a16:creationId xmlns:a16="http://schemas.microsoft.com/office/drawing/2014/main" id="{94F9E4F7-7723-9843-9AEC-32976BC502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84" y="2400"/>
            <a:ext cx="2880" cy="16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86" r:id="rId7" imgW="19138900" imgH="10655300" progId="Visio.Drawing.5">
                    <p:embed/>
                  </p:oleObj>
                </mc:Choice>
                <mc:Fallback>
                  <p:oleObj r:id="rId7" imgW="19138900" imgH="10655300" progId="Visio.Drawing.5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84" y="2400"/>
                          <a:ext cx="2880" cy="1654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418" name="Text Box 12">
              <a:extLst>
                <a:ext uri="{FF2B5EF4-FFF2-40B4-BE49-F238E27FC236}">
                  <a16:creationId xmlns:a16="http://schemas.microsoft.com/office/drawing/2014/main" id="{E42804F1-58E5-7B49-AE9D-1757A357BF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4" y="3406"/>
              <a:ext cx="11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zh-CN" sz="20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19" name="Text Box 13">
              <a:extLst>
                <a:ext uri="{FF2B5EF4-FFF2-40B4-BE49-F238E27FC236}">
                  <a16:creationId xmlns:a16="http://schemas.microsoft.com/office/drawing/2014/main" id="{F1696ECC-A97E-5D4D-BB4E-2E8E46DE1C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3552"/>
              <a:ext cx="233" cy="192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ea typeface="宋体" panose="02010600030101010101" pitchFamily="2" charset="-122"/>
                </a:rPr>
                <a:t>Y</a:t>
              </a:r>
              <a:r>
                <a:rPr lang="en-US" altLang="zh-CN" sz="1400" baseline="-25000">
                  <a:ea typeface="宋体" panose="02010600030101010101" pitchFamily="2" charset="-122"/>
                </a:rPr>
                <a:t>p</a:t>
              </a:r>
              <a:endParaRPr lang="en-US" altLang="zh-CN" sz="1400">
                <a:ea typeface="宋体" panose="02010600030101010101" pitchFamily="2" charset="-122"/>
              </a:endParaRPr>
            </a:p>
          </p:txBody>
        </p:sp>
      </p:grpSp>
      <p:grpSp>
        <p:nvGrpSpPr>
          <p:cNvPr id="17414" name="Group 1034">
            <a:extLst>
              <a:ext uri="{FF2B5EF4-FFF2-40B4-BE49-F238E27FC236}">
                <a16:creationId xmlns:a16="http://schemas.microsoft.com/office/drawing/2014/main" id="{AFEF319E-F1DE-7F48-B858-D1F6AA84891B}"/>
              </a:ext>
            </a:extLst>
          </p:cNvPr>
          <p:cNvGrpSpPr>
            <a:grpSpLocks/>
          </p:cNvGrpSpPr>
          <p:nvPr/>
        </p:nvGrpSpPr>
        <p:grpSpPr bwMode="auto">
          <a:xfrm>
            <a:off x="6019800" y="4929188"/>
            <a:ext cx="2971800" cy="1471612"/>
            <a:chOff x="3744" y="2640"/>
            <a:chExt cx="1872" cy="927"/>
          </a:xfrm>
        </p:grpSpPr>
        <p:sp>
          <p:nvSpPr>
            <p:cNvPr id="17415" name="Text Box 6">
              <a:extLst>
                <a:ext uri="{FF2B5EF4-FFF2-40B4-BE49-F238E27FC236}">
                  <a16:creationId xmlns:a16="http://schemas.microsoft.com/office/drawing/2014/main" id="{1D6039D8-CC11-6545-AF04-278141A5FE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4" y="2640"/>
              <a:ext cx="816" cy="9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ea typeface="宋体" panose="02010600030101010101" pitchFamily="2" charset="-122"/>
                </a:rPr>
                <a:t>激励方程</a:t>
              </a:r>
              <a:r>
                <a:rPr lang="zh-CN" altLang="en-US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状态方程输出方程</a:t>
              </a:r>
            </a:p>
          </p:txBody>
        </p:sp>
        <p:graphicFrame>
          <p:nvGraphicFramePr>
            <p:cNvPr id="17416" name="Object 2048">
              <a:extLst>
                <a:ext uri="{FF2B5EF4-FFF2-40B4-BE49-F238E27FC236}">
                  <a16:creationId xmlns:a16="http://schemas.microsoft.com/office/drawing/2014/main" id="{6D79457E-AEC8-B04C-AD9B-4687585F65A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12" y="2736"/>
            <a:ext cx="1104" cy="8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87" name="公式" r:id="rId9" imgW="22529800" imgH="16967200" progId="Equation.3">
                    <p:embed/>
                  </p:oleObj>
                </mc:Choice>
                <mc:Fallback>
                  <p:oleObj name="公式" r:id="rId9" imgW="22529800" imgH="16967200" progId="Equation.3">
                    <p:embed/>
                    <p:pic>
                      <p:nvPicPr>
                        <p:cNvPr id="0" name="Object 204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12" y="2736"/>
                          <a:ext cx="1104" cy="8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>
            <a:extLst>
              <a:ext uri="{FF2B5EF4-FFF2-40B4-BE49-F238E27FC236}">
                <a16:creationId xmlns:a16="http://schemas.microsoft.com/office/drawing/2014/main" id="{A5134908-AC67-2043-BDD2-4F22FC9B6B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例</a:t>
            </a:r>
            <a:r>
              <a:rPr lang="en-US" altLang="zh-CN" sz="2400">
                <a:solidFill>
                  <a:schemeClr val="tx1"/>
                </a:solidFill>
                <a:ea typeface="黑体" panose="02010609060101010101" pitchFamily="49" charset="-122"/>
              </a:rPr>
              <a:t>5 </a:t>
            </a:r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分析如图所示的串行比较器</a:t>
            </a:r>
            <a:r>
              <a:rPr lang="zh-CN" altLang="en-US"/>
              <a:t> </a:t>
            </a:r>
          </a:p>
        </p:txBody>
      </p:sp>
      <p:graphicFrame>
        <p:nvGraphicFramePr>
          <p:cNvPr id="44034" name="Object 4">
            <a:extLst>
              <a:ext uri="{FF2B5EF4-FFF2-40B4-BE49-F238E27FC236}">
                <a16:creationId xmlns:a16="http://schemas.microsoft.com/office/drawing/2014/main" id="{A5D8AAA2-ED74-7345-A133-36AF2EDF99D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1228725"/>
          <a:ext cx="6400800" cy="311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104" r:id="rId3" imgW="17970500" imgH="8737600" progId="Visio.Drawing.5">
                  <p:embed/>
                </p:oleObj>
              </mc:Choice>
              <mc:Fallback>
                <p:oleObj r:id="rId3" imgW="17970500" imgH="8737600" progId="Visio.Drawing.5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228725"/>
                        <a:ext cx="6400800" cy="311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9494" name="Text Box 6">
            <a:extLst>
              <a:ext uri="{FF2B5EF4-FFF2-40B4-BE49-F238E27FC236}">
                <a16:creationId xmlns:a16="http://schemas.microsoft.com/office/drawing/2014/main" id="{B2B19D33-8186-3A47-849F-C688104AE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419600"/>
            <a:ext cx="396875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列</a:t>
            </a: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  <a:r>
              <a:rPr lang="zh-CN" altLang="en-US" sz="2200" b="1">
                <a:ea typeface="宋体" panose="02010600030101010101" pitchFamily="2" charset="-122"/>
              </a:rPr>
              <a:t>和</a:t>
            </a: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状态方程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21507" name="Object 7">
            <a:extLst>
              <a:ext uri="{FF2B5EF4-FFF2-40B4-BE49-F238E27FC236}">
                <a16:creationId xmlns:a16="http://schemas.microsoft.com/office/drawing/2014/main" id="{37C2A5A5-B8A3-3147-BD1D-00E0FBBC1F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03538" y="5435600"/>
          <a:ext cx="4640262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105" name="公式" r:id="rId5" imgW="50025300" imgH="12293600" progId="Equation.3">
                  <p:embed/>
                </p:oleObj>
              </mc:Choice>
              <mc:Fallback>
                <p:oleObj name="公式" r:id="rId5" imgW="50025300" imgH="12293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3538" y="5435600"/>
                        <a:ext cx="4640262" cy="1155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0">
            <a:extLst>
              <a:ext uri="{FF2B5EF4-FFF2-40B4-BE49-F238E27FC236}">
                <a16:creationId xmlns:a16="http://schemas.microsoft.com/office/drawing/2014/main" id="{33BFA0C1-A4AA-284F-84C8-FB945E286822}"/>
              </a:ext>
            </a:extLst>
          </p:cNvPr>
          <p:cNvGrpSpPr>
            <a:grpSpLocks/>
          </p:cNvGrpSpPr>
          <p:nvPr/>
        </p:nvGrpSpPr>
        <p:grpSpPr bwMode="auto">
          <a:xfrm>
            <a:off x="2971800" y="4938713"/>
            <a:ext cx="2536825" cy="504825"/>
            <a:chOff x="1872" y="3111"/>
            <a:chExt cx="1598" cy="318"/>
          </a:xfrm>
        </p:grpSpPr>
        <p:graphicFrame>
          <p:nvGraphicFramePr>
            <p:cNvPr id="44038" name="Object 11">
              <a:extLst>
                <a:ext uri="{FF2B5EF4-FFF2-40B4-BE49-F238E27FC236}">
                  <a16:creationId xmlns:a16="http://schemas.microsoft.com/office/drawing/2014/main" id="{4554181A-7BFA-8446-9F08-A171F8D22CC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72" y="3111"/>
            <a:ext cx="722" cy="31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106" r:id="rId7" imgW="12293600" imgH="5270500" progId="Equation.3">
                    <p:embed/>
                  </p:oleObj>
                </mc:Choice>
                <mc:Fallback>
                  <p:oleObj r:id="rId7" imgW="12293600" imgH="52705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72" y="3111"/>
                          <a:ext cx="722" cy="31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039" name="Object 13">
              <a:extLst>
                <a:ext uri="{FF2B5EF4-FFF2-40B4-BE49-F238E27FC236}">
                  <a16:creationId xmlns:a16="http://schemas.microsoft.com/office/drawing/2014/main" id="{8F7ED544-2436-DD4D-9E9B-579A415A7A6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48" y="3118"/>
            <a:ext cx="722" cy="3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107" r:id="rId9" imgW="12585700" imgH="5270500" progId="Equation.3">
                    <p:embed/>
                  </p:oleObj>
                </mc:Choice>
                <mc:Fallback>
                  <p:oleObj r:id="rId9" imgW="12585700" imgH="52705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48" y="3118"/>
                          <a:ext cx="722" cy="3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9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494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>
            <a:extLst>
              <a:ext uri="{FF2B5EF4-FFF2-40B4-BE49-F238E27FC236}">
                <a16:creationId xmlns:a16="http://schemas.microsoft.com/office/drawing/2014/main" id="{0415D9A0-B606-064F-9B5D-04E59A0B04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例</a:t>
            </a:r>
            <a:r>
              <a:rPr lang="en-US" altLang="zh-CN" sz="2400">
                <a:solidFill>
                  <a:schemeClr val="tx1"/>
                </a:solidFill>
                <a:ea typeface="黑体" panose="02010609060101010101" pitchFamily="49" charset="-122"/>
              </a:rPr>
              <a:t>5 </a:t>
            </a:r>
            <a:r>
              <a:rPr lang="zh-CN" altLang="en-US" sz="2400">
                <a:solidFill>
                  <a:schemeClr val="tx1"/>
                </a:solidFill>
                <a:ea typeface="黑体" panose="02010609060101010101" pitchFamily="49" charset="-122"/>
              </a:rPr>
              <a:t>分析如图所示的串行比较器</a:t>
            </a:r>
          </a:p>
        </p:txBody>
      </p:sp>
      <p:sp>
        <p:nvSpPr>
          <p:cNvPr id="45058" name="Text Box 7">
            <a:extLst>
              <a:ext uri="{FF2B5EF4-FFF2-40B4-BE49-F238E27FC236}">
                <a16:creationId xmlns:a16="http://schemas.microsoft.com/office/drawing/2014/main" id="{BEF7D1B4-EB58-9E46-B488-00E16BB4BD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5850" y="1556792"/>
            <a:ext cx="3173413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作电路的</a:t>
            </a:r>
            <a:r>
              <a:rPr lang="zh-CN" altLang="en-US" sz="2200" b="1">
                <a:solidFill>
                  <a:srgbClr val="CC0099"/>
                </a:solidFill>
                <a:ea typeface="宋体" panose="02010600030101010101" pitchFamily="2" charset="-122"/>
              </a:rPr>
              <a:t>状态转移表</a:t>
            </a:r>
            <a:r>
              <a:rPr lang="zh-CN" altLang="en-US" sz="2000"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45059" name="Group 15">
            <a:extLst>
              <a:ext uri="{FF2B5EF4-FFF2-40B4-BE49-F238E27FC236}">
                <a16:creationId xmlns:a16="http://schemas.microsoft.com/office/drawing/2014/main" id="{303871D0-DA6F-F040-8F6D-4BC1B2519058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2719412"/>
            <a:ext cx="4495800" cy="3201988"/>
            <a:chOff x="768" y="1343"/>
            <a:chExt cx="2832" cy="2017"/>
          </a:xfrm>
        </p:grpSpPr>
        <p:pic>
          <p:nvPicPr>
            <p:cNvPr id="45064" name="Picture 4">
              <a:extLst>
                <a:ext uri="{FF2B5EF4-FFF2-40B4-BE49-F238E27FC236}">
                  <a16:creationId xmlns:a16="http://schemas.microsoft.com/office/drawing/2014/main" id="{99F09B6A-F01D-134E-8323-2DCF0FC339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8" y="1343"/>
              <a:ext cx="2832" cy="2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aphicFrame>
          <p:nvGraphicFramePr>
            <p:cNvPr id="45065" name="Object 9">
              <a:extLst>
                <a:ext uri="{FF2B5EF4-FFF2-40B4-BE49-F238E27FC236}">
                  <a16:creationId xmlns:a16="http://schemas.microsoft.com/office/drawing/2014/main" id="{A9B9B667-CB29-A747-AB26-E1A4C2782FF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6" y="1814"/>
            <a:ext cx="336" cy="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116" name="Equation" r:id="rId4" imgW="8775700" imgH="5270500" progId="Equation.3">
                    <p:embed/>
                  </p:oleObj>
                </mc:Choice>
                <mc:Fallback>
                  <p:oleObj name="Equation" r:id="rId4" imgW="8775700" imgH="52705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16" y="1814"/>
                          <a:ext cx="336" cy="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5066" name="Object 10">
              <a:extLst>
                <a:ext uri="{FF2B5EF4-FFF2-40B4-BE49-F238E27FC236}">
                  <a16:creationId xmlns:a16="http://schemas.microsoft.com/office/drawing/2014/main" id="{1B70578B-2963-0342-82FC-59B3D569F8A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56" y="1661"/>
            <a:ext cx="278" cy="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117" name="Equation" r:id="rId6" imgW="8483600" imgH="4978400" progId="Equation.3">
                    <p:embed/>
                  </p:oleObj>
                </mc:Choice>
                <mc:Fallback>
                  <p:oleObj name="Equation" r:id="rId6" imgW="8483600" imgH="49784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56" y="1661"/>
                          <a:ext cx="278" cy="1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5067" name="Text Box 11">
              <a:extLst>
                <a:ext uri="{FF2B5EF4-FFF2-40B4-BE49-F238E27FC236}">
                  <a16:creationId xmlns:a16="http://schemas.microsoft.com/office/drawing/2014/main" id="{89DD7DD9-E4C0-9A49-A33B-857235EFA0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72" y="3072"/>
              <a:ext cx="16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>
                  <a:latin typeface="Tahoma" panose="020B0604030504040204" pitchFamily="34" charset="0"/>
                  <a:ea typeface="宋体" panose="02010600030101010101" pitchFamily="2" charset="-122"/>
                </a:rPr>
                <a:t>1</a:t>
              </a:r>
            </a:p>
          </p:txBody>
        </p:sp>
      </p:grpSp>
      <p:grpSp>
        <p:nvGrpSpPr>
          <p:cNvPr id="3" name="Group 13">
            <a:extLst>
              <a:ext uri="{FF2B5EF4-FFF2-40B4-BE49-F238E27FC236}">
                <a16:creationId xmlns:a16="http://schemas.microsoft.com/office/drawing/2014/main" id="{680AEF22-B3BB-C745-84E9-EB91B1BECD90}"/>
              </a:ext>
            </a:extLst>
          </p:cNvPr>
          <p:cNvGrpSpPr>
            <a:grpSpLocks/>
          </p:cNvGrpSpPr>
          <p:nvPr/>
        </p:nvGrpSpPr>
        <p:grpSpPr bwMode="auto">
          <a:xfrm>
            <a:off x="5791201" y="1949028"/>
            <a:ext cx="3249613" cy="4432300"/>
            <a:chOff x="3708" y="960"/>
            <a:chExt cx="2047" cy="2792"/>
          </a:xfrm>
        </p:grpSpPr>
        <p:sp>
          <p:nvSpPr>
            <p:cNvPr id="45062" name="Text Box 8">
              <a:extLst>
                <a:ext uri="{FF2B5EF4-FFF2-40B4-BE49-F238E27FC236}">
                  <a16:creationId xmlns:a16="http://schemas.microsoft.com/office/drawing/2014/main" id="{3701555F-27C0-0E45-9588-D1BFC00C41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8" y="960"/>
              <a:ext cx="1468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(3) </a:t>
              </a:r>
              <a:r>
                <a:rPr lang="zh-CN" altLang="en-US" sz="2200" b="1">
                  <a:ea typeface="宋体" panose="02010600030101010101" pitchFamily="2" charset="-122"/>
                </a:rPr>
                <a:t>逻辑功能分析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45063" name="Text Box 12">
              <a:extLst>
                <a:ext uri="{FF2B5EF4-FFF2-40B4-BE49-F238E27FC236}">
                  <a16:creationId xmlns:a16="http://schemas.microsoft.com/office/drawing/2014/main" id="{2B0641ED-5084-0F4A-B50E-D228C762CE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4" y="1312"/>
              <a:ext cx="1711" cy="2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i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 </a:t>
              </a:r>
              <a:r>
                <a:rPr lang="zh-CN" altLang="en-US" sz="2000" b="1" dirty="0">
                  <a:ea typeface="宋体" panose="02010600030101010101" pitchFamily="2" charset="-122"/>
                </a:rPr>
                <a:t>和 </a:t>
              </a:r>
              <a:r>
                <a:rPr lang="en-US" altLang="zh-CN" sz="2000" b="1" i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 </a:t>
              </a:r>
              <a:r>
                <a:rPr lang="zh-CN" altLang="en-US" sz="2000" b="1" dirty="0">
                  <a:ea typeface="宋体" panose="02010600030101010101" pitchFamily="2" charset="-122"/>
                </a:rPr>
                <a:t>的低位先入：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zh-CN" altLang="en-US" sz="2000" b="1" dirty="0">
                  <a:ea typeface="宋体" panose="02010600030101010101" pitchFamily="2" charset="-122"/>
                </a:rPr>
                <a:t>  若 </a:t>
              </a:r>
              <a:r>
                <a:rPr lang="en-US" altLang="zh-CN" sz="2000" b="1" dirty="0">
                  <a:ea typeface="宋体" panose="02010600030101010101" pitchFamily="2" charset="-122"/>
                </a:rPr>
                <a:t>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</a:t>
              </a:r>
              <a:r>
                <a:rPr lang="en-US" altLang="zh-CN" sz="2000" b="1" dirty="0">
                  <a:ea typeface="宋体" panose="02010600030101010101" pitchFamily="2" charset="-122"/>
                </a:rPr>
                <a:t>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＝</a:t>
              </a:r>
              <a:r>
                <a:rPr lang="en-US" altLang="zh-CN" sz="2000" b="1" dirty="0">
                  <a:ea typeface="宋体" panose="02010600030101010101" pitchFamily="2" charset="-122"/>
                </a:rPr>
                <a:t>00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，</a:t>
              </a:r>
              <a:r>
                <a:rPr lang="en-US" altLang="zh-CN" sz="2000" b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 </a:t>
              </a:r>
              <a:r>
                <a:rPr lang="en-US" altLang="zh-CN" sz="2000" b="1" dirty="0">
                  <a:ea typeface="宋体" panose="02010600030101010101" pitchFamily="2" charset="-122"/>
                </a:rPr>
                <a:t>= 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dirty="0">
                  <a:ea typeface="宋体" panose="02010600030101010101" pitchFamily="2" charset="-122"/>
                </a:rPr>
                <a:t>       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</a:t>
              </a:r>
              <a:r>
                <a:rPr lang="en-US" altLang="zh-CN" sz="2000" b="1" dirty="0">
                  <a:ea typeface="宋体" panose="02010600030101010101" pitchFamily="2" charset="-122"/>
                </a:rPr>
                <a:t>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＝</a:t>
              </a:r>
              <a:r>
                <a:rPr lang="en-US" altLang="zh-CN" sz="2000" b="1" dirty="0">
                  <a:ea typeface="宋体" panose="02010600030101010101" pitchFamily="2" charset="-122"/>
                </a:rPr>
                <a:t>01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，</a:t>
              </a:r>
              <a:r>
                <a:rPr lang="en-US" altLang="zh-CN" sz="2000" b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 </a:t>
              </a:r>
              <a:r>
                <a:rPr lang="en-US" altLang="zh-CN" sz="2000" b="1" dirty="0">
                  <a:ea typeface="宋体" panose="02010600030101010101" pitchFamily="2" charset="-122"/>
                </a:rPr>
                <a:t>&lt; 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endParaRPr lang="en-US" altLang="zh-CN" sz="2000" b="1" dirty="0">
                <a:ea typeface="宋体" panose="02010600030101010101" pitchFamily="2" charset="-122"/>
              </a:endParaRP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dirty="0">
                  <a:ea typeface="宋体" panose="02010600030101010101" pitchFamily="2" charset="-122"/>
                </a:rPr>
                <a:t>       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</a:t>
              </a:r>
              <a:r>
                <a:rPr lang="en-US" altLang="zh-CN" sz="2000" b="1" dirty="0">
                  <a:ea typeface="宋体" panose="02010600030101010101" pitchFamily="2" charset="-122"/>
                </a:rPr>
                <a:t>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＝</a:t>
              </a:r>
              <a:r>
                <a:rPr lang="en-US" altLang="zh-CN" sz="2000" b="1" dirty="0">
                  <a:ea typeface="宋体" panose="02010600030101010101" pitchFamily="2" charset="-122"/>
                </a:rPr>
                <a:t>10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，</a:t>
              </a:r>
              <a:r>
                <a:rPr lang="en-US" altLang="zh-CN" sz="2000" b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 </a:t>
              </a:r>
              <a:r>
                <a:rPr lang="en-US" altLang="zh-CN" sz="2000" b="1" dirty="0">
                  <a:ea typeface="宋体" panose="02010600030101010101" pitchFamily="2" charset="-122"/>
                </a:rPr>
                <a:t>&gt; 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zh-CN" altLang="en-US" sz="2000" b="1" dirty="0">
                  <a:ea typeface="宋体" panose="02010600030101010101" pitchFamily="2" charset="-122"/>
                </a:rPr>
                <a:t>例如：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zh-CN" altLang="en-US" sz="2000" b="1" dirty="0">
                  <a:ea typeface="宋体" panose="02010600030101010101" pitchFamily="2" charset="-122"/>
                </a:rPr>
                <a:t>    </a:t>
              </a:r>
              <a:r>
                <a:rPr lang="en-US" altLang="zh-CN" sz="2000" b="1" dirty="0">
                  <a:ea typeface="宋体" panose="02010600030101010101" pitchFamily="2" charset="-122"/>
                </a:rPr>
                <a:t>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：   </a:t>
              </a:r>
              <a:r>
                <a:rPr lang="en-US" altLang="zh-CN" sz="2000" b="1" dirty="0">
                  <a:ea typeface="宋体" panose="02010600030101010101" pitchFamily="2" charset="-122"/>
                </a:rPr>
                <a:t>0 1 0 0 1 1 0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dirty="0">
                  <a:ea typeface="宋体" panose="02010600030101010101" pitchFamily="2" charset="-122"/>
                </a:rPr>
                <a:t>    X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：   </a:t>
              </a:r>
              <a:r>
                <a:rPr lang="en-US" altLang="zh-CN" sz="2000" b="1" dirty="0">
                  <a:ea typeface="宋体" panose="02010600030101010101" pitchFamily="2" charset="-122"/>
                </a:rPr>
                <a:t>0 1 1 0 0 1 1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dirty="0">
                  <a:ea typeface="宋体" panose="02010600030101010101" pitchFamily="2" charset="-122"/>
                </a:rPr>
                <a:t>    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1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：</a:t>
              </a:r>
              <a:r>
                <a:rPr lang="en-US" altLang="zh-CN" sz="2000" b="1" dirty="0">
                  <a:solidFill>
                    <a:schemeClr val="accent1"/>
                  </a:solidFill>
                  <a:ea typeface="宋体" panose="02010600030101010101" pitchFamily="2" charset="-122"/>
                </a:rPr>
                <a:t>0 </a:t>
              </a:r>
              <a:r>
                <a:rPr lang="en-US" altLang="zh-CN" sz="2000" b="1" dirty="0">
                  <a:ea typeface="宋体" panose="02010600030101010101" pitchFamily="2" charset="-122"/>
                </a:rPr>
                <a:t>0 0 0 0 1 1 0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000" b="1" dirty="0">
                  <a:ea typeface="宋体" panose="02010600030101010101" pitchFamily="2" charset="-122"/>
                </a:rPr>
                <a:t>    Z</a:t>
              </a:r>
              <a:r>
                <a:rPr lang="en-US" altLang="zh-CN" sz="2000" b="1" baseline="-25000" dirty="0">
                  <a:ea typeface="宋体" panose="02010600030101010101" pitchFamily="2" charset="-122"/>
                </a:rPr>
                <a:t>2</a:t>
              </a:r>
              <a:r>
                <a:rPr lang="zh-CN" altLang="en-US" sz="2000" b="1" dirty="0">
                  <a:ea typeface="宋体" panose="02010600030101010101" pitchFamily="2" charset="-122"/>
                </a:rPr>
                <a:t>：</a:t>
              </a:r>
              <a:r>
                <a:rPr lang="en-US" altLang="zh-CN" sz="2000" b="1" dirty="0">
                  <a:solidFill>
                    <a:schemeClr val="accent1"/>
                  </a:solidFill>
                  <a:ea typeface="宋体" panose="02010600030101010101" pitchFamily="2" charset="-122"/>
                </a:rPr>
                <a:t>0 </a:t>
              </a:r>
              <a:r>
                <a:rPr lang="en-US" altLang="zh-CN" sz="2000" b="1" dirty="0">
                  <a:ea typeface="宋体" panose="02010600030101010101" pitchFamily="2" charset="-122"/>
                </a:rPr>
                <a:t>0 0 1 1 0 0 1</a:t>
              </a:r>
            </a:p>
          </p:txBody>
        </p:sp>
      </p:grpSp>
      <p:graphicFrame>
        <p:nvGraphicFramePr>
          <p:cNvPr id="45061" name="Object 14">
            <a:extLst>
              <a:ext uri="{FF2B5EF4-FFF2-40B4-BE49-F238E27FC236}">
                <a16:creationId xmlns:a16="http://schemas.microsoft.com/office/drawing/2014/main" id="{A791271A-7115-8040-9D74-5B8FD46D04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627879"/>
              </p:ext>
            </p:extLst>
          </p:nvPr>
        </p:nvGraphicFramePr>
        <p:xfrm>
          <a:off x="5492456" y="0"/>
          <a:ext cx="3575344" cy="173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8" r:id="rId8" imgW="17970500" imgH="8737600" progId="Visio.Drawing.5">
                  <p:embed/>
                </p:oleObj>
              </mc:Choice>
              <mc:Fallback>
                <p:oleObj r:id="rId8" imgW="17970500" imgH="8737600" progId="Visio.Drawing.5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92456" y="0"/>
                        <a:ext cx="3575344" cy="173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>
            <a:extLst>
              <a:ext uri="{FF2B5EF4-FFF2-40B4-BE49-F238E27FC236}">
                <a16:creationId xmlns:a16="http://schemas.microsoft.com/office/drawing/2014/main" id="{EC29268C-C4A9-2140-8177-97084121F4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46082" name="Rectangle 3">
            <a:extLst>
              <a:ext uri="{FF2B5EF4-FFF2-40B4-BE49-F238E27FC236}">
                <a16:creationId xmlns:a16="http://schemas.microsoft.com/office/drawing/2014/main" id="{5FCEC8CB-75DA-B643-B526-EF1ECCD700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51419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移位寄存器的构成</a:t>
            </a:r>
          </a:p>
        </p:txBody>
      </p:sp>
      <p:graphicFrame>
        <p:nvGraphicFramePr>
          <p:cNvPr id="46083" name="Object 4">
            <a:extLst>
              <a:ext uri="{FF2B5EF4-FFF2-40B4-BE49-F238E27FC236}">
                <a16:creationId xmlns:a16="http://schemas.microsoft.com/office/drawing/2014/main" id="{C42AFAC0-5D88-ED4B-A64D-61266D32CD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8200" y="2743200"/>
          <a:ext cx="8305800" cy="296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01" r:id="rId3" imgW="6273800" imgH="2235200" progId="Visio.Drawing.11">
                  <p:embed/>
                </p:oleObj>
              </mc:Choice>
              <mc:Fallback>
                <p:oleObj r:id="rId3" imgW="6273800" imgH="22352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743200"/>
                        <a:ext cx="8305800" cy="2960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84" name="Text Box 5">
            <a:extLst>
              <a:ext uri="{FF2B5EF4-FFF2-40B4-BE49-F238E27FC236}">
                <a16:creationId xmlns:a16="http://schemas.microsoft.com/office/drawing/2014/main" id="{849F8738-9A22-D84E-A1E8-270DF41743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1981200"/>
            <a:ext cx="6953250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移位寄存器：在时钟信号作用下实现</a:t>
            </a:r>
            <a:r>
              <a:rPr lang="zh-CN" altLang="en-US" sz="2200" b="1">
                <a:solidFill>
                  <a:srgbClr val="FF6600"/>
                </a:solidFill>
                <a:ea typeface="楷体_GB2312" pitchFamily="49" charset="-122"/>
              </a:rPr>
              <a:t>数据左移或右移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。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>
            <a:extLst>
              <a:ext uri="{FF2B5EF4-FFF2-40B4-BE49-F238E27FC236}">
                <a16:creationId xmlns:a16="http://schemas.microsoft.com/office/drawing/2014/main" id="{A1F1D4BA-CB58-CA4B-879F-ED99C103C3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47106" name="Rectangle 4">
            <a:extLst>
              <a:ext uri="{FF2B5EF4-FFF2-40B4-BE49-F238E27FC236}">
                <a16:creationId xmlns:a16="http://schemas.microsoft.com/office/drawing/2014/main" id="{65B6ECD4-0E2B-574D-93F8-A954694CCF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5141912" cy="609600"/>
          </a:xfrm>
          <a:noFill/>
        </p:spPr>
        <p:txBody>
          <a:bodyPr/>
          <a:lstStyle/>
          <a:p>
            <a:pPr eaLnBrk="1" hangingPunct="1"/>
            <a:r>
              <a:rPr lang="zh-CN" altLang="en-US" sz="2800" b="1">
                <a:latin typeface="隶书" panose="02010509060101010101" pitchFamily="49" charset="-122"/>
              </a:rPr>
              <a:t>移存型计数器</a:t>
            </a:r>
          </a:p>
        </p:txBody>
      </p:sp>
      <p:graphicFrame>
        <p:nvGraphicFramePr>
          <p:cNvPr id="47107" name="Object 5">
            <a:extLst>
              <a:ext uri="{FF2B5EF4-FFF2-40B4-BE49-F238E27FC236}">
                <a16:creationId xmlns:a16="http://schemas.microsoft.com/office/drawing/2014/main" id="{C2E494E2-A0DF-814D-AB8C-CE43C8A7C9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2779713"/>
          <a:ext cx="5105400" cy="1751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82" r:id="rId3" imgW="21666200" imgH="7454900" progId="Visio.Drawing.5">
                  <p:embed/>
                </p:oleObj>
              </mc:Choice>
              <mc:Fallback>
                <p:oleObj r:id="rId3" imgW="21666200" imgH="7454900" progId="Visio.Drawing.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779713"/>
                        <a:ext cx="5105400" cy="1751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8" name="Text Box 6">
            <a:extLst>
              <a:ext uri="{FF2B5EF4-FFF2-40B4-BE49-F238E27FC236}">
                <a16:creationId xmlns:a16="http://schemas.microsoft.com/office/drawing/2014/main" id="{21143A18-8EE6-484D-ADA3-F600C4D84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925638"/>
            <a:ext cx="5807075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在移位寄存器中加入反馈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构成移存型计数器</a:t>
            </a:r>
            <a:r>
              <a:rPr lang="en-US" altLang="zh-CN" sz="2200" b="1">
                <a:solidFill>
                  <a:srgbClr val="008000"/>
                </a:solidFill>
                <a:ea typeface="宋体" panose="02010600030101010101" pitchFamily="2" charset="-122"/>
              </a:rPr>
              <a:t>.</a:t>
            </a:r>
            <a:r>
              <a:rPr lang="en-US" altLang="zh-CN" sz="2000" b="1">
                <a:solidFill>
                  <a:srgbClr val="008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ED9EB23E-5AF1-B540-A00A-9A15A679D001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703513"/>
            <a:ext cx="4648200" cy="685800"/>
            <a:chOff x="1152" y="1488"/>
            <a:chExt cx="2928" cy="432"/>
          </a:xfrm>
        </p:grpSpPr>
        <p:sp>
          <p:nvSpPr>
            <p:cNvPr id="47115" name="Rectangle 8">
              <a:extLst>
                <a:ext uri="{FF2B5EF4-FFF2-40B4-BE49-F238E27FC236}">
                  <a16:creationId xmlns:a16="http://schemas.microsoft.com/office/drawing/2014/main" id="{F4817C29-04DC-4F4F-AF44-F9564FAEF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1488"/>
              <a:ext cx="2592" cy="288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latin typeface="Tahoma" panose="020B0604030504040204" pitchFamily="34" charset="0"/>
                  <a:ea typeface="宋体" panose="02010600030101010101" pitchFamily="2" charset="-122"/>
                </a:rPr>
                <a:t>反馈网络</a:t>
              </a:r>
            </a:p>
          </p:txBody>
        </p:sp>
        <p:sp>
          <p:nvSpPr>
            <p:cNvPr id="47116" name="Line 9">
              <a:extLst>
                <a:ext uri="{FF2B5EF4-FFF2-40B4-BE49-F238E27FC236}">
                  <a16:creationId xmlns:a16="http://schemas.microsoft.com/office/drawing/2014/main" id="{B9C6BFC7-A25D-F54A-92F9-B440B4FC03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52" y="163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117" name="Line 10">
              <a:extLst>
                <a:ext uri="{FF2B5EF4-FFF2-40B4-BE49-F238E27FC236}">
                  <a16:creationId xmlns:a16="http://schemas.microsoft.com/office/drawing/2014/main" id="{3D09A0FF-3968-FC4A-A4B3-24ABC46A08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1632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548875" name="Text Box 11">
            <a:extLst>
              <a:ext uri="{FF2B5EF4-FFF2-40B4-BE49-F238E27FC236}">
                <a16:creationId xmlns:a16="http://schemas.microsoft.com/office/drawing/2014/main" id="{2DD42179-255D-D740-B0F9-74D26B1DB0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4683125"/>
            <a:ext cx="371792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1. </a:t>
            </a:r>
            <a:r>
              <a:rPr lang="zh-CN" altLang="en-US" sz="2200" b="1">
                <a:ea typeface="宋体" panose="02010600030101010101" pitchFamily="2" charset="-122"/>
              </a:rPr>
              <a:t>移存型计数器的构成规律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</a:p>
        </p:txBody>
      </p:sp>
      <p:graphicFrame>
        <p:nvGraphicFramePr>
          <p:cNvPr id="548876" name="Object 12">
            <a:extLst>
              <a:ext uri="{FF2B5EF4-FFF2-40B4-BE49-F238E27FC236}">
                <a16:creationId xmlns:a16="http://schemas.microsoft.com/office/drawing/2014/main" id="{5BF4C56A-7FFC-6F4A-9B18-C48A8B7243E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22363" y="5210175"/>
          <a:ext cx="1431925" cy="52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83" name="公式" r:id="rId5" imgW="15214600" imgH="5562600" progId="Equation.3">
                  <p:embed/>
                </p:oleObj>
              </mc:Choice>
              <mc:Fallback>
                <p:oleObj name="公式" r:id="rId5" imgW="15214600" imgH="55626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5210175"/>
                        <a:ext cx="1431925" cy="522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8877" name="Object 13">
            <a:extLst>
              <a:ext uri="{FF2B5EF4-FFF2-40B4-BE49-F238E27FC236}">
                <a16:creationId xmlns:a16="http://schemas.microsoft.com/office/drawing/2014/main" id="{25B0A578-EF09-6B47-85F6-9ADE03F3EE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01938" y="5230813"/>
          <a:ext cx="157638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84" name="公式" r:id="rId7" imgW="17843500" imgH="4394200" progId="Equation.3">
                  <p:embed/>
                </p:oleObj>
              </mc:Choice>
              <mc:Fallback>
                <p:oleObj name="公式" r:id="rId7" imgW="17843500" imgH="4394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1938" y="5230813"/>
                        <a:ext cx="157638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8878" name="Object 14">
            <a:extLst>
              <a:ext uri="{FF2B5EF4-FFF2-40B4-BE49-F238E27FC236}">
                <a16:creationId xmlns:a16="http://schemas.microsoft.com/office/drawing/2014/main" id="{0E4E2B89-A94C-1445-B713-2EE93AD93B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25538" y="5792788"/>
          <a:ext cx="1374775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85" name="公式" r:id="rId9" imgW="14338300" imgH="5562600" progId="Equation.3">
                  <p:embed/>
                </p:oleObj>
              </mc:Choice>
              <mc:Fallback>
                <p:oleObj name="公式" r:id="rId9" imgW="14338300" imgH="55626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5538" y="5792788"/>
                        <a:ext cx="1374775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8879" name="Text Box 15">
            <a:extLst>
              <a:ext uri="{FF2B5EF4-FFF2-40B4-BE49-F238E27FC236}">
                <a16:creationId xmlns:a16="http://schemas.microsoft.com/office/drawing/2014/main" id="{BC6687A8-98A5-494A-BC62-B13D0AB29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9950" y="4713288"/>
            <a:ext cx="4318000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2. </a:t>
            </a:r>
            <a:r>
              <a:rPr lang="zh-CN" altLang="en-US" sz="2200" b="1">
                <a:ea typeface="宋体" panose="02010600030101010101" pitchFamily="2" charset="-122"/>
              </a:rPr>
              <a:t>特点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(1) </a:t>
            </a:r>
            <a:r>
              <a:rPr lang="zh-CN" altLang="en-US" sz="2200" b="1">
                <a:ea typeface="宋体" panose="02010600030101010101" pitchFamily="2" charset="-122"/>
              </a:rPr>
              <a:t>状态转移不是任意的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</a:t>
            </a: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只需设计第一级触发器的</a:t>
            </a:r>
            <a:r>
              <a:rPr lang="en-US" altLang="zh-CN" sz="2200" b="1" i="1">
                <a:ea typeface="宋体" panose="02010600030101010101" pitchFamily="2" charset="-122"/>
              </a:rPr>
              <a:t>D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  <a:endParaRPr lang="en-US" altLang="zh-CN" sz="2200" b="1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8875" grpId="0" autoUpdateAnimBg="0"/>
      <p:bldP spid="548879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4">
            <a:extLst>
              <a:ext uri="{FF2B5EF4-FFF2-40B4-BE49-F238E27FC236}">
                <a16:creationId xmlns:a16="http://schemas.microsoft.com/office/drawing/2014/main" id="{E99A82EE-8694-8744-BAE0-8690E9DD3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387475"/>
            <a:ext cx="5586413" cy="173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0" name="Rectangle 2">
            <a:extLst>
              <a:ext uri="{FF2B5EF4-FFF2-40B4-BE49-F238E27FC236}">
                <a16:creationId xmlns:a16="http://schemas.microsoft.com/office/drawing/2014/main" id="{0518734A-4E06-5047-9A96-691111106A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BEFC8D3F-4C5A-B142-AD5F-F2D09D0D81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51419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环形计数器</a:t>
            </a:r>
          </a:p>
        </p:txBody>
      </p:sp>
      <p:sp>
        <p:nvSpPr>
          <p:cNvPr id="48132" name="Text Box 5">
            <a:extLst>
              <a:ext uri="{FF2B5EF4-FFF2-40B4-BE49-F238E27FC236}">
                <a16:creationId xmlns:a16="http://schemas.microsoft.com/office/drawing/2014/main" id="{9C993563-569B-D64D-9E76-94098A7BEB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725" y="1870075"/>
            <a:ext cx="1917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(1) </a:t>
            </a:r>
            <a:r>
              <a:rPr lang="zh-CN" altLang="en-US" sz="2400" b="1"/>
              <a:t>基本电路</a:t>
            </a:r>
            <a:r>
              <a:rPr lang="zh-CN" altLang="en-US" sz="2400" b="1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48133" name="Text Box 9">
            <a:extLst>
              <a:ext uri="{FF2B5EF4-FFF2-40B4-BE49-F238E27FC236}">
                <a16:creationId xmlns:a16="http://schemas.microsoft.com/office/drawing/2014/main" id="{A652E8FF-DBD8-6F45-B1D6-5D54D6B231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3376613"/>
            <a:ext cx="35067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三位环形计数器的状态转移表</a:t>
            </a:r>
          </a:p>
        </p:txBody>
      </p:sp>
      <p:pic>
        <p:nvPicPr>
          <p:cNvPr id="48134" name="Picture 10">
            <a:extLst>
              <a:ext uri="{FF2B5EF4-FFF2-40B4-BE49-F238E27FC236}">
                <a16:creationId xmlns:a16="http://schemas.microsoft.com/office/drawing/2014/main" id="{66132B1D-B211-1B4E-916E-A2C4BC84E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3808413"/>
            <a:ext cx="3810000" cy="25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3">
            <a:extLst>
              <a:ext uri="{FF2B5EF4-FFF2-40B4-BE49-F238E27FC236}">
                <a16:creationId xmlns:a16="http://schemas.microsoft.com/office/drawing/2014/main" id="{1D66B093-C2ED-A44D-932F-DBBEBE08E232}"/>
              </a:ext>
            </a:extLst>
          </p:cNvPr>
          <p:cNvGrpSpPr>
            <a:grpSpLocks/>
          </p:cNvGrpSpPr>
          <p:nvPr/>
        </p:nvGrpSpPr>
        <p:grpSpPr bwMode="auto">
          <a:xfrm>
            <a:off x="4191000" y="4224338"/>
            <a:ext cx="4876800" cy="1947862"/>
            <a:chOff x="2640" y="2643"/>
            <a:chExt cx="3072" cy="1227"/>
          </a:xfrm>
        </p:grpSpPr>
        <p:pic>
          <p:nvPicPr>
            <p:cNvPr id="48136" name="Picture 14">
              <a:extLst>
                <a:ext uri="{FF2B5EF4-FFF2-40B4-BE49-F238E27FC236}">
                  <a16:creationId xmlns:a16="http://schemas.microsoft.com/office/drawing/2014/main" id="{AF730438-9F71-774F-8DA3-DA7FBBA426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40" y="2643"/>
              <a:ext cx="3072" cy="1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137" name="Rectangle 15">
              <a:extLst>
                <a:ext uri="{FF2B5EF4-FFF2-40B4-BE49-F238E27FC236}">
                  <a16:creationId xmlns:a16="http://schemas.microsoft.com/office/drawing/2014/main" id="{2D8392E8-BE3C-E040-BFBB-556A80886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3456"/>
              <a:ext cx="528" cy="9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8138" name="Line 16">
              <a:extLst>
                <a:ext uri="{FF2B5EF4-FFF2-40B4-BE49-F238E27FC236}">
                  <a16:creationId xmlns:a16="http://schemas.microsoft.com/office/drawing/2014/main" id="{F60AB671-75C0-344E-A9A6-31FDE4475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28" y="3504"/>
              <a:ext cx="57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59">
            <a:extLst>
              <a:ext uri="{FF2B5EF4-FFF2-40B4-BE49-F238E27FC236}">
                <a16:creationId xmlns:a16="http://schemas.microsoft.com/office/drawing/2014/main" id="{D57F3C00-71EE-6743-8CF4-CF099F7EC35C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4583113"/>
            <a:ext cx="3014663" cy="2198687"/>
            <a:chOff x="3648" y="2887"/>
            <a:chExt cx="1899" cy="1385"/>
          </a:xfrm>
        </p:grpSpPr>
        <p:grpSp>
          <p:nvGrpSpPr>
            <p:cNvPr id="49177" name="Group 13">
              <a:extLst>
                <a:ext uri="{FF2B5EF4-FFF2-40B4-BE49-F238E27FC236}">
                  <a16:creationId xmlns:a16="http://schemas.microsoft.com/office/drawing/2014/main" id="{2828E841-A9B2-5C41-9847-87DFABF481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48" y="2887"/>
              <a:ext cx="1899" cy="1385"/>
              <a:chOff x="672" y="2640"/>
              <a:chExt cx="1899" cy="1385"/>
            </a:xfrm>
          </p:grpSpPr>
          <p:pic>
            <p:nvPicPr>
              <p:cNvPr id="49183" name="Picture 14">
                <a:extLst>
                  <a:ext uri="{FF2B5EF4-FFF2-40B4-BE49-F238E27FC236}">
                    <a16:creationId xmlns:a16="http://schemas.microsoft.com/office/drawing/2014/main" id="{9692F003-D392-594A-8585-AC9D152AF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2" y="2640"/>
                <a:ext cx="1899" cy="11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9184" name="Text Box 15">
                <a:extLst>
                  <a:ext uri="{FF2B5EF4-FFF2-40B4-BE49-F238E27FC236}">
                    <a16:creationId xmlns:a16="http://schemas.microsoft.com/office/drawing/2014/main" id="{F9C0C662-F3E4-8A41-AE57-C1100D47FAE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97" y="3775"/>
                <a:ext cx="2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>
                    <a:ea typeface="宋体" panose="02010600030101010101" pitchFamily="2" charset="-122"/>
                  </a:rPr>
                  <a:t>D</a:t>
                </a:r>
                <a:r>
                  <a:rPr lang="en-US" altLang="zh-CN" sz="2000" baseline="-25000">
                    <a:ea typeface="宋体" panose="02010600030101010101" pitchFamily="2" charset="-122"/>
                  </a:rPr>
                  <a:t>0</a:t>
                </a:r>
              </a:p>
            </p:txBody>
          </p:sp>
        </p:grpSp>
        <p:sp>
          <p:nvSpPr>
            <p:cNvPr id="49178" name="Text Box 1063">
              <a:extLst>
                <a:ext uri="{FF2B5EF4-FFF2-40B4-BE49-F238E27FC236}">
                  <a16:creationId xmlns:a16="http://schemas.microsoft.com/office/drawing/2014/main" id="{8FA68ED9-E9E8-4B45-9E01-CF9B587B3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8" y="3312"/>
              <a:ext cx="19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zh-CN" altLang="en-US" sz="1800">
                <a:ea typeface="宋体" panose="02010600030101010101" pitchFamily="2" charset="-122"/>
              </a:endParaRPr>
            </a:p>
          </p:txBody>
        </p:sp>
        <p:sp>
          <p:nvSpPr>
            <p:cNvPr id="49179" name="Text Box 1064">
              <a:extLst>
                <a:ext uri="{FF2B5EF4-FFF2-40B4-BE49-F238E27FC236}">
                  <a16:creationId xmlns:a16="http://schemas.microsoft.com/office/drawing/2014/main" id="{3E1AC54E-95DC-7C43-B809-7F88C99DFA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2" y="3696"/>
              <a:ext cx="19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zh-CN" altLang="en-US" sz="1800">
                <a:ea typeface="宋体" panose="02010600030101010101" pitchFamily="2" charset="-122"/>
              </a:endParaRPr>
            </a:p>
          </p:txBody>
        </p:sp>
        <p:sp>
          <p:nvSpPr>
            <p:cNvPr id="49180" name="Text Box 1065">
              <a:extLst>
                <a:ext uri="{FF2B5EF4-FFF2-40B4-BE49-F238E27FC236}">
                  <a16:creationId xmlns:a16="http://schemas.microsoft.com/office/drawing/2014/main" id="{D3BB36D2-80BC-EF49-ADA6-BABBD9F799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6" y="3312"/>
              <a:ext cx="19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zh-CN" altLang="en-US" sz="1800">
                <a:ea typeface="宋体" panose="02010600030101010101" pitchFamily="2" charset="-122"/>
              </a:endParaRPr>
            </a:p>
          </p:txBody>
        </p:sp>
        <p:sp>
          <p:nvSpPr>
            <p:cNvPr id="49181" name="Text Box 1066">
              <a:extLst>
                <a:ext uri="{FF2B5EF4-FFF2-40B4-BE49-F238E27FC236}">
                  <a16:creationId xmlns:a16="http://schemas.microsoft.com/office/drawing/2014/main" id="{C73F1851-640D-F94C-A7D1-C32C28561C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6" y="3696"/>
              <a:ext cx="19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zh-CN" altLang="en-US" sz="1800">
                <a:ea typeface="宋体" panose="02010600030101010101" pitchFamily="2" charset="-122"/>
              </a:endParaRPr>
            </a:p>
          </p:txBody>
        </p:sp>
        <p:sp>
          <p:nvSpPr>
            <p:cNvPr id="49182" name="Text Box 1067">
              <a:extLst>
                <a:ext uri="{FF2B5EF4-FFF2-40B4-BE49-F238E27FC236}">
                  <a16:creationId xmlns:a16="http://schemas.microsoft.com/office/drawing/2014/main" id="{E46EBBD3-B822-864D-B77D-CD40594049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4" y="3696"/>
              <a:ext cx="19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zh-CN" altLang="en-US" sz="1800">
                <a:ea typeface="宋体" panose="02010600030101010101" pitchFamily="2" charset="-122"/>
              </a:endParaRPr>
            </a:p>
          </p:txBody>
        </p:sp>
      </p:grpSp>
      <p:sp>
        <p:nvSpPr>
          <p:cNvPr id="49154" name="Rectangle 3">
            <a:extLst>
              <a:ext uri="{FF2B5EF4-FFF2-40B4-BE49-F238E27FC236}">
                <a16:creationId xmlns:a16="http://schemas.microsoft.com/office/drawing/2014/main" id="{6D1EC7C5-E272-E249-8A8B-424E6532CCB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49155" name="Rectangle 4">
            <a:extLst>
              <a:ext uri="{FF2B5EF4-FFF2-40B4-BE49-F238E27FC236}">
                <a16:creationId xmlns:a16="http://schemas.microsoft.com/office/drawing/2014/main" id="{36E53A75-F4CD-FD47-B89D-6346257DE99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182688" y="1371600"/>
            <a:ext cx="51419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环形计数器</a:t>
            </a:r>
          </a:p>
        </p:txBody>
      </p:sp>
      <p:sp>
        <p:nvSpPr>
          <p:cNvPr id="49156" name="Text Box 9">
            <a:extLst>
              <a:ext uri="{FF2B5EF4-FFF2-40B4-BE49-F238E27FC236}">
                <a16:creationId xmlns:a16="http://schemas.microsoft.com/office/drawing/2014/main" id="{4DD0F03B-99E6-6F42-8059-A0DFC1E469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1954213"/>
            <a:ext cx="1841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(2) </a:t>
            </a:r>
            <a:r>
              <a:rPr lang="zh-CN" altLang="en-US" sz="2400" b="1"/>
              <a:t>电路特点</a:t>
            </a:r>
          </a:p>
        </p:txBody>
      </p:sp>
      <p:pic>
        <p:nvPicPr>
          <p:cNvPr id="555020" name="Picture 12">
            <a:extLst>
              <a:ext uri="{FF2B5EF4-FFF2-40B4-BE49-F238E27FC236}">
                <a16:creationId xmlns:a16="http://schemas.microsoft.com/office/drawing/2014/main" id="{4896E768-AA9E-D544-9E60-FBF33AF28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295400"/>
            <a:ext cx="3581400" cy="111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55048" name="Group 40">
            <a:extLst>
              <a:ext uri="{FF2B5EF4-FFF2-40B4-BE49-F238E27FC236}">
                <a16:creationId xmlns:a16="http://schemas.microsoft.com/office/drawing/2014/main" id="{EDAE5F23-7AD2-4C41-9067-5C1D23582046}"/>
              </a:ext>
            </a:extLst>
          </p:cNvPr>
          <p:cNvGraphicFramePr>
            <a:graphicFrameLocks noGrp="1"/>
          </p:cNvGraphicFramePr>
          <p:nvPr/>
        </p:nvGraphicFramePr>
        <p:xfrm>
          <a:off x="6553200" y="3128963"/>
          <a:ext cx="2286000" cy="1463676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380887294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63514104"/>
                    </a:ext>
                  </a:extLst>
                </a:gridCol>
              </a:tblGrid>
              <a:tr h="365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Q</a:t>
                      </a:r>
                      <a:r>
                        <a:rPr kumimoji="1" lang="en-US" altLang="zh-CN" sz="18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2</a:t>
                      </a: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Q</a:t>
                      </a:r>
                      <a:r>
                        <a:rPr kumimoji="1" lang="en-US" altLang="zh-CN" sz="18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  Q</a:t>
                      </a:r>
                      <a:r>
                        <a:rPr kumimoji="1" lang="en-US" altLang="zh-CN" sz="18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</a:txBody>
                  <a:tcPr marT="45740" marB="45740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D</a:t>
                      </a:r>
                      <a:r>
                        <a:rPr kumimoji="1" lang="en-US" altLang="zh-CN" sz="18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6604483"/>
                  </a:ext>
                </a:extLst>
              </a:tr>
              <a:tr h="365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0    0    1</a:t>
                      </a:r>
                    </a:p>
                  </a:txBody>
                  <a:tcPr marT="45740" marB="45740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0195735"/>
                  </a:ext>
                </a:extLst>
              </a:tr>
              <a:tr h="365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0    1    0</a:t>
                      </a:r>
                    </a:p>
                  </a:txBody>
                  <a:tcPr marT="45740" marB="45740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652713"/>
                  </a:ext>
                </a:extLst>
              </a:tr>
              <a:tr h="36591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1    0    0</a:t>
                      </a:r>
                    </a:p>
                  </a:txBody>
                  <a:tcPr marT="45740" marB="45740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0829195"/>
                  </a:ext>
                </a:extLst>
              </a:tr>
            </a:tbl>
          </a:graphicData>
        </a:graphic>
      </p:graphicFrame>
      <p:sp>
        <p:nvSpPr>
          <p:cNvPr id="555045" name="Text Box 37">
            <a:extLst>
              <a:ext uri="{FF2B5EF4-FFF2-40B4-BE49-F238E27FC236}">
                <a16:creationId xmlns:a16="http://schemas.microsoft.com/office/drawing/2014/main" id="{DA4AB6B9-4B5F-F740-B82A-F3DCA9764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5250" y="2752725"/>
            <a:ext cx="13747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>
                <a:latin typeface="Tahoma" panose="020B0604030504040204" pitchFamily="34" charset="0"/>
                <a:ea typeface="宋体" panose="02010600030101010101" pitchFamily="2" charset="-122"/>
              </a:rPr>
              <a:t>反馈函数</a:t>
            </a:r>
            <a:r>
              <a:rPr lang="en-US" altLang="zh-CN" sz="1800" b="1">
                <a:latin typeface="Tahoma" panose="020B0604030504040204" pitchFamily="34" charset="0"/>
                <a:ea typeface="宋体" panose="02010600030101010101" pitchFamily="2" charset="-122"/>
              </a:rPr>
              <a:t>D</a:t>
            </a:r>
            <a:r>
              <a:rPr lang="en-US" altLang="zh-CN" sz="1800" b="1" baseline="-25000">
                <a:latin typeface="Tahoma" panose="020B0604030504040204" pitchFamily="34" charset="0"/>
                <a:ea typeface="宋体" panose="02010600030101010101" pitchFamily="2" charset="-122"/>
              </a:rPr>
              <a:t>0</a:t>
            </a:r>
          </a:p>
        </p:txBody>
      </p:sp>
      <p:grpSp>
        <p:nvGrpSpPr>
          <p:cNvPr id="4" name="Group 41">
            <a:extLst>
              <a:ext uri="{FF2B5EF4-FFF2-40B4-BE49-F238E27FC236}">
                <a16:creationId xmlns:a16="http://schemas.microsoft.com/office/drawing/2014/main" id="{331E9E89-13AE-CC4E-AB50-071D6E8E360C}"/>
              </a:ext>
            </a:extLst>
          </p:cNvPr>
          <p:cNvGrpSpPr>
            <a:grpSpLocks/>
          </p:cNvGrpSpPr>
          <p:nvPr/>
        </p:nvGrpSpPr>
        <p:grpSpPr bwMode="auto">
          <a:xfrm>
            <a:off x="3429000" y="5029200"/>
            <a:ext cx="1979613" cy="1538288"/>
            <a:chOff x="2160" y="3168"/>
            <a:chExt cx="1247" cy="969"/>
          </a:xfrm>
        </p:grpSpPr>
        <p:pic>
          <p:nvPicPr>
            <p:cNvPr id="49174" name="Picture 42">
              <a:extLst>
                <a:ext uri="{FF2B5EF4-FFF2-40B4-BE49-F238E27FC236}">
                  <a16:creationId xmlns:a16="http://schemas.microsoft.com/office/drawing/2014/main" id="{4A783679-0797-224F-AE45-BC34C54178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0" y="3168"/>
              <a:ext cx="1247" cy="9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175" name="Rectangle 43">
              <a:extLst>
                <a:ext uri="{FF2B5EF4-FFF2-40B4-BE49-F238E27FC236}">
                  <a16:creationId xmlns:a16="http://schemas.microsoft.com/office/drawing/2014/main" id="{D5126B9E-C3AD-A549-A0EC-62004A5D7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3936"/>
              <a:ext cx="624" cy="9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9176" name="Line 44">
              <a:extLst>
                <a:ext uri="{FF2B5EF4-FFF2-40B4-BE49-F238E27FC236}">
                  <a16:creationId xmlns:a16="http://schemas.microsoft.com/office/drawing/2014/main" id="{C580ADE0-6E6E-C446-ACFE-58D4D21A22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96" y="3984"/>
              <a:ext cx="57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67292" name="Text Box 1052">
            <a:extLst>
              <a:ext uri="{FF2B5EF4-FFF2-40B4-BE49-F238E27FC236}">
                <a16:creationId xmlns:a16="http://schemas.microsoft.com/office/drawing/2014/main" id="{EBB33F56-189D-0545-BC68-B4AE513937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1175" y="2405063"/>
            <a:ext cx="4772025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Char char="·"/>
            </a:pP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  <a:r>
              <a:rPr lang="en-US" altLang="zh-CN" sz="2000" b="1" i="1">
                <a:ea typeface="宋体" panose="02010600030101010101" pitchFamily="2" charset="-122"/>
              </a:rPr>
              <a:t>k</a:t>
            </a:r>
            <a:r>
              <a:rPr lang="zh-CN" altLang="en-US" sz="2000" b="1">
                <a:ea typeface="宋体" panose="02010600030101010101" pitchFamily="2" charset="-122"/>
              </a:rPr>
              <a:t>位移存器构成的环形计数器可计</a:t>
            </a:r>
            <a:r>
              <a:rPr lang="en-US" altLang="zh-CN" sz="2000" b="1" i="1">
                <a:ea typeface="宋体" panose="02010600030101010101" pitchFamily="2" charset="-122"/>
              </a:rPr>
              <a:t>k</a:t>
            </a:r>
            <a:r>
              <a:rPr lang="zh-CN" altLang="en-US" sz="2000" b="1">
                <a:ea typeface="宋体" panose="02010600030101010101" pitchFamily="2" charset="-122"/>
              </a:rPr>
              <a:t>个数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Char char="·"/>
            </a:pPr>
            <a:r>
              <a:rPr lang="zh-CN" altLang="en-US" sz="2000" b="1">
                <a:ea typeface="宋体" panose="02010600030101010101" pitchFamily="2" charset="-122"/>
              </a:rPr>
              <a:t> </a:t>
            </a: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连接方式为</a:t>
            </a:r>
            <a:r>
              <a:rPr lang="en-US" altLang="zh-CN" sz="2000" b="1" i="1">
                <a:ea typeface="宋体" panose="02010600030101010101" pitchFamily="2" charset="-122"/>
                <a:sym typeface="Symbol" pitchFamily="2" charset="2"/>
              </a:rPr>
              <a:t>D</a:t>
            </a:r>
            <a:r>
              <a:rPr lang="en-US" altLang="zh-CN" sz="2000" b="1" baseline="-25000">
                <a:ea typeface="宋体" panose="02010600030101010101" pitchFamily="2" charset="-122"/>
                <a:sym typeface="Symbol" pitchFamily="2" charset="2"/>
              </a:rPr>
              <a:t>i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=</a:t>
            </a:r>
            <a:r>
              <a:rPr lang="en-US" altLang="zh-CN" sz="2000" b="1" i="1">
                <a:ea typeface="宋体" panose="02010600030101010101" pitchFamily="2" charset="-122"/>
                <a:sym typeface="Symbol" pitchFamily="2" charset="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  <a:sym typeface="Symbol" pitchFamily="2" charset="2"/>
              </a:rPr>
              <a:t>i-1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，</a:t>
            </a:r>
            <a:r>
              <a:rPr lang="en-US" altLang="zh-CN" sz="2000" b="1" i="1">
                <a:ea typeface="宋体" panose="02010600030101010101" pitchFamily="2" charset="-122"/>
                <a:sym typeface="Symbol" pitchFamily="2" charset="2"/>
              </a:rPr>
              <a:t>D</a:t>
            </a:r>
            <a:r>
              <a:rPr lang="en-US" altLang="zh-CN" sz="2000" b="1" baseline="-25000">
                <a:ea typeface="宋体" panose="02010600030101010101" pitchFamily="2" charset="-122"/>
                <a:sym typeface="Symbol" pitchFamily="2" charset="2"/>
              </a:rPr>
              <a:t>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=</a:t>
            </a:r>
            <a:r>
              <a:rPr lang="en-US" altLang="zh-CN" sz="2000" b="1" i="1">
                <a:ea typeface="宋体" panose="02010600030101010101" pitchFamily="2" charset="-122"/>
                <a:sym typeface="Symbol" pitchFamily="2" charset="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  <a:sym typeface="Symbol" pitchFamily="2" charset="2"/>
              </a:rPr>
              <a:t>k-1</a:t>
            </a:r>
            <a:endParaRPr lang="zh-CN" altLang="en-US" sz="2000" b="1"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Char char="·"/>
            </a:pPr>
            <a:r>
              <a:rPr lang="zh-CN" altLang="en-US" sz="2000" b="1">
                <a:ea typeface="宋体" panose="02010600030101010101" pitchFamily="2" charset="-122"/>
              </a:rPr>
              <a:t> 每个状态只有一位为1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</a:t>
            </a:r>
            <a:r>
              <a:rPr lang="en-US" altLang="zh-CN" sz="2000" b="1" i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en-US" altLang="zh-CN" sz="2000" b="1" i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 i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：100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010 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 001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Char char="·"/>
            </a:pPr>
            <a:r>
              <a:rPr lang="zh-CN" altLang="en-US" sz="2000" b="1">
                <a:ea typeface="宋体" panose="02010600030101010101" pitchFamily="2" charset="-122"/>
              </a:rPr>
              <a:t> 译码电路简单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Symbol" pitchFamily="2" charset="2"/>
              <a:buChar char="·"/>
            </a:pPr>
            <a:r>
              <a:rPr lang="zh-CN" altLang="en-US" sz="2000" b="1">
                <a:ea typeface="宋体" panose="02010600030101010101" pitchFamily="2" charset="-122"/>
              </a:rPr>
              <a:t> 不能自启动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5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67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7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67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67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67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67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5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5045" grpId="0" autoUpdateAnimBg="0"/>
      <p:bldP spid="267292" grpId="0" build="p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>
            <a:extLst>
              <a:ext uri="{FF2B5EF4-FFF2-40B4-BE49-F238E27FC236}">
                <a16:creationId xmlns:a16="http://schemas.microsoft.com/office/drawing/2014/main" id="{127AC324-0744-624E-AD70-F685EA8EB4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0178" name="Text Box 4">
            <a:extLst>
              <a:ext uri="{FF2B5EF4-FFF2-40B4-BE49-F238E27FC236}">
                <a16:creationId xmlns:a16="http://schemas.microsoft.com/office/drawing/2014/main" id="{9E26D392-B1E5-1C47-873A-9858FC648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1993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(3) </a:t>
            </a:r>
            <a:r>
              <a:rPr lang="zh-CN" altLang="en-US" sz="2400" b="1"/>
              <a:t>改进方案</a:t>
            </a:r>
            <a:r>
              <a:rPr lang="zh-CN" altLang="en-US" sz="2400" b="1">
                <a:ea typeface="宋体" panose="02010600030101010101" pitchFamily="2" charset="-122"/>
              </a:rPr>
              <a:t>  </a:t>
            </a:r>
          </a:p>
        </p:txBody>
      </p:sp>
      <p:pic>
        <p:nvPicPr>
          <p:cNvPr id="50179" name="Picture 5">
            <a:extLst>
              <a:ext uri="{FF2B5EF4-FFF2-40B4-BE49-F238E27FC236}">
                <a16:creationId xmlns:a16="http://schemas.microsoft.com/office/drawing/2014/main" id="{F4128E36-6C0F-3F41-B9A3-831619F33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878013"/>
            <a:ext cx="7086600" cy="173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0180" name="Object 6">
            <a:extLst>
              <a:ext uri="{FF2B5EF4-FFF2-40B4-BE49-F238E27FC236}">
                <a16:creationId xmlns:a16="http://schemas.microsoft.com/office/drawing/2014/main" id="{F84A4DD1-8780-624B-96FB-AF8C09D228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3479800"/>
          <a:ext cx="14478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37" name="Equation" r:id="rId4" imgW="18719800" imgH="6146800" progId="Equation.3">
                  <p:embed/>
                </p:oleObj>
              </mc:Choice>
              <mc:Fallback>
                <p:oleObj name="Equation" r:id="rId4" imgW="18719800" imgH="61468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3479800"/>
                        <a:ext cx="1447800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0">
            <a:extLst>
              <a:ext uri="{FF2B5EF4-FFF2-40B4-BE49-F238E27FC236}">
                <a16:creationId xmlns:a16="http://schemas.microsoft.com/office/drawing/2014/main" id="{BBF94CE9-980D-FC46-97FE-9AC1AD950C4D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4070350"/>
            <a:ext cx="4114800" cy="2587625"/>
            <a:chOff x="240" y="2564"/>
            <a:chExt cx="2592" cy="1630"/>
          </a:xfrm>
        </p:grpSpPr>
        <p:sp>
          <p:nvSpPr>
            <p:cNvPr id="50187" name="Text Box 8">
              <a:extLst>
                <a:ext uri="{FF2B5EF4-FFF2-40B4-BE49-F238E27FC236}">
                  <a16:creationId xmlns:a16="http://schemas.microsoft.com/office/drawing/2014/main" id="{C7F641BC-84EE-4B43-88F9-7751167B40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2564"/>
              <a:ext cx="2592" cy="8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        </a:t>
              </a:r>
              <a:r>
                <a:rPr lang="zh-CN" altLang="en-US" sz="2200" b="1">
                  <a:ea typeface="宋体" panose="02010600030101010101" pitchFamily="2" charset="-122"/>
                </a:rPr>
                <a:t>结果可推广到一般情况：对于由</a:t>
              </a:r>
              <a:r>
                <a:rPr lang="en-US" altLang="zh-CN" sz="2200" b="1" i="1">
                  <a:ea typeface="宋体" panose="02010600030101010101" pitchFamily="2" charset="-122"/>
                </a:rPr>
                <a:t>k</a:t>
              </a:r>
              <a:r>
                <a:rPr lang="zh-CN" altLang="en-US" sz="2200" b="1">
                  <a:ea typeface="宋体" panose="02010600030101010101" pitchFamily="2" charset="-122"/>
                </a:rPr>
                <a:t>个</a:t>
              </a:r>
              <a:r>
                <a:rPr lang="en-US" altLang="zh-CN" sz="2200" b="1">
                  <a:ea typeface="宋体" panose="02010600030101010101" pitchFamily="2" charset="-122"/>
                </a:rPr>
                <a:t>D</a:t>
              </a:r>
              <a:r>
                <a:rPr lang="zh-CN" altLang="en-US" sz="2200" b="1">
                  <a:ea typeface="宋体" panose="02010600030101010101" pitchFamily="2" charset="-122"/>
                </a:rPr>
                <a:t>触发器构成的环形计数器，</a:t>
              </a:r>
              <a:r>
                <a:rPr lang="en-US" altLang="zh-CN" sz="2200" b="1" i="1">
                  <a:ea typeface="宋体" panose="02010600030101010101" pitchFamily="2" charset="-122"/>
                </a:rPr>
                <a:t>D</a:t>
              </a:r>
              <a:r>
                <a:rPr lang="en-US" altLang="zh-CN" sz="2200" b="1" baseline="-25000">
                  <a:ea typeface="宋体" panose="02010600030101010101" pitchFamily="2" charset="-122"/>
                </a:rPr>
                <a:t>0</a:t>
              </a:r>
              <a:r>
                <a:rPr lang="zh-CN" altLang="en-US" sz="2200" b="1">
                  <a:ea typeface="宋体" panose="02010600030101010101" pitchFamily="2" charset="-122"/>
                </a:rPr>
                <a:t>的输入方程为：</a:t>
              </a:r>
            </a:p>
          </p:txBody>
        </p:sp>
        <p:graphicFrame>
          <p:nvGraphicFramePr>
            <p:cNvPr id="50188" name="Object 9">
              <a:extLst>
                <a:ext uri="{FF2B5EF4-FFF2-40B4-BE49-F238E27FC236}">
                  <a16:creationId xmlns:a16="http://schemas.microsoft.com/office/drawing/2014/main" id="{464A5A89-0B53-A44A-9B3A-31EB499E648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3440"/>
            <a:ext cx="2208" cy="7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238" name="Equation" r:id="rId6" imgW="38328600" imgH="12877800" progId="Equation.3">
                    <p:embed/>
                  </p:oleObj>
                </mc:Choice>
                <mc:Fallback>
                  <p:oleObj name="Equation" r:id="rId6" imgW="38328600" imgH="128778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3440"/>
                          <a:ext cx="2208" cy="7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2970" name="Object 10">
            <a:extLst>
              <a:ext uri="{FF2B5EF4-FFF2-40B4-BE49-F238E27FC236}">
                <a16:creationId xmlns:a16="http://schemas.microsoft.com/office/drawing/2014/main" id="{3D21A767-DBEF-354E-98FD-37D1E787CC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3857625"/>
          <a:ext cx="4724400" cy="274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39" r:id="rId8" imgW="4318000" imgH="2501900" progId="Visio.Drawing.11">
                  <p:embed/>
                </p:oleObj>
              </mc:Choice>
              <mc:Fallback>
                <p:oleObj r:id="rId8" imgW="4318000" imgH="2501900" progId="Visio.Drawing.11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3857625"/>
                        <a:ext cx="4724400" cy="2740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83" name="Text Box 12">
            <a:extLst>
              <a:ext uri="{FF2B5EF4-FFF2-40B4-BE49-F238E27FC236}">
                <a16:creationId xmlns:a16="http://schemas.microsoft.com/office/drawing/2014/main" id="{DBB18F48-D7E1-F348-A205-86AA6444A7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4788" y="2971800"/>
            <a:ext cx="3032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宋体" panose="02010600030101010101" pitchFamily="2" charset="-122"/>
                <a:sym typeface="Symbol" pitchFamily="2" charset="2"/>
              </a:rPr>
              <a:t></a:t>
            </a: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50184" name="Text Box 13">
            <a:extLst>
              <a:ext uri="{FF2B5EF4-FFF2-40B4-BE49-F238E27FC236}">
                <a16:creationId xmlns:a16="http://schemas.microsoft.com/office/drawing/2014/main" id="{6ED325AE-F0F1-8545-AB10-810218EA84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4388" y="2452688"/>
            <a:ext cx="30321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宋体" panose="02010600030101010101" pitchFamily="2" charset="-122"/>
                <a:sym typeface="Symbol" pitchFamily="2" charset="2"/>
              </a:rPr>
              <a:t></a:t>
            </a: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50185" name="Text Box 14">
            <a:extLst>
              <a:ext uri="{FF2B5EF4-FFF2-40B4-BE49-F238E27FC236}">
                <a16:creationId xmlns:a16="http://schemas.microsoft.com/office/drawing/2014/main" id="{8036EE9E-A5F3-3843-B8EB-9DA2DC8701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4388" y="2971800"/>
            <a:ext cx="3032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宋体" panose="02010600030101010101" pitchFamily="2" charset="-122"/>
                <a:sym typeface="Symbol" pitchFamily="2" charset="2"/>
              </a:rPr>
              <a:t></a:t>
            </a: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50186" name="Text Box 15">
            <a:extLst>
              <a:ext uri="{FF2B5EF4-FFF2-40B4-BE49-F238E27FC236}">
                <a16:creationId xmlns:a16="http://schemas.microsoft.com/office/drawing/2014/main" id="{3B8BADE7-73DF-1046-AFBC-C0CCE3C1EB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1588" y="2971800"/>
            <a:ext cx="3032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宋体" panose="02010600030101010101" pitchFamily="2" charset="-122"/>
                <a:sym typeface="Symbol" pitchFamily="2" charset="2"/>
              </a:rPr>
              <a:t></a:t>
            </a:r>
            <a:endParaRPr lang="zh-CN" altLang="en-US" sz="180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2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Rectangle 2">
            <a:extLst>
              <a:ext uri="{FF2B5EF4-FFF2-40B4-BE49-F238E27FC236}">
                <a16:creationId xmlns:a16="http://schemas.microsoft.com/office/drawing/2014/main" id="{1CEC0A1F-E185-6C49-9865-F0060DFDEB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600" b="1"/>
              <a:t>环形计数器</a:t>
            </a:r>
            <a:endParaRPr lang="zh-CN" altLang="en-US" sz="3600" b="1">
              <a:solidFill>
                <a:schemeClr val="tx1"/>
              </a:solidFill>
            </a:endParaRPr>
          </a:p>
        </p:txBody>
      </p:sp>
      <p:sp>
        <p:nvSpPr>
          <p:cNvPr id="149506" name="文本框 2">
            <a:extLst>
              <a:ext uri="{FF2B5EF4-FFF2-40B4-BE49-F238E27FC236}">
                <a16:creationId xmlns:a16="http://schemas.microsoft.com/office/drawing/2014/main" id="{188A482C-C738-1F4D-B951-E05AAE864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1403350"/>
            <a:ext cx="7561263" cy="532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zh-CN" sz="2200">
                <a:solidFill>
                  <a:srgbClr val="0432FF"/>
                </a:solidFill>
              </a:rPr>
              <a:t>module </a:t>
            </a:r>
            <a:r>
              <a:rPr lang="zh-CN" altLang="zh-CN" sz="2200"/>
              <a:t>ring 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#(</a:t>
            </a:r>
            <a:r>
              <a:rPr lang="zh-CN" altLang="en-US" sz="2200"/>
              <a:t> </a:t>
            </a:r>
            <a:r>
              <a:rPr lang="zh-CN" altLang="zh-CN" sz="2200"/>
              <a:t>parameter  CNT_SIZE = 8</a:t>
            </a:r>
            <a:r>
              <a:rPr lang="zh-CN" altLang="en-US" sz="2200"/>
              <a:t> </a:t>
            </a:r>
            <a:r>
              <a:rPr lang="zh-CN" altLang="zh-CN" sz="2200"/>
              <a:t>)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(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input wire clk,</a:t>
            </a:r>
            <a:r>
              <a:rPr lang="zh-CN" altLang="en-US" sz="2200"/>
              <a:t> </a:t>
            </a:r>
            <a:r>
              <a:rPr lang="zh-CN" altLang="zh-CN" sz="2200"/>
              <a:t>rst,           //</a:t>
            </a:r>
            <a:r>
              <a:rPr lang="zh-CN" altLang="en-US" sz="2200"/>
              <a:t>时钟和复位输入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output reg [CNT_SIZE-1:0] cnt </a:t>
            </a:r>
            <a:r>
              <a:rPr lang="zh-CN" altLang="en-US" sz="2200"/>
              <a:t>   </a:t>
            </a:r>
            <a:r>
              <a:rPr lang="zh-CN" altLang="zh-CN" sz="2200"/>
              <a:t>//</a:t>
            </a:r>
            <a:r>
              <a:rPr lang="zh-CN" altLang="en-US" sz="2200"/>
              <a:t>计数器输出</a:t>
            </a:r>
          </a:p>
          <a:p>
            <a:pPr>
              <a:lnSpc>
                <a:spcPct val="120000"/>
              </a:lnSpc>
            </a:pPr>
            <a:r>
              <a:rPr lang="en-US" altLang="zh-CN" sz="2200"/>
              <a:t>);</a:t>
            </a:r>
          </a:p>
          <a:p>
            <a:pPr>
              <a:lnSpc>
                <a:spcPct val="120000"/>
              </a:lnSpc>
            </a:pPr>
            <a:endParaRPr lang="en-US" altLang="zh-CN" sz="2200"/>
          </a:p>
          <a:p>
            <a:pPr>
              <a:lnSpc>
                <a:spcPct val="120000"/>
              </a:lnSpc>
            </a:pPr>
            <a:r>
              <a:rPr lang="zh-CN" altLang="zh-CN" sz="2200"/>
              <a:t>always@(posedge clk)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</a:t>
            </a:r>
            <a:r>
              <a:rPr lang="zh-CN" altLang="zh-CN" sz="2200"/>
              <a:t>if</a:t>
            </a:r>
            <a:r>
              <a:rPr lang="zh-CN" altLang="en-US" sz="2200"/>
              <a:t> </a:t>
            </a:r>
            <a:r>
              <a:rPr lang="zh-CN" altLang="zh-CN" sz="2200"/>
              <a:t>(!rst)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    </a:t>
            </a:r>
            <a:r>
              <a:rPr lang="zh-CN" altLang="zh-CN" sz="2200"/>
              <a:t>cnt &lt;= 8'b0000_0001;        //</a:t>
            </a:r>
            <a:r>
              <a:rPr lang="zh-CN" altLang="en-US" sz="2200"/>
              <a:t>复位初值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</a:t>
            </a:r>
            <a:r>
              <a:rPr lang="zh-CN" altLang="zh-CN" sz="2200"/>
              <a:t>else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    </a:t>
            </a:r>
            <a:r>
              <a:rPr lang="zh-CN" altLang="zh-CN" sz="2200"/>
              <a:t>cnt &lt;= {cnt[0],cnt[CNT_SIZE-1:1]};  //</a:t>
            </a:r>
            <a:r>
              <a:rPr lang="zh-CN" altLang="en-US" sz="2200"/>
              <a:t>右移循环计数</a:t>
            </a:r>
          </a:p>
          <a:p>
            <a:pPr>
              <a:lnSpc>
                <a:spcPct val="120000"/>
              </a:lnSpc>
            </a:pPr>
            <a:r>
              <a:rPr lang="zh-CN" altLang="zh-CN" sz="2200">
                <a:solidFill>
                  <a:srgbClr val="0432FF"/>
                </a:solidFill>
              </a:rPr>
              <a:t>endmodule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3">
            <a:extLst>
              <a:ext uri="{FF2B5EF4-FFF2-40B4-BE49-F238E27FC236}">
                <a16:creationId xmlns:a16="http://schemas.microsoft.com/office/drawing/2014/main" id="{E587ED64-CC5A-E344-96B6-AD67D316D5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1202" name="Rectangle 4">
            <a:extLst>
              <a:ext uri="{FF2B5EF4-FFF2-40B4-BE49-F238E27FC236}">
                <a16:creationId xmlns:a16="http://schemas.microsoft.com/office/drawing/2014/main" id="{B2E6226D-54B4-E949-AEFB-F73B64B2C1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5141912" cy="609600"/>
          </a:xfrm>
        </p:spPr>
        <p:txBody>
          <a:bodyPr/>
          <a:lstStyle/>
          <a:p>
            <a:pPr eaLnBrk="1" hangingPunct="1"/>
            <a:r>
              <a:rPr lang="zh-CN" altLang="en-US" sz="2800" b="1"/>
              <a:t>扭环计数器</a:t>
            </a:r>
          </a:p>
        </p:txBody>
      </p:sp>
      <p:sp>
        <p:nvSpPr>
          <p:cNvPr id="51203" name="Text Box 5">
            <a:extLst>
              <a:ext uri="{FF2B5EF4-FFF2-40B4-BE49-F238E27FC236}">
                <a16:creationId xmlns:a16="http://schemas.microsoft.com/office/drawing/2014/main" id="{0F6DEEE6-1311-0045-8913-E5AB3C632F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725" y="1870075"/>
            <a:ext cx="1917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(1) </a:t>
            </a:r>
            <a:r>
              <a:rPr lang="zh-CN" altLang="en-US" sz="2400" b="1"/>
              <a:t>基本电路</a:t>
            </a:r>
            <a:r>
              <a:rPr lang="zh-CN" altLang="en-US" sz="24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1204" name="Object 10">
            <a:extLst>
              <a:ext uri="{FF2B5EF4-FFF2-40B4-BE49-F238E27FC236}">
                <a16:creationId xmlns:a16="http://schemas.microsoft.com/office/drawing/2014/main" id="{DA5D40EA-9A50-D547-83D7-C350DC88CD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90975" y="1371600"/>
          <a:ext cx="5076825" cy="2163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7" r:id="rId3" imgW="4330700" imgH="1854200" progId="Visio.Drawing.11">
                  <p:embed/>
                </p:oleObj>
              </mc:Choice>
              <mc:Fallback>
                <p:oleObj r:id="rId3" imgW="4330700" imgH="1854200" progId="Visio.Drawing.11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0975" y="1371600"/>
                        <a:ext cx="5076825" cy="2163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7143" name="Group 87">
            <a:extLst>
              <a:ext uri="{FF2B5EF4-FFF2-40B4-BE49-F238E27FC236}">
                <a16:creationId xmlns:a16="http://schemas.microsoft.com/office/drawing/2014/main" id="{ED96E31C-FCEE-A94A-82A7-C8A79E37CE03}"/>
              </a:ext>
            </a:extLst>
          </p:cNvPr>
          <p:cNvGraphicFramePr>
            <a:graphicFrameLocks noGrp="1"/>
          </p:cNvGraphicFramePr>
          <p:nvPr/>
        </p:nvGraphicFramePr>
        <p:xfrm>
          <a:off x="6629400" y="4267200"/>
          <a:ext cx="2286000" cy="1727200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106923682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37443996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62306945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899315819"/>
                    </a:ext>
                  </a:extLst>
                </a:gridCol>
              </a:tblGrid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4016729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3506312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760675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4303645"/>
                  </a:ext>
                </a:extLst>
              </a:tr>
            </a:tbl>
          </a:graphicData>
        </a:graphic>
      </p:graphicFrame>
      <p:sp>
        <p:nvSpPr>
          <p:cNvPr id="51232" name="Text Box 88">
            <a:extLst>
              <a:ext uri="{FF2B5EF4-FFF2-40B4-BE49-F238E27FC236}">
                <a16:creationId xmlns:a16="http://schemas.microsoft.com/office/drawing/2014/main" id="{1D50EE0E-1EA8-8A40-A6DC-76797A81A3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3962400"/>
            <a:ext cx="2127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00      01      11      10</a:t>
            </a:r>
          </a:p>
        </p:txBody>
      </p:sp>
      <p:sp>
        <p:nvSpPr>
          <p:cNvPr id="51233" name="Text Box 90">
            <a:extLst>
              <a:ext uri="{FF2B5EF4-FFF2-40B4-BE49-F238E27FC236}">
                <a16:creationId xmlns:a16="http://schemas.microsoft.com/office/drawing/2014/main" id="{7B2AB7F9-20C3-E24C-AB17-1E07A289E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4338638"/>
            <a:ext cx="412750" cy="160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10</a:t>
            </a:r>
          </a:p>
        </p:txBody>
      </p:sp>
      <p:sp>
        <p:nvSpPr>
          <p:cNvPr id="51234" name="Line 91">
            <a:extLst>
              <a:ext uri="{FF2B5EF4-FFF2-40B4-BE49-F238E27FC236}">
                <a16:creationId xmlns:a16="http://schemas.microsoft.com/office/drawing/2014/main" id="{A5B8A1C4-5B66-6F41-A093-CB06C4D4B7B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48400" y="3962400"/>
            <a:ext cx="381000" cy="3048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35" name="Text Box 92">
            <a:extLst>
              <a:ext uri="{FF2B5EF4-FFF2-40B4-BE49-F238E27FC236}">
                <a16:creationId xmlns:a16="http://schemas.microsoft.com/office/drawing/2014/main" id="{0B089579-11FD-494D-B31B-5D6B7EFF0F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7450" y="3733800"/>
            <a:ext cx="666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3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236" name="Text Box 93">
            <a:extLst>
              <a:ext uri="{FF2B5EF4-FFF2-40B4-BE49-F238E27FC236}">
                <a16:creationId xmlns:a16="http://schemas.microsoft.com/office/drawing/2014/main" id="{37296D08-A18B-3344-87F7-64C7A9E1A9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3976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1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51237" name="Text Box 94">
            <a:extLst>
              <a:ext uri="{FF2B5EF4-FFF2-40B4-BE49-F238E27FC236}">
                <a16:creationId xmlns:a16="http://schemas.microsoft.com/office/drawing/2014/main" id="{629021EC-3DF5-054E-923A-5F425C1F8A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6034088"/>
            <a:ext cx="425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D</a:t>
            </a:r>
            <a:r>
              <a:rPr lang="en-US" altLang="zh-CN" sz="1800" baseline="-25000">
                <a:ea typeface="宋体" panose="02010600030101010101" pitchFamily="2" charset="-122"/>
              </a:rPr>
              <a:t>0</a:t>
            </a:r>
          </a:p>
        </p:txBody>
      </p:sp>
      <p:grpSp>
        <p:nvGrpSpPr>
          <p:cNvPr id="2" name="Group 98">
            <a:extLst>
              <a:ext uri="{FF2B5EF4-FFF2-40B4-BE49-F238E27FC236}">
                <a16:creationId xmlns:a16="http://schemas.microsoft.com/office/drawing/2014/main" id="{D58A8D93-912F-4B46-9ED9-9A2417F22847}"/>
              </a:ext>
            </a:extLst>
          </p:cNvPr>
          <p:cNvGrpSpPr>
            <a:grpSpLocks/>
          </p:cNvGrpSpPr>
          <p:nvPr/>
        </p:nvGrpSpPr>
        <p:grpSpPr bwMode="auto">
          <a:xfrm>
            <a:off x="758825" y="2438400"/>
            <a:ext cx="4879975" cy="4043363"/>
            <a:chOff x="478" y="1536"/>
            <a:chExt cx="3074" cy="2547"/>
          </a:xfrm>
        </p:grpSpPr>
        <p:pic>
          <p:nvPicPr>
            <p:cNvPr id="51241" name="Picture 95">
              <a:extLst>
                <a:ext uri="{FF2B5EF4-FFF2-40B4-BE49-F238E27FC236}">
                  <a16:creationId xmlns:a16="http://schemas.microsoft.com/office/drawing/2014/main" id="{36F56E24-A3BB-8944-9B46-1D97566C64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" y="2016"/>
              <a:ext cx="3074" cy="1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242" name="Text Box 13">
              <a:extLst>
                <a:ext uri="{FF2B5EF4-FFF2-40B4-BE49-F238E27FC236}">
                  <a16:creationId xmlns:a16="http://schemas.microsoft.com/office/drawing/2014/main" id="{C32F6B1E-40FF-944F-A97A-C266A21457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2" y="1536"/>
              <a:ext cx="154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/>
                <a:t>(2) </a:t>
              </a:r>
              <a:r>
                <a:rPr lang="zh-CN" altLang="en-US" sz="2400" b="1"/>
                <a:t>状态转移关系</a:t>
              </a:r>
            </a:p>
          </p:txBody>
        </p:sp>
        <p:graphicFrame>
          <p:nvGraphicFramePr>
            <p:cNvPr id="51243" name="Object 96">
              <a:extLst>
                <a:ext uri="{FF2B5EF4-FFF2-40B4-BE49-F238E27FC236}">
                  <a16:creationId xmlns:a16="http://schemas.microsoft.com/office/drawing/2014/main" id="{973D3133-1EFA-224F-940C-D4C8F8200A7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80" y="3600"/>
            <a:ext cx="624" cy="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78" name="Equation" r:id="rId6" imgW="14630400" imgH="5270500" progId="Equation.3">
                    <p:embed/>
                  </p:oleObj>
                </mc:Choice>
                <mc:Fallback>
                  <p:oleObj name="Equation" r:id="rId6" imgW="14630400" imgH="5270500" progId="Equation.3">
                    <p:embed/>
                    <p:pic>
                      <p:nvPicPr>
                        <p:cNvPr id="0" name="Object 9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0" y="3600"/>
                          <a:ext cx="624" cy="2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244" name="Text Box 97">
              <a:extLst>
                <a:ext uri="{FF2B5EF4-FFF2-40B4-BE49-F238E27FC236}">
                  <a16:creationId xmlns:a16="http://schemas.microsoft.com/office/drawing/2014/main" id="{052279DE-F5F5-1940-8DF8-BE98B7D71C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0" y="3871"/>
              <a:ext cx="153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 b="1">
                  <a:latin typeface="Tahoma" panose="020B0604030504040204" pitchFamily="34" charset="0"/>
                  <a:ea typeface="宋体" panose="02010600030101010101" pitchFamily="2" charset="-122"/>
                </a:rPr>
                <a:t>扭环计数器的状态转移图</a:t>
              </a:r>
            </a:p>
          </p:txBody>
        </p:sp>
      </p:grpSp>
      <p:sp>
        <p:nvSpPr>
          <p:cNvPr id="27692" name="Text Box 44">
            <a:extLst>
              <a:ext uri="{FF2B5EF4-FFF2-40B4-BE49-F238E27FC236}">
                <a16:creationId xmlns:a16="http://schemas.microsoft.com/office/drawing/2014/main" id="{5E947388-4764-A844-94C1-5EB9333CD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5730875"/>
            <a:ext cx="13112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400">
                <a:ea typeface="宋体" panose="02010600030101010101" pitchFamily="2" charset="-122"/>
              </a:rPr>
              <a:t>包含全0状态和全1状态</a:t>
            </a:r>
          </a:p>
        </p:txBody>
      </p:sp>
      <p:sp>
        <p:nvSpPr>
          <p:cNvPr id="51240" name="AutoShape 45">
            <a:extLst>
              <a:ext uri="{FF2B5EF4-FFF2-40B4-BE49-F238E27FC236}">
                <a16:creationId xmlns:a16="http://schemas.microsoft.com/office/drawing/2014/main" id="{AE8199FD-4DA8-6D4F-9F88-0D02EEA18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4343400"/>
            <a:ext cx="990600" cy="1600200"/>
          </a:xfrm>
          <a:prstGeom prst="roundRect">
            <a:avLst>
              <a:gd name="adj" fmla="val 16667"/>
            </a:avLst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7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92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>
            <a:extLst>
              <a:ext uri="{FF2B5EF4-FFF2-40B4-BE49-F238E27FC236}">
                <a16:creationId xmlns:a16="http://schemas.microsoft.com/office/drawing/2014/main" id="{3B4F0D40-B27A-0249-8613-8FF9C37FE23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2226" name="Text Box 8">
            <a:extLst>
              <a:ext uri="{FF2B5EF4-FFF2-40B4-BE49-F238E27FC236}">
                <a16:creationId xmlns:a16="http://schemas.microsoft.com/office/drawing/2014/main" id="{B04B93B2-641F-5643-81D2-7A0520E38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0150" y="1398588"/>
            <a:ext cx="1841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(3) </a:t>
            </a:r>
            <a:r>
              <a:rPr lang="zh-CN" altLang="en-US" sz="2400" b="1"/>
              <a:t>电路特点</a:t>
            </a:r>
          </a:p>
        </p:txBody>
      </p:sp>
      <p:graphicFrame>
        <p:nvGraphicFramePr>
          <p:cNvPr id="556042" name="Group 10">
            <a:extLst>
              <a:ext uri="{FF2B5EF4-FFF2-40B4-BE49-F238E27FC236}">
                <a16:creationId xmlns:a16="http://schemas.microsoft.com/office/drawing/2014/main" id="{BB3E4662-E94E-9041-865B-B1174386DBC0}"/>
              </a:ext>
            </a:extLst>
          </p:cNvPr>
          <p:cNvGraphicFramePr>
            <a:graphicFrameLocks noGrp="1"/>
          </p:cNvGraphicFramePr>
          <p:nvPr/>
        </p:nvGraphicFramePr>
        <p:xfrm>
          <a:off x="6629400" y="3987800"/>
          <a:ext cx="2286000" cy="1727200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3384099188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394109839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67279995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862456466"/>
                    </a:ext>
                  </a:extLst>
                </a:gridCol>
              </a:tblGrid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221467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7476618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052098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9267418"/>
                  </a:ext>
                </a:extLst>
              </a:tr>
            </a:tbl>
          </a:graphicData>
        </a:graphic>
      </p:graphicFrame>
      <p:sp>
        <p:nvSpPr>
          <p:cNvPr id="52254" name="Text Box 39">
            <a:extLst>
              <a:ext uri="{FF2B5EF4-FFF2-40B4-BE49-F238E27FC236}">
                <a16:creationId xmlns:a16="http://schemas.microsoft.com/office/drawing/2014/main" id="{2E4CEC6E-BB94-5448-A0FE-553FFE691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3683000"/>
            <a:ext cx="2127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00      01      11      10</a:t>
            </a:r>
          </a:p>
        </p:txBody>
      </p:sp>
      <p:sp>
        <p:nvSpPr>
          <p:cNvPr id="52255" name="Text Box 40">
            <a:extLst>
              <a:ext uri="{FF2B5EF4-FFF2-40B4-BE49-F238E27FC236}">
                <a16:creationId xmlns:a16="http://schemas.microsoft.com/office/drawing/2014/main" id="{45879FBF-D89B-8647-8A99-30CF24986B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4059238"/>
            <a:ext cx="412750" cy="160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10</a:t>
            </a:r>
          </a:p>
        </p:txBody>
      </p:sp>
      <p:sp>
        <p:nvSpPr>
          <p:cNvPr id="52256" name="Line 41">
            <a:extLst>
              <a:ext uri="{FF2B5EF4-FFF2-40B4-BE49-F238E27FC236}">
                <a16:creationId xmlns:a16="http://schemas.microsoft.com/office/drawing/2014/main" id="{19AF820E-1CE1-5343-BB33-3A8E8220332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48400" y="3683000"/>
            <a:ext cx="381000" cy="3048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2257" name="Text Box 42">
            <a:extLst>
              <a:ext uri="{FF2B5EF4-FFF2-40B4-BE49-F238E27FC236}">
                <a16:creationId xmlns:a16="http://schemas.microsoft.com/office/drawing/2014/main" id="{CA7BDB8C-361E-F147-A05E-0D2BE665CE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7450" y="3454400"/>
            <a:ext cx="666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3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2258" name="Text Box 43">
            <a:extLst>
              <a:ext uri="{FF2B5EF4-FFF2-40B4-BE49-F238E27FC236}">
                <a16:creationId xmlns:a16="http://schemas.microsoft.com/office/drawing/2014/main" id="{1C6765DE-CFB9-3C44-9837-F7771488E3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36972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1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0</a:t>
            </a:r>
          </a:p>
        </p:txBody>
      </p:sp>
      <p:graphicFrame>
        <p:nvGraphicFramePr>
          <p:cNvPr id="52259" name="Object 45">
            <a:extLst>
              <a:ext uri="{FF2B5EF4-FFF2-40B4-BE49-F238E27FC236}">
                <a16:creationId xmlns:a16="http://schemas.microsoft.com/office/drawing/2014/main" id="{85181135-A69E-5446-998C-4B6E7A9FA4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4181475"/>
          <a:ext cx="5457825" cy="2325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95" r:id="rId3" imgW="4330700" imgH="1854200" progId="Visio.Drawing.11">
                  <p:embed/>
                </p:oleObj>
              </mc:Choice>
              <mc:Fallback>
                <p:oleObj r:id="rId3" imgW="4330700" imgH="1854200" progId="Visio.Drawing.11">
                  <p:embed/>
                  <p:pic>
                    <p:nvPicPr>
                      <p:cNvPr id="0" name="Object 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181475"/>
                        <a:ext cx="5457825" cy="2325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2260" name="Group 41">
            <a:extLst>
              <a:ext uri="{FF2B5EF4-FFF2-40B4-BE49-F238E27FC236}">
                <a16:creationId xmlns:a16="http://schemas.microsoft.com/office/drawing/2014/main" id="{F53F0E69-4B16-C54B-8F4D-059D711D6D5F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905000"/>
            <a:ext cx="6400800" cy="1676400"/>
            <a:chOff x="1440" y="2400"/>
            <a:chExt cx="3815" cy="1056"/>
          </a:xfrm>
        </p:grpSpPr>
        <p:sp>
          <p:nvSpPr>
            <p:cNvPr id="52261" name="Rectangle 42">
              <a:extLst>
                <a:ext uri="{FF2B5EF4-FFF2-40B4-BE49-F238E27FC236}">
                  <a16:creationId xmlns:a16="http://schemas.microsoft.com/office/drawing/2014/main" id="{6C8B56AA-B418-9945-B7D4-C15A9B27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" y="2400"/>
              <a:ext cx="3815" cy="1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25000"/>
                </a:lnSpc>
              </a:pPr>
              <a:r>
                <a:rPr lang="en-US" altLang="zh-CN" sz="2200" b="1" i="1">
                  <a:ea typeface="幼圆" pitchFamily="49" charset="-122"/>
                </a:rPr>
                <a:t>k</a:t>
              </a:r>
              <a:r>
                <a:rPr lang="en-US" altLang="zh-CN" sz="2200" b="1">
                  <a:ea typeface="幼圆" pitchFamily="49" charset="-122"/>
                </a:rPr>
                <a:t> </a:t>
              </a:r>
              <a:r>
                <a:rPr lang="zh-CN" altLang="en-US" sz="2200" b="1">
                  <a:ea typeface="幼圆" pitchFamily="49" charset="-122"/>
                </a:rPr>
                <a:t>位移存器构成的扭环计数器可以计 2</a:t>
              </a:r>
              <a:r>
                <a:rPr lang="en-US" altLang="zh-CN" sz="2200" b="1" i="1">
                  <a:ea typeface="幼圆" pitchFamily="49" charset="-122"/>
                </a:rPr>
                <a:t>k</a:t>
              </a:r>
              <a:r>
                <a:rPr lang="en-US" altLang="zh-CN" sz="2200" b="1">
                  <a:ea typeface="幼圆" pitchFamily="49" charset="-122"/>
                </a:rPr>
                <a:t> </a:t>
              </a:r>
              <a:r>
                <a:rPr lang="zh-CN" altLang="en-US" sz="2200" b="1">
                  <a:ea typeface="幼圆" pitchFamily="49" charset="-122"/>
                </a:rPr>
                <a:t>个数</a:t>
              </a:r>
            </a:p>
            <a:p>
              <a:pPr>
                <a:lnSpc>
                  <a:spcPct val="125000"/>
                </a:lnSpc>
              </a:pPr>
              <a:r>
                <a:rPr lang="zh-CN" altLang="en-US" sz="2200" b="1">
                  <a:ea typeface="幼圆" pitchFamily="49" charset="-122"/>
                </a:rPr>
                <a:t>连接方式为</a:t>
              </a:r>
            </a:p>
            <a:p>
              <a:pPr>
                <a:lnSpc>
                  <a:spcPct val="125000"/>
                </a:lnSpc>
              </a:pPr>
              <a:r>
                <a:rPr lang="zh-CN" altLang="en-US" sz="2200" b="1">
                  <a:ea typeface="幼圆" pitchFamily="49" charset="-122"/>
                </a:rPr>
                <a:t>译码电路简单</a:t>
              </a:r>
            </a:p>
          </p:txBody>
        </p:sp>
        <p:graphicFrame>
          <p:nvGraphicFramePr>
            <p:cNvPr id="52262" name="Object 43">
              <a:extLst>
                <a:ext uri="{FF2B5EF4-FFF2-40B4-BE49-F238E27FC236}">
                  <a16:creationId xmlns:a16="http://schemas.microsoft.com/office/drawing/2014/main" id="{45ABB4F6-41C8-D24E-A450-22E57BEA23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40" y="2743"/>
            <a:ext cx="1536" cy="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296" name="公式" r:id="rId5" imgW="29845000" imgH="5854700" progId="Equation.3">
                    <p:embed/>
                  </p:oleObj>
                </mc:Choice>
                <mc:Fallback>
                  <p:oleObj name="公式" r:id="rId5" imgW="29845000" imgH="5854700" progId="Equation.3">
                    <p:embed/>
                    <p:pic>
                      <p:nvPicPr>
                        <p:cNvPr id="0" name="Object 4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40" y="2743"/>
                          <a:ext cx="1536" cy="3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>
            <a:extLst>
              <a:ext uri="{FF2B5EF4-FFF2-40B4-BE49-F238E27FC236}">
                <a16:creationId xmlns:a16="http://schemas.microsoft.com/office/drawing/2014/main" id="{AB58964C-A90E-2042-BC99-07F18875E0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18434" name="Text Box 5">
            <a:extLst>
              <a:ext uri="{FF2B5EF4-FFF2-40B4-BE49-F238E27FC236}">
                <a16:creationId xmlns:a16="http://schemas.microsoft.com/office/drawing/2014/main" id="{54CF18A1-8F7D-6044-9237-297DDAABBC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3150" y="1252538"/>
            <a:ext cx="746125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5000"/>
              </a:spcAft>
              <a:buClrTx/>
              <a:buSzTx/>
              <a:buFontTx/>
              <a:buAutoNum type="arabicPeriod"/>
            </a:pPr>
            <a:r>
              <a:rPr lang="zh-CN" altLang="en-US" sz="2800" b="1"/>
              <a:t>米里型</a:t>
            </a:r>
            <a:r>
              <a:rPr lang="en-US" altLang="zh-CN" sz="2800" b="1"/>
              <a:t>(Mealy mode)</a:t>
            </a:r>
            <a:r>
              <a:rPr lang="zh-CN" altLang="en-US" sz="2800" b="1"/>
              <a:t>同步时序电路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None/>
            </a:pPr>
            <a:r>
              <a:rPr lang="zh-CN" altLang="en-US" sz="2400">
                <a:latin typeface="Tahoma" panose="020B0604030504040204" pitchFamily="34" charset="0"/>
                <a:ea typeface="楷体_GB2312" pitchFamily="49" charset="-122"/>
              </a:rPr>
              <a:t>          </a:t>
            </a:r>
            <a:r>
              <a:rPr lang="zh-CN" altLang="en-US" sz="2400" b="1">
                <a:latin typeface="Tahoma" panose="020B0604030504040204" pitchFamily="34" charset="0"/>
                <a:ea typeface="楷体_GB2312" pitchFamily="49" charset="-122"/>
              </a:rPr>
              <a:t>电路的输出是输入变量和状态变量的函数</a:t>
            </a:r>
            <a:r>
              <a:rPr lang="en-US" altLang="zh-CN" sz="2400" b="1">
                <a:latin typeface="Tahoma" panose="020B0604030504040204" pitchFamily="34" charset="0"/>
                <a:ea typeface="楷体_GB2312" pitchFamily="49" charset="-122"/>
              </a:rPr>
              <a:t>.</a:t>
            </a:r>
            <a:r>
              <a:rPr lang="en-US" altLang="zh-CN" sz="2400" b="1">
                <a:latin typeface="Tahoma" panose="020B0604030504040204" pitchFamily="34" charset="0"/>
                <a:ea typeface="宋体" panose="02010600030101010101" pitchFamily="2" charset="-122"/>
              </a:rPr>
              <a:t>  </a:t>
            </a:r>
          </a:p>
        </p:txBody>
      </p:sp>
      <p:graphicFrame>
        <p:nvGraphicFramePr>
          <p:cNvPr id="18435" name="Object 8">
            <a:extLst>
              <a:ext uri="{FF2B5EF4-FFF2-40B4-BE49-F238E27FC236}">
                <a16:creationId xmlns:a16="http://schemas.microsoft.com/office/drawing/2014/main" id="{247D4A03-B511-EF44-AD00-D068F3AC1B2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2743200"/>
          <a:ext cx="5257800" cy="317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8" r:id="rId3" imgW="13462000" imgH="6477000" progId="Visio.Drawing.5">
                  <p:embed/>
                </p:oleObj>
              </mc:Choice>
              <mc:Fallback>
                <p:oleObj r:id="rId3" imgW="13462000" imgH="6477000" progId="Visio.Drawing.5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743200"/>
                        <a:ext cx="5257800" cy="3173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436" name="Group 16">
            <a:extLst>
              <a:ext uri="{FF2B5EF4-FFF2-40B4-BE49-F238E27FC236}">
                <a16:creationId xmlns:a16="http://schemas.microsoft.com/office/drawing/2014/main" id="{A3E53FD7-26CE-BE47-AC68-AB6C3E480985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4191000"/>
            <a:ext cx="4191000" cy="2514600"/>
            <a:chOff x="3408" y="2544"/>
            <a:chExt cx="2256" cy="1295"/>
          </a:xfrm>
        </p:grpSpPr>
        <p:graphicFrame>
          <p:nvGraphicFramePr>
            <p:cNvPr id="18438" name="Object 10">
              <a:extLst>
                <a:ext uri="{FF2B5EF4-FFF2-40B4-BE49-F238E27FC236}">
                  <a16:creationId xmlns:a16="http://schemas.microsoft.com/office/drawing/2014/main" id="{E5ECB16C-13AA-E649-9CF5-2D9F3C209B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2544"/>
            <a:ext cx="2256" cy="1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89" r:id="rId5" imgW="19138900" imgH="10655300" progId="Visio.Drawing.5">
                    <p:embed/>
                  </p:oleObj>
                </mc:Choice>
                <mc:Fallback>
                  <p:oleObj r:id="rId5" imgW="19138900" imgH="10655300" progId="Visio.Drawing.5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2544"/>
                          <a:ext cx="2256" cy="1295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439" name="Rectangle 14">
              <a:extLst>
                <a:ext uri="{FF2B5EF4-FFF2-40B4-BE49-F238E27FC236}">
                  <a16:creationId xmlns:a16="http://schemas.microsoft.com/office/drawing/2014/main" id="{0B6E2A2C-35F0-104C-82ED-0254C96F3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6" y="3456"/>
              <a:ext cx="172" cy="126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000">
                  <a:ea typeface="宋体" panose="02010600030101010101" pitchFamily="2" charset="-122"/>
                </a:rPr>
                <a:t>Y</a:t>
              </a:r>
              <a:r>
                <a:rPr lang="en-US" altLang="zh-CN" sz="1000" baseline="-25000">
                  <a:ea typeface="宋体" panose="02010600030101010101" pitchFamily="2" charset="-122"/>
                </a:rPr>
                <a:t>p</a:t>
              </a:r>
            </a:p>
          </p:txBody>
        </p:sp>
      </p:grpSp>
      <p:graphicFrame>
        <p:nvGraphicFramePr>
          <p:cNvPr id="18437" name="Object 9">
            <a:extLst>
              <a:ext uri="{FF2B5EF4-FFF2-40B4-BE49-F238E27FC236}">
                <a16:creationId xmlns:a16="http://schemas.microsoft.com/office/drawing/2014/main" id="{D1BAEF73-D6BF-484B-98C3-CA7B4B945C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67400" y="2971800"/>
          <a:ext cx="21336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0" name="公式" r:id="rId7" imgW="23114000" imgH="5270500" progId="Equation.3">
                  <p:embed/>
                </p:oleObj>
              </mc:Choice>
              <mc:Fallback>
                <p:oleObj name="公式" r:id="rId7" imgW="23114000" imgH="52705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2971800"/>
                        <a:ext cx="2133600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>
            <a:extLst>
              <a:ext uri="{FF2B5EF4-FFF2-40B4-BE49-F238E27FC236}">
                <a16:creationId xmlns:a16="http://schemas.microsoft.com/office/drawing/2014/main" id="{53F2D032-D867-594E-A079-41C2C7AA04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3250" name="Text Box 4">
            <a:extLst>
              <a:ext uri="{FF2B5EF4-FFF2-40B4-BE49-F238E27FC236}">
                <a16:creationId xmlns:a16="http://schemas.microsoft.com/office/drawing/2014/main" id="{4B246E8D-4A81-EB45-8F29-4E43CF8C9F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0150" y="1398588"/>
            <a:ext cx="1917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(4) </a:t>
            </a:r>
            <a:r>
              <a:rPr lang="zh-CN" altLang="en-US" sz="2400" b="1"/>
              <a:t>改进方案</a:t>
            </a:r>
            <a:r>
              <a:rPr lang="zh-CN" altLang="en-US" sz="24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3251" name="Object 5">
            <a:extLst>
              <a:ext uri="{FF2B5EF4-FFF2-40B4-BE49-F238E27FC236}">
                <a16:creationId xmlns:a16="http://schemas.microsoft.com/office/drawing/2014/main" id="{D2BA8736-AAAF-0847-BDD8-F5BB8DE228F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05200" y="1371600"/>
          <a:ext cx="5410200" cy="270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38" r:id="rId3" imgW="4254500" imgH="2133600" progId="Visio.Drawing.11">
                  <p:embed/>
                </p:oleObj>
              </mc:Choice>
              <mc:Fallback>
                <p:oleObj r:id="rId3" imgW="4254500" imgH="213360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5200" y="1371600"/>
                        <a:ext cx="5410200" cy="2705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2" name="Object 8">
            <a:extLst>
              <a:ext uri="{FF2B5EF4-FFF2-40B4-BE49-F238E27FC236}">
                <a16:creationId xmlns:a16="http://schemas.microsoft.com/office/drawing/2014/main" id="{801308D4-C0FA-8B41-9807-59A44EC945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4114800"/>
          <a:ext cx="5867400" cy="269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39" r:id="rId5" imgW="6807200" imgH="3111500" progId="Visio.Drawing.11">
                  <p:embed/>
                </p:oleObj>
              </mc:Choice>
              <mc:Fallback>
                <p:oleObj r:id="rId5" imgW="6807200" imgH="31115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4114800"/>
                        <a:ext cx="5867400" cy="2692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3" name="Object 9">
            <a:extLst>
              <a:ext uri="{FF2B5EF4-FFF2-40B4-BE49-F238E27FC236}">
                <a16:creationId xmlns:a16="http://schemas.microsoft.com/office/drawing/2014/main" id="{B94D4F53-0CCA-B340-96CC-5E8038922C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7663" y="1955800"/>
          <a:ext cx="1946275" cy="113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40" name="Equation" r:id="rId7" imgW="23990300" imgH="14046200" progId="Equation.3">
                  <p:embed/>
                </p:oleObj>
              </mc:Choice>
              <mc:Fallback>
                <p:oleObj name="Equation" r:id="rId7" imgW="23990300" imgH="140462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7663" y="1955800"/>
                        <a:ext cx="1946275" cy="1139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7143" name="Group 87">
            <a:extLst>
              <a:ext uri="{FF2B5EF4-FFF2-40B4-BE49-F238E27FC236}">
                <a16:creationId xmlns:a16="http://schemas.microsoft.com/office/drawing/2014/main" id="{435368E1-3A87-1242-B8D8-F359F8201467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4648200"/>
          <a:ext cx="2286000" cy="1727200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169539391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3748295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68003220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4200607386"/>
                    </a:ext>
                  </a:extLst>
                </a:gridCol>
              </a:tblGrid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177016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7555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隶书" pitchFamily="49" charset="-122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0377078"/>
                  </a:ext>
                </a:extLst>
              </a:tr>
              <a:tr h="431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隶书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itchFamily="2" charset="2"/>
                        </a:rPr>
                        <a:t>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8158034"/>
                  </a:ext>
                </a:extLst>
              </a:tr>
            </a:tbl>
          </a:graphicData>
        </a:graphic>
      </p:graphicFrame>
      <p:sp>
        <p:nvSpPr>
          <p:cNvPr id="53281" name="Text Box 88">
            <a:extLst>
              <a:ext uri="{FF2B5EF4-FFF2-40B4-BE49-F238E27FC236}">
                <a16:creationId xmlns:a16="http://schemas.microsoft.com/office/drawing/2014/main" id="{6F1D0019-7253-C34F-B8A8-CD51F4A2AB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4343400"/>
            <a:ext cx="2127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00      01      11      10</a:t>
            </a:r>
          </a:p>
        </p:txBody>
      </p:sp>
      <p:sp>
        <p:nvSpPr>
          <p:cNvPr id="53282" name="Text Box 90">
            <a:extLst>
              <a:ext uri="{FF2B5EF4-FFF2-40B4-BE49-F238E27FC236}">
                <a16:creationId xmlns:a16="http://schemas.microsoft.com/office/drawing/2014/main" id="{34632E63-24CE-934A-8442-997F6FAC2D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719638"/>
            <a:ext cx="412750" cy="160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00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01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11</a:t>
            </a:r>
          </a:p>
          <a:p>
            <a:pPr eaLnBrk="1" hangingPunct="1"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lang="en-US" altLang="zh-CN" sz="1800" b="1">
                <a:ea typeface="宋体" panose="02010600030101010101" pitchFamily="2" charset="-122"/>
              </a:rPr>
              <a:t>10</a:t>
            </a:r>
          </a:p>
        </p:txBody>
      </p:sp>
      <p:sp>
        <p:nvSpPr>
          <p:cNvPr id="53283" name="Line 91">
            <a:extLst>
              <a:ext uri="{FF2B5EF4-FFF2-40B4-BE49-F238E27FC236}">
                <a16:creationId xmlns:a16="http://schemas.microsoft.com/office/drawing/2014/main" id="{A03B8F2D-B0A8-DA49-B086-86F36F53EA5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24600" y="4343400"/>
            <a:ext cx="381000" cy="3048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3284" name="Text Box 92">
            <a:extLst>
              <a:ext uri="{FF2B5EF4-FFF2-40B4-BE49-F238E27FC236}">
                <a16:creationId xmlns:a16="http://schemas.microsoft.com/office/drawing/2014/main" id="{788B4564-7B86-5B4E-81EB-D70A101BE3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3650" y="4114800"/>
            <a:ext cx="666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3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3285" name="Text Box 93">
            <a:extLst>
              <a:ext uri="{FF2B5EF4-FFF2-40B4-BE49-F238E27FC236}">
                <a16:creationId xmlns:a16="http://schemas.microsoft.com/office/drawing/2014/main" id="{C5E37C4E-3FC5-DA45-907F-9CDBF8315A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357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1</a:t>
            </a:r>
            <a:r>
              <a:rPr lang="en-US" altLang="zh-CN" sz="1800">
                <a:ea typeface="宋体" panose="02010600030101010101" pitchFamily="2" charset="-122"/>
              </a:rPr>
              <a:t>Q</a:t>
            </a:r>
            <a:r>
              <a:rPr lang="en-US" altLang="zh-CN" sz="1800" baseline="-25000"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53286" name="Text Box 94">
            <a:extLst>
              <a:ext uri="{FF2B5EF4-FFF2-40B4-BE49-F238E27FC236}">
                <a16:creationId xmlns:a16="http://schemas.microsoft.com/office/drawing/2014/main" id="{7C527E90-0394-354F-8A14-EC64D79360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6415088"/>
            <a:ext cx="425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D</a:t>
            </a:r>
            <a:r>
              <a:rPr lang="en-US" altLang="zh-CN" sz="1800" baseline="-25000"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53287" name="AutoShape 40">
            <a:extLst>
              <a:ext uri="{FF2B5EF4-FFF2-40B4-BE49-F238E27FC236}">
                <a16:creationId xmlns:a16="http://schemas.microsoft.com/office/drawing/2014/main" id="{C1310530-B9BD-C940-9A47-D8F57110C2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724400"/>
            <a:ext cx="990600" cy="1600200"/>
          </a:xfrm>
          <a:prstGeom prst="roundRect">
            <a:avLst>
              <a:gd name="adj" fmla="val 16667"/>
            </a:avLst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53288" name="AutoShape 41">
            <a:extLst>
              <a:ext uri="{FF2B5EF4-FFF2-40B4-BE49-F238E27FC236}">
                <a16:creationId xmlns:a16="http://schemas.microsoft.com/office/drawing/2014/main" id="{9F28284E-6CEE-2441-8692-3897D23B2C10}"/>
              </a:ext>
            </a:extLst>
          </p:cNvPr>
          <p:cNvSpPr>
            <a:spLocks/>
          </p:cNvSpPr>
          <p:nvPr/>
        </p:nvSpPr>
        <p:spPr bwMode="auto">
          <a:xfrm>
            <a:off x="6705600" y="5562600"/>
            <a:ext cx="457200" cy="762000"/>
          </a:xfrm>
          <a:prstGeom prst="rightBracket">
            <a:avLst>
              <a:gd name="adj" fmla="val 13889"/>
            </a:avLst>
          </a:prstGeom>
          <a:noFill/>
          <a:ln w="9525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53289" name="AutoShape 42">
            <a:extLst>
              <a:ext uri="{FF2B5EF4-FFF2-40B4-BE49-F238E27FC236}">
                <a16:creationId xmlns:a16="http://schemas.microsoft.com/office/drawing/2014/main" id="{3EF5EA6B-6948-744D-B5A2-35280A001508}"/>
              </a:ext>
            </a:extLst>
          </p:cNvPr>
          <p:cNvSpPr>
            <a:spLocks/>
          </p:cNvSpPr>
          <p:nvPr/>
        </p:nvSpPr>
        <p:spPr bwMode="auto">
          <a:xfrm>
            <a:off x="8534400" y="5562600"/>
            <a:ext cx="457200" cy="762000"/>
          </a:xfrm>
          <a:prstGeom prst="leftBracket">
            <a:avLst>
              <a:gd name="adj" fmla="val 13889"/>
            </a:avLst>
          </a:prstGeom>
          <a:noFill/>
          <a:ln w="9525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Rectangle 2">
            <a:extLst>
              <a:ext uri="{FF2B5EF4-FFF2-40B4-BE49-F238E27FC236}">
                <a16:creationId xmlns:a16="http://schemas.microsoft.com/office/drawing/2014/main" id="{98FDDFA1-01A9-2942-A92C-58DFC88751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600" b="1"/>
              <a:t>扭环形计数器</a:t>
            </a:r>
            <a:endParaRPr lang="zh-CN" altLang="en-US" sz="3600" b="1">
              <a:solidFill>
                <a:schemeClr val="tx1"/>
              </a:solidFill>
            </a:endParaRPr>
          </a:p>
        </p:txBody>
      </p:sp>
      <p:sp>
        <p:nvSpPr>
          <p:cNvPr id="151554" name="文本框 2">
            <a:extLst>
              <a:ext uri="{FF2B5EF4-FFF2-40B4-BE49-F238E27FC236}">
                <a16:creationId xmlns:a16="http://schemas.microsoft.com/office/drawing/2014/main" id="{451AFBF0-91AE-3340-A854-5AF2464AB8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1403350"/>
            <a:ext cx="7756525" cy="532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zh-CN" sz="2200">
                <a:solidFill>
                  <a:srgbClr val="0432FF"/>
                </a:solidFill>
              </a:rPr>
              <a:t>module </a:t>
            </a:r>
            <a:r>
              <a:rPr lang="zh-CN" altLang="zh-CN" sz="2200"/>
              <a:t>ring 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#(</a:t>
            </a:r>
            <a:r>
              <a:rPr lang="zh-CN" altLang="en-US" sz="2200"/>
              <a:t> </a:t>
            </a:r>
            <a:r>
              <a:rPr lang="zh-CN" altLang="zh-CN" sz="2200"/>
              <a:t>parameter  CNT_SIZE = 8</a:t>
            </a:r>
            <a:r>
              <a:rPr lang="zh-CN" altLang="en-US" sz="2200"/>
              <a:t> </a:t>
            </a:r>
            <a:r>
              <a:rPr lang="zh-CN" altLang="zh-CN" sz="2200"/>
              <a:t>)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(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input wire clk,</a:t>
            </a:r>
            <a:r>
              <a:rPr lang="zh-CN" altLang="en-US" sz="2200"/>
              <a:t> </a:t>
            </a:r>
            <a:r>
              <a:rPr lang="zh-CN" altLang="zh-CN" sz="2200"/>
              <a:t>rst,           //</a:t>
            </a:r>
            <a:r>
              <a:rPr lang="zh-CN" altLang="en-US" sz="2200"/>
              <a:t>时钟和复位输入</a:t>
            </a:r>
          </a:p>
          <a:p>
            <a:pPr>
              <a:lnSpc>
                <a:spcPct val="120000"/>
              </a:lnSpc>
            </a:pPr>
            <a:r>
              <a:rPr lang="zh-CN" altLang="zh-CN" sz="2200"/>
              <a:t>output reg [CNT_SIZE-1:0] cnt </a:t>
            </a:r>
            <a:r>
              <a:rPr lang="zh-CN" altLang="en-US" sz="2200"/>
              <a:t>   </a:t>
            </a:r>
            <a:r>
              <a:rPr lang="zh-CN" altLang="zh-CN" sz="2200"/>
              <a:t>//</a:t>
            </a:r>
            <a:r>
              <a:rPr lang="zh-CN" altLang="en-US" sz="2200"/>
              <a:t>计数器输出</a:t>
            </a:r>
          </a:p>
          <a:p>
            <a:pPr>
              <a:lnSpc>
                <a:spcPct val="120000"/>
              </a:lnSpc>
            </a:pPr>
            <a:r>
              <a:rPr lang="en-US" altLang="zh-CN" sz="2200"/>
              <a:t>);</a:t>
            </a:r>
          </a:p>
          <a:p>
            <a:pPr>
              <a:lnSpc>
                <a:spcPct val="120000"/>
              </a:lnSpc>
            </a:pPr>
            <a:endParaRPr lang="en-US" altLang="zh-CN" sz="2200"/>
          </a:p>
          <a:p>
            <a:pPr>
              <a:lnSpc>
                <a:spcPct val="120000"/>
              </a:lnSpc>
            </a:pPr>
            <a:r>
              <a:rPr lang="zh-CN" altLang="zh-CN" sz="2200"/>
              <a:t>always@(posedge clk)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</a:t>
            </a:r>
            <a:r>
              <a:rPr lang="zh-CN" altLang="zh-CN" sz="2200"/>
              <a:t>if</a:t>
            </a:r>
            <a:r>
              <a:rPr lang="zh-CN" altLang="en-US" sz="2200"/>
              <a:t> </a:t>
            </a:r>
            <a:r>
              <a:rPr lang="zh-CN" altLang="zh-CN" sz="2200"/>
              <a:t>(!rst)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    </a:t>
            </a:r>
            <a:r>
              <a:rPr lang="zh-CN" altLang="zh-CN" sz="2200"/>
              <a:t>cnt &lt;= 8'b0000_0001;        //</a:t>
            </a:r>
            <a:r>
              <a:rPr lang="zh-CN" altLang="en-US" sz="2200"/>
              <a:t>复位初值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</a:t>
            </a:r>
            <a:r>
              <a:rPr lang="zh-CN" altLang="zh-CN" sz="2200"/>
              <a:t>else</a:t>
            </a:r>
          </a:p>
          <a:p>
            <a:pPr>
              <a:lnSpc>
                <a:spcPct val="120000"/>
              </a:lnSpc>
            </a:pPr>
            <a:r>
              <a:rPr lang="zh-CN" altLang="en-US" sz="2200"/>
              <a:t>        </a:t>
            </a:r>
            <a:r>
              <a:rPr lang="zh-CN" altLang="zh-CN" sz="2200"/>
              <a:t>cnt &lt;= {~cnt[0],cnt[CNT_SIZE-1:1]};  //</a:t>
            </a:r>
            <a:r>
              <a:rPr lang="zh-CN" altLang="en-US" sz="2200"/>
              <a:t>右移循环计数</a:t>
            </a:r>
          </a:p>
          <a:p>
            <a:pPr>
              <a:lnSpc>
                <a:spcPct val="120000"/>
              </a:lnSpc>
            </a:pPr>
            <a:r>
              <a:rPr lang="zh-CN" altLang="zh-CN" sz="2200">
                <a:solidFill>
                  <a:srgbClr val="0432FF"/>
                </a:solidFill>
              </a:rPr>
              <a:t>endmodule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>
            <a:extLst>
              <a:ext uri="{FF2B5EF4-FFF2-40B4-BE49-F238E27FC236}">
                <a16:creationId xmlns:a16="http://schemas.microsoft.com/office/drawing/2014/main" id="{4030301A-337C-AC45-953C-63BB5CC005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4274" name="Rectangle 4">
            <a:extLst>
              <a:ext uri="{FF2B5EF4-FFF2-40B4-BE49-F238E27FC236}">
                <a16:creationId xmlns:a16="http://schemas.microsoft.com/office/drawing/2014/main" id="{B51A8D93-F7D5-3140-9470-77868C150A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123112" cy="609600"/>
          </a:xfrm>
          <a:noFill/>
        </p:spPr>
        <p:txBody>
          <a:bodyPr/>
          <a:lstStyle/>
          <a:p>
            <a:pPr eaLnBrk="1" hangingPunct="1"/>
            <a:r>
              <a:rPr lang="zh-CN" altLang="en-US" sz="2800" b="1"/>
              <a:t>序列信号发生器   </a:t>
            </a:r>
            <a:r>
              <a:rPr lang="zh-CN" altLang="en-US" sz="2200" b="1">
                <a:solidFill>
                  <a:srgbClr val="008000"/>
                </a:solidFill>
                <a:ea typeface="宋体" panose="02010600030101010101" pitchFamily="2" charset="-122"/>
              </a:rPr>
              <a:t>产生规定的脉冲序列</a:t>
            </a:r>
          </a:p>
        </p:txBody>
      </p:sp>
      <p:sp>
        <p:nvSpPr>
          <p:cNvPr id="30725" name="Rectangle 6">
            <a:extLst>
              <a:ext uri="{FF2B5EF4-FFF2-40B4-BE49-F238E27FC236}">
                <a16:creationId xmlns:a16="http://schemas.microsoft.com/office/drawing/2014/main" id="{23027105-6F7C-CF40-BF0F-C8B952C3C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981200"/>
            <a:ext cx="52578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移存型序列信号发生器</a:t>
            </a:r>
            <a:endParaRPr lang="zh-CN" altLang="en-US" sz="2000" b="1">
              <a:solidFill>
                <a:srgbClr val="008000"/>
              </a:solidFill>
              <a:ea typeface="宋体" panose="02010600030101010101" pitchFamily="2" charset="-122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2AE19184-249C-D248-922E-6C743A684046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514600"/>
            <a:ext cx="4572000" cy="1524000"/>
            <a:chOff x="912" y="1249"/>
            <a:chExt cx="3264" cy="1151"/>
          </a:xfrm>
        </p:grpSpPr>
        <p:graphicFrame>
          <p:nvGraphicFramePr>
            <p:cNvPr id="54279" name="Object 8">
              <a:extLst>
                <a:ext uri="{FF2B5EF4-FFF2-40B4-BE49-F238E27FC236}">
                  <a16:creationId xmlns:a16="http://schemas.microsoft.com/office/drawing/2014/main" id="{13DF2B5B-6C42-024B-A869-8D57AABF041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12" y="1297"/>
            <a:ext cx="3216" cy="11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300" r:id="rId3" imgW="21666200" imgH="7454900" progId="Visio.Drawing.5">
                    <p:embed/>
                  </p:oleObj>
                </mc:Choice>
                <mc:Fallback>
                  <p:oleObj r:id="rId3" imgW="21666200" imgH="7454900" progId="Visio.Drawing.5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2" y="1297"/>
                          <a:ext cx="3216" cy="11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54280" name="Group 9">
              <a:extLst>
                <a:ext uri="{FF2B5EF4-FFF2-40B4-BE49-F238E27FC236}">
                  <a16:creationId xmlns:a16="http://schemas.microsoft.com/office/drawing/2014/main" id="{EBD111AD-084F-804B-BC6C-56A08171CF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1249"/>
              <a:ext cx="2928" cy="432"/>
              <a:chOff x="1152" y="1488"/>
              <a:chExt cx="2928" cy="432"/>
            </a:xfrm>
          </p:grpSpPr>
          <p:sp>
            <p:nvSpPr>
              <p:cNvPr id="54281" name="Rectangle 10">
                <a:extLst>
                  <a:ext uri="{FF2B5EF4-FFF2-40B4-BE49-F238E27FC236}">
                    <a16:creationId xmlns:a16="http://schemas.microsoft.com/office/drawing/2014/main" id="{17AA7002-C982-0942-A045-460305A5E1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488"/>
                <a:ext cx="2592" cy="288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>
                    <a:latin typeface="Tahoma" panose="020B0604030504040204" pitchFamily="34" charset="0"/>
                    <a:ea typeface="宋体" panose="02010600030101010101" pitchFamily="2" charset="-122"/>
                  </a:rPr>
                  <a:t>反馈网络</a:t>
                </a:r>
              </a:p>
            </p:txBody>
          </p:sp>
          <p:sp>
            <p:nvSpPr>
              <p:cNvPr id="54282" name="Line 11">
                <a:extLst>
                  <a:ext uri="{FF2B5EF4-FFF2-40B4-BE49-F238E27FC236}">
                    <a16:creationId xmlns:a16="http://schemas.microsoft.com/office/drawing/2014/main" id="{2A7C5C6F-A411-624D-88F8-A848C903EE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152" y="1632"/>
                <a:ext cx="3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283" name="Line 12">
                <a:extLst>
                  <a:ext uri="{FF2B5EF4-FFF2-40B4-BE49-F238E27FC236}">
                    <a16:creationId xmlns:a16="http://schemas.microsoft.com/office/drawing/2014/main" id="{C1210EA2-B735-4E4C-A8AF-8E3EB6C173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52" y="1632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</p:grpSp>
      <p:sp>
        <p:nvSpPr>
          <p:cNvPr id="30727" name="Rectangle 13">
            <a:extLst>
              <a:ext uri="{FF2B5EF4-FFF2-40B4-BE49-F238E27FC236}">
                <a16:creationId xmlns:a16="http://schemas.microsoft.com/office/drawing/2014/main" id="{CD658706-BBEA-1744-9247-B6299F517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4191000"/>
            <a:ext cx="52578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计数型序列信号发生器</a:t>
            </a:r>
          </a:p>
        </p:txBody>
      </p:sp>
      <p:pic>
        <p:nvPicPr>
          <p:cNvPr id="30728" name="Picture 14">
            <a:extLst>
              <a:ext uri="{FF2B5EF4-FFF2-40B4-BE49-F238E27FC236}">
                <a16:creationId xmlns:a16="http://schemas.microsoft.com/office/drawing/2014/main" id="{0FE98C49-3039-C046-B31B-73212A773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735513"/>
            <a:ext cx="4343400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0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0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0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5" grpId="0" autoUpdateAnimBg="0"/>
      <p:bldP spid="30727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>
            <a:extLst>
              <a:ext uri="{FF2B5EF4-FFF2-40B4-BE49-F238E27FC236}">
                <a16:creationId xmlns:a16="http://schemas.microsoft.com/office/drawing/2014/main" id="{5909A91D-7010-2641-A4FA-3860D58237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5298" name="Text Box 5">
            <a:extLst>
              <a:ext uri="{FF2B5EF4-FFF2-40B4-BE49-F238E27FC236}">
                <a16:creationId xmlns:a16="http://schemas.microsoft.com/office/drawing/2014/main" id="{6EE1038C-CE79-5149-8F4D-D0DBB7284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56356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latin typeface="Tahoma" panose="020B0604030504040204" pitchFamily="34" charset="0"/>
                <a:ea typeface="宋体" panose="02010600030101010101" pitchFamily="2" charset="-122"/>
              </a:rPr>
              <a:t>[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400" b="1">
                <a:latin typeface="Tahoma" panose="020B0604030504040204" pitchFamily="34" charset="0"/>
                <a:ea typeface="宋体" panose="02010600030101010101" pitchFamily="2" charset="-122"/>
              </a:rPr>
              <a:t>]  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分析下图所示的序列信号发生器。</a:t>
            </a:r>
            <a:r>
              <a:rPr lang="zh-CN" altLang="en-US" sz="2400">
                <a:latin typeface="Tahoma" panose="020B0604030504040204" pitchFamily="34" charset="0"/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5299" name="Object 8">
            <a:extLst>
              <a:ext uri="{FF2B5EF4-FFF2-40B4-BE49-F238E27FC236}">
                <a16:creationId xmlns:a16="http://schemas.microsoft.com/office/drawing/2014/main" id="{A7DE2EF5-2E5D-0244-84E0-295661CAB7B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2438400"/>
          <a:ext cx="6858000" cy="2916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6" name="Visio" r:id="rId3" imgW="23901400" imgH="9842500" progId="Visio.Drawing.11">
                  <p:embed/>
                </p:oleObj>
              </mc:Choice>
              <mc:Fallback>
                <p:oleObj name="Visio" r:id="rId3" imgW="23901400" imgH="98425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438400"/>
                        <a:ext cx="6858000" cy="2916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id="{CEC953BF-46C8-6D41-875D-888AA84BE1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5.2.4 </a:t>
            </a:r>
            <a:r>
              <a:rPr lang="zh-CN" altLang="en-US" sz="3200" b="1"/>
              <a:t>移位寄存器及其应用电路分析</a:t>
            </a:r>
          </a:p>
        </p:txBody>
      </p:sp>
      <p:sp>
        <p:nvSpPr>
          <p:cNvPr id="563204" name="Text Box 4">
            <a:extLst>
              <a:ext uri="{FF2B5EF4-FFF2-40B4-BE49-F238E27FC236}">
                <a16:creationId xmlns:a16="http://schemas.microsoft.com/office/drawing/2014/main" id="{AA6DC756-2B87-044B-9E92-68D5C16C5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" y="3627438"/>
            <a:ext cx="4406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(1) </a:t>
            </a:r>
            <a:r>
              <a:rPr lang="zh-CN" altLang="en-US" sz="2000" b="1">
                <a:ea typeface="宋体" panose="02010600030101010101" pitchFamily="2" charset="-122"/>
              </a:rPr>
              <a:t>写出反馈信号</a:t>
            </a:r>
            <a:r>
              <a:rPr lang="en-US" altLang="zh-CN" sz="2000" b="1">
                <a:ea typeface="宋体" panose="02010600030101010101" pitchFamily="2" charset="-122"/>
              </a:rPr>
              <a:t>D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zh-CN" altLang="en-US" sz="2000" b="1">
                <a:ea typeface="宋体" panose="02010600030101010101" pitchFamily="2" charset="-122"/>
              </a:rPr>
              <a:t>的逻辑表达式 </a:t>
            </a:r>
          </a:p>
        </p:txBody>
      </p:sp>
      <p:sp>
        <p:nvSpPr>
          <p:cNvPr id="563206" name="Text Box 6">
            <a:extLst>
              <a:ext uri="{FF2B5EF4-FFF2-40B4-BE49-F238E27FC236}">
                <a16:creationId xmlns:a16="http://schemas.microsoft.com/office/drawing/2014/main" id="{62A11821-6288-C646-9626-8B8BC063F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3775" y="4452938"/>
            <a:ext cx="29067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(2) </a:t>
            </a:r>
            <a:r>
              <a:rPr lang="zh-CN" altLang="en-US" sz="2000" b="1">
                <a:ea typeface="宋体" panose="02010600030101010101" pitchFamily="2" charset="-122"/>
              </a:rPr>
              <a:t>作电路的状态转移表 </a:t>
            </a:r>
          </a:p>
        </p:txBody>
      </p:sp>
      <p:sp>
        <p:nvSpPr>
          <p:cNvPr id="563217" name="Text Box 17">
            <a:extLst>
              <a:ext uri="{FF2B5EF4-FFF2-40B4-BE49-F238E27FC236}">
                <a16:creationId xmlns:a16="http://schemas.microsoft.com/office/drawing/2014/main" id="{0FE49FE0-7041-C14B-A3A9-65A789BD1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4986338"/>
            <a:ext cx="3052763" cy="164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(3) </a:t>
            </a:r>
            <a:r>
              <a:rPr lang="zh-CN" altLang="en-US" sz="2000" b="1">
                <a:ea typeface="宋体" panose="02010600030101010101" pitchFamily="2" charset="-122"/>
              </a:rPr>
              <a:t>分析和说明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      </a:t>
            </a:r>
            <a:r>
              <a:rPr lang="zh-CN" altLang="en-US" sz="2000" b="1">
                <a:ea typeface="楷体_GB2312" pitchFamily="49" charset="-122"/>
                <a:sym typeface="Symbol" pitchFamily="2" charset="2"/>
              </a:rPr>
              <a:t></a:t>
            </a:r>
            <a:r>
              <a:rPr lang="zh-CN" altLang="en-US" sz="2000" b="1">
                <a:ea typeface="楷体_GB2312" pitchFamily="49" charset="-122"/>
              </a:rPr>
              <a:t> 序列的长度</a:t>
            </a:r>
            <a:r>
              <a:rPr lang="en-US" altLang="zh-CN" sz="2000" b="1">
                <a:ea typeface="楷体_GB2312" pitchFamily="49" charset="-122"/>
              </a:rPr>
              <a:t>: 7</a:t>
            </a:r>
            <a:r>
              <a:rPr lang="zh-CN" altLang="en-US" sz="2000" b="1">
                <a:ea typeface="楷体_GB2312" pitchFamily="49" charset="-122"/>
              </a:rPr>
              <a:t>位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楷体_GB2312" pitchFamily="49" charset="-122"/>
                <a:sym typeface="Symbol" pitchFamily="2" charset="2"/>
              </a:rPr>
              <a:t>      </a:t>
            </a:r>
            <a:r>
              <a:rPr lang="zh-CN" altLang="en-US" sz="2000" b="1">
                <a:ea typeface="楷体_GB2312" pitchFamily="49" charset="-122"/>
              </a:rPr>
              <a:t> 序列的组成</a:t>
            </a:r>
            <a:r>
              <a:rPr lang="en-US" altLang="zh-CN" sz="2000" b="1">
                <a:ea typeface="楷体_GB2312" pitchFamily="49" charset="-122"/>
              </a:rPr>
              <a:t>: 1110100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楷体_GB2312" pitchFamily="49" charset="-122"/>
                <a:sym typeface="Symbol" pitchFamily="2" charset="2"/>
              </a:rPr>
              <a:t>      </a:t>
            </a:r>
            <a:r>
              <a:rPr lang="en-US" altLang="zh-CN" sz="2000" b="1">
                <a:ea typeface="楷体_GB2312" pitchFamily="49" charset="-122"/>
              </a:rPr>
              <a:t> </a:t>
            </a:r>
            <a:r>
              <a:rPr lang="zh-CN" altLang="en-US" sz="2000" b="1">
                <a:ea typeface="楷体_GB2312" pitchFamily="49" charset="-122"/>
              </a:rPr>
              <a:t>缺点</a:t>
            </a:r>
            <a:r>
              <a:rPr lang="en-US" altLang="zh-CN" sz="2000" b="1">
                <a:ea typeface="楷体_GB2312" pitchFamily="49" charset="-122"/>
              </a:rPr>
              <a:t>: </a:t>
            </a:r>
            <a:r>
              <a:rPr lang="zh-CN" altLang="en-US" sz="2000" b="1">
                <a:ea typeface="楷体_GB2312" pitchFamily="49" charset="-122"/>
              </a:rPr>
              <a:t>不能自启动 </a:t>
            </a:r>
          </a:p>
        </p:txBody>
      </p:sp>
      <p:graphicFrame>
        <p:nvGraphicFramePr>
          <p:cNvPr id="563224" name="Object 24">
            <a:extLst>
              <a:ext uri="{FF2B5EF4-FFF2-40B4-BE49-F238E27FC236}">
                <a16:creationId xmlns:a16="http://schemas.microsoft.com/office/drawing/2014/main" id="{ED36267C-BFF5-8849-A59B-F9A67D5992B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57338" y="4071938"/>
          <a:ext cx="1685925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87" name="公式" r:id="rId3" imgW="21945600" imgH="5854700" progId="Equation.3">
                  <p:embed/>
                </p:oleObj>
              </mc:Choice>
              <mc:Fallback>
                <p:oleObj name="公式" r:id="rId3" imgW="21945600" imgH="585470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7338" y="4071938"/>
                        <a:ext cx="1685925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27">
            <a:extLst>
              <a:ext uri="{FF2B5EF4-FFF2-40B4-BE49-F238E27FC236}">
                <a16:creationId xmlns:a16="http://schemas.microsoft.com/office/drawing/2014/main" id="{D975E71C-B34A-2342-9A1F-8C5474BB5B21}"/>
              </a:ext>
            </a:extLst>
          </p:cNvPr>
          <p:cNvGrpSpPr>
            <a:grpSpLocks/>
          </p:cNvGrpSpPr>
          <p:nvPr/>
        </p:nvGrpSpPr>
        <p:grpSpPr bwMode="auto">
          <a:xfrm>
            <a:off x="4403725" y="5029200"/>
            <a:ext cx="4664075" cy="1371600"/>
            <a:chOff x="2774" y="2976"/>
            <a:chExt cx="2938" cy="864"/>
          </a:xfrm>
        </p:grpSpPr>
        <p:grpSp>
          <p:nvGrpSpPr>
            <p:cNvPr id="56335" name="Group 26">
              <a:extLst>
                <a:ext uri="{FF2B5EF4-FFF2-40B4-BE49-F238E27FC236}">
                  <a16:creationId xmlns:a16="http://schemas.microsoft.com/office/drawing/2014/main" id="{12ECB5D3-C7DC-9948-9816-E4050A39B8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74" y="2976"/>
              <a:ext cx="2938" cy="864"/>
              <a:chOff x="2774" y="2976"/>
              <a:chExt cx="2938" cy="864"/>
            </a:xfrm>
          </p:grpSpPr>
          <p:sp>
            <p:nvSpPr>
              <p:cNvPr id="56337" name="Text Box 19">
                <a:extLst>
                  <a:ext uri="{FF2B5EF4-FFF2-40B4-BE49-F238E27FC236}">
                    <a16:creationId xmlns:a16="http://schemas.microsoft.com/office/drawing/2014/main" id="{FCA2A4FB-552E-184A-BB6A-E1CD44B321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74" y="3012"/>
                <a:ext cx="290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b="1">
                    <a:latin typeface="Tahoma" panose="020B0604030504040204" pitchFamily="34" charset="0"/>
                    <a:ea typeface="黑体" panose="02010609060101010101" pitchFamily="49" charset="-122"/>
                  </a:rPr>
                  <a:t>采用异或门实现反馈的序列信号发生器</a:t>
                </a:r>
                <a:r>
                  <a:rPr lang="zh-CN" altLang="en-US" sz="2000" b="1">
                    <a:latin typeface="Tahoma" panose="020B0604030504040204" pitchFamily="34" charset="0"/>
                    <a:ea typeface="宋体" panose="02010600030101010101" pitchFamily="2" charset="-122"/>
                  </a:rPr>
                  <a:t> </a:t>
                </a:r>
              </a:p>
            </p:txBody>
          </p:sp>
          <p:sp>
            <p:nvSpPr>
              <p:cNvPr id="56338" name="Rectangle 21">
                <a:extLst>
                  <a:ext uri="{FF2B5EF4-FFF2-40B4-BE49-F238E27FC236}">
                    <a16:creationId xmlns:a16="http://schemas.microsoft.com/office/drawing/2014/main" id="{0CC91B9F-967C-6E4E-BC8B-32475E7CAB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2976"/>
                <a:ext cx="2928" cy="864"/>
              </a:xfrm>
              <a:prstGeom prst="rect">
                <a:avLst/>
              </a:prstGeom>
              <a:noFill/>
              <a:ln w="9525">
                <a:solidFill>
                  <a:srgbClr val="FF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</p:grpSp>
        <p:pic>
          <p:nvPicPr>
            <p:cNvPr id="56336" name="Picture 25">
              <a:extLst>
                <a:ext uri="{FF2B5EF4-FFF2-40B4-BE49-F238E27FC236}">
                  <a16:creationId xmlns:a16="http://schemas.microsoft.com/office/drawing/2014/main" id="{11580062-8EA1-EC4D-86C0-11947AB201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2" y="3312"/>
              <a:ext cx="2790" cy="4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1">
            <a:extLst>
              <a:ext uri="{FF2B5EF4-FFF2-40B4-BE49-F238E27FC236}">
                <a16:creationId xmlns:a16="http://schemas.microsoft.com/office/drawing/2014/main" id="{85B07CB8-2CA5-0548-B4BE-A956B75697F3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1431925"/>
            <a:ext cx="2895600" cy="3276600"/>
            <a:chOff x="3648" y="902"/>
            <a:chExt cx="1824" cy="2064"/>
          </a:xfrm>
        </p:grpSpPr>
        <p:graphicFrame>
          <p:nvGraphicFramePr>
            <p:cNvPr id="56329" name="Object 11">
              <a:extLst>
                <a:ext uri="{FF2B5EF4-FFF2-40B4-BE49-F238E27FC236}">
                  <a16:creationId xmlns:a16="http://schemas.microsoft.com/office/drawing/2014/main" id="{053F0B66-2CE5-894A-BF6A-C722E18CF99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65" y="927"/>
            <a:ext cx="1630" cy="2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388" name="Equation" r:id="rId6" imgW="36868100" imgH="5562600" progId="Equation.3">
                    <p:embed/>
                  </p:oleObj>
                </mc:Choice>
                <mc:Fallback>
                  <p:oleObj name="Equation" r:id="rId6" imgW="36868100" imgH="55626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65" y="927"/>
                          <a:ext cx="1630" cy="2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6330" name="Text Box 12">
              <a:extLst>
                <a:ext uri="{FF2B5EF4-FFF2-40B4-BE49-F238E27FC236}">
                  <a16:creationId xmlns:a16="http://schemas.microsoft.com/office/drawing/2014/main" id="{362C4BD4-898A-8544-B2C8-FFB99916BA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4" y="1180"/>
              <a:ext cx="1738" cy="1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457200" indent="-4572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CC0099"/>
                  </a:solidFill>
                  <a:ea typeface="宋体" panose="02010600030101010101" pitchFamily="2" charset="-122"/>
                </a:rPr>
                <a:t>0         0         0            0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0         0         1            1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0         1         1            1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1         1         1            0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1         1         0            1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1         0         1            0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0         1         0            0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AutoNum type="arabicPlain"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0         0            1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0         0         1            1</a:t>
              </a:r>
            </a:p>
          </p:txBody>
        </p:sp>
        <p:sp>
          <p:nvSpPr>
            <p:cNvPr id="56331" name="Line 14">
              <a:extLst>
                <a:ext uri="{FF2B5EF4-FFF2-40B4-BE49-F238E27FC236}">
                  <a16:creationId xmlns:a16="http://schemas.microsoft.com/office/drawing/2014/main" id="{5F620857-6DB6-AC4B-9E97-C38BF52EB5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8" y="902"/>
              <a:ext cx="182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6332" name="Line 16">
              <a:extLst>
                <a:ext uri="{FF2B5EF4-FFF2-40B4-BE49-F238E27FC236}">
                  <a16:creationId xmlns:a16="http://schemas.microsoft.com/office/drawing/2014/main" id="{532CE5E7-7B6B-DD49-9337-549BA933E6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8" y="2918"/>
              <a:ext cx="1776" cy="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6333" name="Line 28">
              <a:extLst>
                <a:ext uri="{FF2B5EF4-FFF2-40B4-BE49-F238E27FC236}">
                  <a16:creationId xmlns:a16="http://schemas.microsoft.com/office/drawing/2014/main" id="{284A0019-5630-2242-B08F-E20EA8842B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2" y="912"/>
              <a:ext cx="0" cy="20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6334" name="Line 29">
              <a:extLst>
                <a:ext uri="{FF2B5EF4-FFF2-40B4-BE49-F238E27FC236}">
                  <a16:creationId xmlns:a16="http://schemas.microsoft.com/office/drawing/2014/main" id="{C312B9AF-DFCE-5D44-9352-E49F46644B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8" y="1200"/>
              <a:ext cx="177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aphicFrame>
        <p:nvGraphicFramePr>
          <p:cNvPr id="56328" name="Object 8">
            <a:extLst>
              <a:ext uri="{FF2B5EF4-FFF2-40B4-BE49-F238E27FC236}">
                <a16:creationId xmlns:a16="http://schemas.microsoft.com/office/drawing/2014/main" id="{300BCF93-940E-5F46-A490-39486502520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4400" y="1409700"/>
          <a:ext cx="4572000" cy="194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89" name="Visio" r:id="rId8" imgW="23863300" imgH="9842500" progId="Visio.Drawing.11">
                  <p:embed/>
                </p:oleObj>
              </mc:Choice>
              <mc:Fallback>
                <p:oleObj name="Visio" r:id="rId8" imgW="23863300" imgH="98425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409700"/>
                        <a:ext cx="4572000" cy="1943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3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63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3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3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04" grpId="0" autoUpdateAnimBg="0"/>
      <p:bldP spid="563206" grpId="0" autoUpdateAnimBg="0"/>
      <p:bldP spid="563217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>
            <a:extLst>
              <a:ext uri="{FF2B5EF4-FFF2-40B4-BE49-F238E27FC236}">
                <a16:creationId xmlns:a16="http://schemas.microsoft.com/office/drawing/2014/main" id="{3A9B4024-24DD-CC4B-BAFB-412E25A11C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57346" name="Rectangle 4">
            <a:extLst>
              <a:ext uri="{FF2B5EF4-FFF2-40B4-BE49-F238E27FC236}">
                <a16:creationId xmlns:a16="http://schemas.microsoft.com/office/drawing/2014/main" id="{3CF65650-C61C-0C4E-A1BE-C7E46D6C8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688" y="1295400"/>
            <a:ext cx="7772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2800" b="1"/>
              <a:t>同步时序电路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sz="2200" b="1"/>
              <a:t>所有触发器的时钟</a:t>
            </a:r>
            <a:r>
              <a:rPr lang="zh-CN" altLang="en-US" sz="2200" b="1">
                <a:solidFill>
                  <a:schemeClr val="hlink"/>
                </a:solidFill>
              </a:rPr>
              <a:t>均由同一时钟</a:t>
            </a:r>
            <a:r>
              <a:rPr lang="zh-CN" altLang="en-US" sz="2200" b="1"/>
              <a:t>脉冲源驱动</a:t>
            </a:r>
            <a:r>
              <a:rPr lang="en-US" altLang="zh-CN" sz="2200" b="1"/>
              <a:t>.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None/>
            </a:pPr>
            <a:endParaRPr lang="en-US" altLang="zh-CN" sz="2600" b="1"/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ED2D3E84-B4A2-3740-A85B-8E1F3A78310B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3505200"/>
            <a:ext cx="8610600" cy="3221038"/>
            <a:chOff x="240" y="2152"/>
            <a:chExt cx="5424" cy="2029"/>
          </a:xfrm>
        </p:grpSpPr>
        <p:graphicFrame>
          <p:nvGraphicFramePr>
            <p:cNvPr id="57349" name="Object 6">
              <a:extLst>
                <a:ext uri="{FF2B5EF4-FFF2-40B4-BE49-F238E27FC236}">
                  <a16:creationId xmlns:a16="http://schemas.microsoft.com/office/drawing/2014/main" id="{FECFFF2D-D1D6-A843-B03F-B732996154A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0" y="2156"/>
            <a:ext cx="2688" cy="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419" r:id="rId3" imgW="21069300" imgH="6261100" progId="Visio.Drawing.5">
                    <p:embed/>
                  </p:oleObj>
                </mc:Choice>
                <mc:Fallback>
                  <p:oleObj r:id="rId3" imgW="21069300" imgH="6261100" progId="Visio.Drawing.5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0" y="2156"/>
                          <a:ext cx="2688" cy="8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7350" name="Object 7">
              <a:extLst>
                <a:ext uri="{FF2B5EF4-FFF2-40B4-BE49-F238E27FC236}">
                  <a16:creationId xmlns:a16="http://schemas.microsoft.com/office/drawing/2014/main" id="{5A5001C1-C3FF-814A-82B0-5A2C84508FC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2" y="2989"/>
            <a:ext cx="2544" cy="9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420" r:id="rId5" imgW="9283700" imgH="3454400" progId="Visio.Drawing.5">
                    <p:embed/>
                  </p:oleObj>
                </mc:Choice>
                <mc:Fallback>
                  <p:oleObj r:id="rId5" imgW="9283700" imgH="3454400" progId="Visio.Drawing.5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2" y="2989"/>
                          <a:ext cx="2544" cy="9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7351" name="Object 8">
              <a:extLst>
                <a:ext uri="{FF2B5EF4-FFF2-40B4-BE49-F238E27FC236}">
                  <a16:creationId xmlns:a16="http://schemas.microsoft.com/office/drawing/2014/main" id="{A6411F7F-467E-0647-A4A3-52DABA052A3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24" y="2152"/>
            <a:ext cx="2640" cy="70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421" r:id="rId7" imgW="20307300" imgH="5397500" progId="Visio.Drawing.5">
                    <p:embed/>
                  </p:oleObj>
                </mc:Choice>
                <mc:Fallback>
                  <p:oleObj r:id="rId7" imgW="20307300" imgH="5397500" progId="Visio.Drawing.5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24" y="2152"/>
                          <a:ext cx="2640" cy="70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7352" name="Object 9">
              <a:extLst>
                <a:ext uri="{FF2B5EF4-FFF2-40B4-BE49-F238E27FC236}">
                  <a16:creationId xmlns:a16="http://schemas.microsoft.com/office/drawing/2014/main" id="{B88764E2-EB42-6340-956D-EC1CBC588C8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60" y="3015"/>
            <a:ext cx="2304" cy="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422" r:id="rId9" imgW="9283700" imgH="3251200" progId="Visio.Drawing.5">
                    <p:embed/>
                  </p:oleObj>
                </mc:Choice>
                <mc:Fallback>
                  <p:oleObj r:id="rId9" imgW="9283700" imgH="3251200" progId="Visio.Drawing.5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60" y="3015"/>
                          <a:ext cx="2304" cy="8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7353" name="Text Box 10">
              <a:extLst>
                <a:ext uri="{FF2B5EF4-FFF2-40B4-BE49-F238E27FC236}">
                  <a16:creationId xmlns:a16="http://schemas.microsoft.com/office/drawing/2014/main" id="{35CB264D-C495-AA4D-9364-C9B46E7C4A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8" y="3950"/>
              <a:ext cx="98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 b="1">
                  <a:latin typeface="Tahoma" panose="020B0604030504040204" pitchFamily="34" charset="0"/>
                  <a:ea typeface="宋体" panose="02010600030101010101" pitchFamily="2" charset="-122"/>
                </a:rPr>
                <a:t>同步时序电路</a:t>
              </a:r>
            </a:p>
          </p:txBody>
        </p:sp>
        <p:sp>
          <p:nvSpPr>
            <p:cNvPr id="57354" name="Text Box 11">
              <a:extLst>
                <a:ext uri="{FF2B5EF4-FFF2-40B4-BE49-F238E27FC236}">
                  <a16:creationId xmlns:a16="http://schemas.microsoft.com/office/drawing/2014/main" id="{BEC97205-F1C4-D545-A0CF-6EB66A15EC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60" y="3945"/>
              <a:ext cx="98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 b="1">
                  <a:latin typeface="Tahoma" panose="020B0604030504040204" pitchFamily="34" charset="0"/>
                  <a:ea typeface="宋体" panose="02010600030101010101" pitchFamily="2" charset="-122"/>
                </a:rPr>
                <a:t>异步时序电路</a:t>
              </a:r>
            </a:p>
          </p:txBody>
        </p:sp>
      </p:grpSp>
      <p:sp>
        <p:nvSpPr>
          <p:cNvPr id="33811" name="Rectangle 4">
            <a:extLst>
              <a:ext uri="{FF2B5EF4-FFF2-40B4-BE49-F238E27FC236}">
                <a16:creationId xmlns:a16="http://schemas.microsoft.com/office/drawing/2014/main" id="{4B7E0F5B-F21A-BD42-AF4E-BC69A6C87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688" y="2209800"/>
            <a:ext cx="7772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2800" b="1"/>
              <a:t>异步时序电路</a:t>
            </a:r>
          </a:p>
          <a:p>
            <a:pPr lvl="1" eaLnBrk="1" hangingPunct="1">
              <a:lnSpc>
                <a:spcPct val="110000"/>
              </a:lnSpc>
            </a:pPr>
            <a:r>
              <a:rPr lang="zh-CN" altLang="en-US" sz="2200" b="1"/>
              <a:t>各触发器的时钟</a:t>
            </a:r>
            <a:r>
              <a:rPr lang="zh-CN" altLang="en-US" sz="2200" b="1">
                <a:solidFill>
                  <a:schemeClr val="hlink"/>
                </a:solidFill>
              </a:rPr>
              <a:t>并非来自于同一时钟</a:t>
            </a:r>
            <a:r>
              <a:rPr lang="zh-CN" altLang="en-US" sz="2200" b="1"/>
              <a:t>脉冲源</a:t>
            </a:r>
            <a:r>
              <a:rPr lang="en-US" altLang="zh-CN" sz="2200" b="1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11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>
            <a:extLst>
              <a:ext uri="{FF2B5EF4-FFF2-40B4-BE49-F238E27FC236}">
                <a16:creationId xmlns:a16="http://schemas.microsoft.com/office/drawing/2014/main" id="{B689BDB8-E86A-9E42-84D3-F6AE726C74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271363" name="Rectangle 3">
            <a:extLst>
              <a:ext uri="{FF2B5EF4-FFF2-40B4-BE49-F238E27FC236}">
                <a16:creationId xmlns:a16="http://schemas.microsoft.com/office/drawing/2014/main" id="{9EB053A6-C933-BE41-B82F-0BB2972754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0060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ct val="50000"/>
              </a:spcAft>
              <a:buFont typeface="Wingdings" pitchFamily="2" charset="2"/>
              <a:buNone/>
            </a:pPr>
            <a:r>
              <a:rPr lang="zh-CN" altLang="en-US" sz="2400" b="1">
                <a:ea typeface="幼圆" pitchFamily="49" charset="-122"/>
              </a:rPr>
              <a:t>(1) 写出</a:t>
            </a:r>
            <a:r>
              <a:rPr lang="zh-CN" altLang="en-US" sz="2400" b="1">
                <a:solidFill>
                  <a:srgbClr val="CC0099"/>
                </a:solidFill>
                <a:ea typeface="幼圆" pitchFamily="49" charset="-122"/>
              </a:rPr>
              <a:t>激励方程</a:t>
            </a:r>
            <a:r>
              <a:rPr lang="zh-CN" altLang="en-US" sz="2400" b="1">
                <a:ea typeface="幼圆" pitchFamily="49" charset="-122"/>
              </a:rPr>
              <a:t>、</a:t>
            </a:r>
            <a:r>
              <a:rPr lang="zh-CN" altLang="en-US" sz="2400" b="1">
                <a:solidFill>
                  <a:schemeClr val="hlink"/>
                </a:solidFill>
                <a:ea typeface="幼圆" pitchFamily="49" charset="-122"/>
              </a:rPr>
              <a:t>状态方程</a:t>
            </a:r>
            <a:r>
              <a:rPr lang="zh-CN" altLang="en-US" sz="2400" b="1">
                <a:ea typeface="幼圆" pitchFamily="49" charset="-122"/>
              </a:rPr>
              <a:t>、</a:t>
            </a:r>
            <a:r>
              <a:rPr lang="zh-CN" altLang="en-US" sz="2400" b="1">
                <a:solidFill>
                  <a:schemeClr val="hlink"/>
                </a:solidFill>
                <a:ea typeface="幼圆" pitchFamily="49" charset="-122"/>
              </a:rPr>
              <a:t>输出方程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ct val="50000"/>
              </a:spcAft>
              <a:buFont typeface="Wingdings" pitchFamily="2" charset="2"/>
              <a:buNone/>
            </a:pPr>
            <a:r>
              <a:rPr lang="zh-CN" altLang="en-US" sz="2400" b="1">
                <a:ea typeface="幼圆" pitchFamily="49" charset="-122"/>
              </a:rPr>
              <a:t>(2) 将初态(如0000</a:t>
            </a:r>
            <a:r>
              <a:rPr lang="en-US" altLang="zh-CN" sz="2400" b="1">
                <a:ea typeface="幼圆" pitchFamily="49" charset="-122"/>
              </a:rPr>
              <a:t>)</a:t>
            </a:r>
            <a:r>
              <a:rPr lang="zh-CN" altLang="en-US" sz="2400" b="1">
                <a:ea typeface="幼圆" pitchFamily="49" charset="-122"/>
              </a:rPr>
              <a:t>填入状态表中</a:t>
            </a:r>
            <a:r>
              <a:rPr lang="zh-CN" altLang="en-US" sz="2400" b="1">
                <a:solidFill>
                  <a:srgbClr val="009900"/>
                </a:solidFill>
                <a:ea typeface="幼圆" pitchFamily="49" charset="-122"/>
              </a:rPr>
              <a:t>现在状态</a:t>
            </a:r>
            <a:r>
              <a:rPr lang="zh-CN" altLang="en-US" sz="2400" b="1">
                <a:ea typeface="幼圆" pitchFamily="49" charset="-122"/>
              </a:rPr>
              <a:t>列的第一行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Font typeface="Wingdings" pitchFamily="2" charset="2"/>
              <a:buNone/>
            </a:pPr>
            <a:r>
              <a:rPr lang="zh-CN" altLang="en-US" sz="2400" b="1">
                <a:ea typeface="幼圆" pitchFamily="49" charset="-122"/>
              </a:rPr>
              <a:t>(3) 求出接外部时钟触发器的</a:t>
            </a:r>
            <a:r>
              <a:rPr lang="zh-CN" altLang="en-US" sz="2400" b="1">
                <a:solidFill>
                  <a:srgbClr val="009900"/>
                </a:solidFill>
                <a:ea typeface="幼圆" pitchFamily="49" charset="-122"/>
              </a:rPr>
              <a:t>下一状态</a:t>
            </a:r>
            <a:r>
              <a:rPr lang="zh-CN" altLang="en-US" sz="2400" b="1">
                <a:ea typeface="幼圆" pitchFamily="49" charset="-122"/>
              </a:rPr>
              <a:t>，并填入表中；确定剩余触发器的时钟是否有效，并求出其</a:t>
            </a:r>
            <a:r>
              <a:rPr lang="zh-CN" altLang="en-US" sz="2400" b="1">
                <a:solidFill>
                  <a:srgbClr val="009900"/>
                </a:solidFill>
                <a:ea typeface="幼圆" pitchFamily="49" charset="-122"/>
              </a:rPr>
              <a:t>下一状态</a:t>
            </a:r>
          </a:p>
          <a:p>
            <a:pPr lvl="1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2000" b="1">
                <a:solidFill>
                  <a:schemeClr val="hlink"/>
                </a:solidFill>
                <a:ea typeface="幼圆" pitchFamily="49" charset="-122"/>
              </a:rPr>
              <a:t>无</a:t>
            </a:r>
            <a:r>
              <a:rPr lang="zh-CN" altLang="en-US" sz="2000" b="1">
                <a:ea typeface="幼圆" pitchFamily="49" charset="-122"/>
              </a:rPr>
              <a:t>有效时钟，状态不变</a:t>
            </a:r>
          </a:p>
          <a:p>
            <a:pPr lvl="1">
              <a:lnSpc>
                <a:spcPct val="110000"/>
              </a:lnSpc>
              <a:spcBef>
                <a:spcPct val="0"/>
              </a:spcBef>
              <a:spcAft>
                <a:spcPct val="50000"/>
              </a:spcAft>
            </a:pPr>
            <a:r>
              <a:rPr lang="zh-CN" altLang="en-US" sz="2000" b="1">
                <a:solidFill>
                  <a:schemeClr val="hlink"/>
                </a:solidFill>
                <a:ea typeface="幼圆" pitchFamily="49" charset="-122"/>
              </a:rPr>
              <a:t>有</a:t>
            </a:r>
            <a:r>
              <a:rPr lang="zh-CN" altLang="en-US" sz="2000" b="1">
                <a:ea typeface="幼圆" pitchFamily="49" charset="-122"/>
              </a:rPr>
              <a:t>有效时钟，根据状态方程求其新状态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ct val="50000"/>
              </a:spcAft>
              <a:buFont typeface="Wingdings" pitchFamily="2" charset="2"/>
              <a:buNone/>
            </a:pPr>
            <a:r>
              <a:rPr lang="zh-CN" altLang="en-US" sz="2400" b="1">
                <a:ea typeface="幼圆" pitchFamily="49" charset="-122"/>
              </a:rPr>
              <a:t>(4) 将求得的新状态作为现态，重复步骤(3)，直至包括所有状态，完成状态转移表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ct val="50000"/>
              </a:spcAft>
              <a:buFont typeface="Wingdings" pitchFamily="2" charset="2"/>
              <a:buNone/>
            </a:pPr>
            <a:r>
              <a:rPr lang="zh-CN" altLang="en-US" sz="2400" b="1">
                <a:ea typeface="幼圆" pitchFamily="49" charset="-122"/>
              </a:rPr>
              <a:t>(5) 作出状态图，分析其功能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1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1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71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71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71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71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1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363" grpId="0" build="p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>
            <a:extLst>
              <a:ext uri="{FF2B5EF4-FFF2-40B4-BE49-F238E27FC236}">
                <a16:creationId xmlns:a16="http://schemas.microsoft.com/office/drawing/2014/main" id="{71E22361-AD52-A04C-AE8E-C4C052E14D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59394" name="Text Box 4">
            <a:extLst>
              <a:ext uri="{FF2B5EF4-FFF2-40B4-BE49-F238E27FC236}">
                <a16:creationId xmlns:a16="http://schemas.microsoft.com/office/drawing/2014/main" id="{946DDBF0-14DD-1640-8894-DE19BF00BC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11275"/>
            <a:ext cx="5897563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800" b="1"/>
              <a:t>1. </a:t>
            </a:r>
            <a:r>
              <a:rPr lang="zh-CN" altLang="en-US" sz="2800" b="1"/>
              <a:t>把时钟信号引入触发器的状态方程</a:t>
            </a:r>
            <a:endParaRPr lang="zh-CN" altLang="en-US" sz="2800"/>
          </a:p>
        </p:txBody>
      </p:sp>
      <p:graphicFrame>
        <p:nvGraphicFramePr>
          <p:cNvPr id="59395" name="Object 6">
            <a:extLst>
              <a:ext uri="{FF2B5EF4-FFF2-40B4-BE49-F238E27FC236}">
                <a16:creationId xmlns:a16="http://schemas.microsoft.com/office/drawing/2014/main" id="{19106B96-36E5-4F45-BBAC-4F6552B445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51025" y="3875088"/>
          <a:ext cx="3727450" cy="620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31" name="公式" r:id="rId3" imgW="33058100" imgH="5562600" progId="Equation.3">
                  <p:embed/>
                </p:oleObj>
              </mc:Choice>
              <mc:Fallback>
                <p:oleObj name="公式" r:id="rId3" imgW="33058100" imgH="55626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51025" y="3875088"/>
                        <a:ext cx="3727450" cy="620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6" name="Text Box 7">
            <a:extLst>
              <a:ext uri="{FF2B5EF4-FFF2-40B4-BE49-F238E27FC236}">
                <a16:creationId xmlns:a16="http://schemas.microsoft.com/office/drawing/2014/main" id="{55729105-FCEB-1043-89B8-CE247883C9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359150"/>
            <a:ext cx="1870075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    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 D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触发器</a:t>
            </a:r>
            <a:r>
              <a:rPr lang="zh-CN" altLang="en-US" sz="2400" b="1"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59397" name="Object 9">
            <a:extLst>
              <a:ext uri="{FF2B5EF4-FFF2-40B4-BE49-F238E27FC236}">
                <a16:creationId xmlns:a16="http://schemas.microsoft.com/office/drawing/2014/main" id="{EAC14C21-2AB1-9643-8E2F-0B49AA81D6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8638" y="2590800"/>
          <a:ext cx="4937125" cy="60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32" name="公式" r:id="rId5" imgW="48564800" imgH="5854700" progId="Equation.3">
                  <p:embed/>
                </p:oleObj>
              </mc:Choice>
              <mc:Fallback>
                <p:oleObj name="公式" r:id="rId5" imgW="48564800" imgH="5854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8638" y="2590800"/>
                        <a:ext cx="4937125" cy="601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8" name="Text Box 10">
            <a:extLst>
              <a:ext uri="{FF2B5EF4-FFF2-40B4-BE49-F238E27FC236}">
                <a16:creationId xmlns:a16="http://schemas.microsoft.com/office/drawing/2014/main" id="{6FFC12E3-3894-D440-BF2B-FE4CFD2546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998663"/>
            <a:ext cx="203835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    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en-US" altLang="zh-CN" sz="2400" b="1">
                <a:solidFill>
                  <a:srgbClr val="008000"/>
                </a:solidFill>
                <a:ea typeface="宋体" panose="02010600030101010101" pitchFamily="2" charset="-122"/>
              </a:rPr>
              <a:t> JK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触发器</a:t>
            </a:r>
            <a:r>
              <a:rPr lang="zh-CN" altLang="en-US" sz="2400" b="1">
                <a:ea typeface="宋体" panose="02010600030101010101" pitchFamily="2" charset="-122"/>
              </a:rPr>
              <a:t>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>
            <a:extLst>
              <a:ext uri="{FF2B5EF4-FFF2-40B4-BE49-F238E27FC236}">
                <a16:creationId xmlns:a16="http://schemas.microsoft.com/office/drawing/2014/main" id="{A366E866-CD30-CD4C-955E-7B7EE749B0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60418" name="Text Box 10">
            <a:extLst>
              <a:ext uri="{FF2B5EF4-FFF2-40B4-BE49-F238E27FC236}">
                <a16:creationId xmlns:a16="http://schemas.microsoft.com/office/drawing/2014/main" id="{B2D63B9D-8B59-F74F-9CF8-93C6E3859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52538"/>
            <a:ext cx="5961063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800" b="1"/>
              <a:t>2. </a:t>
            </a:r>
            <a:r>
              <a:rPr lang="zh-CN" altLang="en-US" sz="2800" b="1"/>
              <a:t>确定各级触发器时钟信号的表达式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566283" name="Text Box 11">
            <a:extLst>
              <a:ext uri="{FF2B5EF4-FFF2-40B4-BE49-F238E27FC236}">
                <a16:creationId xmlns:a16="http://schemas.microsoft.com/office/drawing/2014/main" id="{C80287DE-A609-8543-8C9E-5EAD445CB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046413"/>
            <a:ext cx="5238750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    </a:t>
            </a:r>
            <a:r>
              <a:rPr lang="zh-CN" altLang="en-US" sz="2200" b="1">
                <a:ea typeface="宋体" panose="02010600030101010101" pitchFamily="2" charset="-122"/>
              </a:rPr>
              <a:t>外部时钟作为触发器的时钟 ，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  <a:r>
              <a:rPr lang="en-US" altLang="zh-CN" sz="2200" b="1" i="1">
                <a:solidFill>
                  <a:schemeClr val="hlink"/>
                </a:solidFill>
                <a:ea typeface="宋体" panose="02010600030101010101" pitchFamily="2" charset="-122"/>
              </a:rPr>
              <a:t>CP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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 1</a:t>
            </a:r>
          </a:p>
        </p:txBody>
      </p:sp>
      <p:pic>
        <p:nvPicPr>
          <p:cNvPr id="566292" name="Picture 20">
            <a:extLst>
              <a:ext uri="{FF2B5EF4-FFF2-40B4-BE49-F238E27FC236}">
                <a16:creationId xmlns:a16="http://schemas.microsoft.com/office/drawing/2014/main" id="{F2F01BA1-F922-4942-9717-5A1EBA0C2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905000"/>
            <a:ext cx="4724400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31">
            <a:extLst>
              <a:ext uri="{FF2B5EF4-FFF2-40B4-BE49-F238E27FC236}">
                <a16:creationId xmlns:a16="http://schemas.microsoft.com/office/drawing/2014/main" id="{F7346AC8-1A04-6C40-9AD6-3C8A950D7525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3611563"/>
            <a:ext cx="8845550" cy="3094037"/>
            <a:chOff x="96" y="2275"/>
            <a:chExt cx="5572" cy="1949"/>
          </a:xfrm>
        </p:grpSpPr>
        <p:sp>
          <p:nvSpPr>
            <p:cNvPr id="60422" name="Text Box 12">
              <a:extLst>
                <a:ext uri="{FF2B5EF4-FFF2-40B4-BE49-F238E27FC236}">
                  <a16:creationId xmlns:a16="http://schemas.microsoft.com/office/drawing/2014/main" id="{36E48F24-98F9-F742-85EE-53F671FB73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4" y="2275"/>
              <a:ext cx="3780" cy="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457200" indent="-4572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  <a:sym typeface="Symbol" pitchFamily="2" charset="2"/>
                </a:rPr>
                <a:t>    </a:t>
              </a:r>
              <a:r>
                <a:rPr lang="en-US" altLang="zh-CN" sz="2200" b="1">
                  <a:ea typeface="宋体" panose="02010600030101010101" pitchFamily="2" charset="-122"/>
                </a:rPr>
                <a:t> </a:t>
              </a:r>
              <a:r>
                <a:rPr lang="zh-CN" altLang="en-US" sz="2200" b="1">
                  <a:ea typeface="宋体" panose="02010600030101010101" pitchFamily="2" charset="-122"/>
                </a:rPr>
                <a:t>前级触发器的输出作为后级触发器的时钟：</a:t>
              </a:r>
              <a:endParaRPr lang="zh-CN" altLang="en-US" sz="2200" b="1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graphicFrame>
          <p:nvGraphicFramePr>
            <p:cNvPr id="60423" name="Object 14">
              <a:extLst>
                <a:ext uri="{FF2B5EF4-FFF2-40B4-BE49-F238E27FC236}">
                  <a16:creationId xmlns:a16="http://schemas.microsoft.com/office/drawing/2014/main" id="{8DA8911C-5532-2E48-84B0-95718BA1A72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83" y="3139"/>
            <a:ext cx="1433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79" name="公式" r:id="rId4" imgW="26911300" imgH="5854700" progId="Equation.3">
                    <p:embed/>
                  </p:oleObj>
                </mc:Choice>
                <mc:Fallback>
                  <p:oleObj name="公式" r:id="rId4" imgW="26911300" imgH="58547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83" y="3139"/>
                          <a:ext cx="1433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0424" name="Line 15">
              <a:extLst>
                <a:ext uri="{FF2B5EF4-FFF2-40B4-BE49-F238E27FC236}">
                  <a16:creationId xmlns:a16="http://schemas.microsoft.com/office/drawing/2014/main" id="{7ABBD932-099A-9644-8493-DAE2BCE013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78" y="3552"/>
              <a:ext cx="1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aphicFrame>
          <p:nvGraphicFramePr>
            <p:cNvPr id="60425" name="Object 16">
              <a:extLst>
                <a:ext uri="{FF2B5EF4-FFF2-40B4-BE49-F238E27FC236}">
                  <a16:creationId xmlns:a16="http://schemas.microsoft.com/office/drawing/2014/main" id="{8931B9F1-0AD3-CF45-9ED9-AE249F63A20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3876"/>
            <a:ext cx="1408" cy="3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80" name="公式" r:id="rId6" imgW="25742900" imgH="6438900" progId="Equation.3">
                    <p:embed/>
                  </p:oleObj>
                </mc:Choice>
                <mc:Fallback>
                  <p:oleObj name="公式" r:id="rId6" imgW="25742900" imgH="64389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3876"/>
                          <a:ext cx="1408" cy="3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0426" name="Text Box 17">
              <a:extLst>
                <a:ext uri="{FF2B5EF4-FFF2-40B4-BE49-F238E27FC236}">
                  <a16:creationId xmlns:a16="http://schemas.microsoft.com/office/drawing/2014/main" id="{C2DE32A5-8ACB-7146-99E2-D9E466FCFA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8" y="2561"/>
              <a:ext cx="2430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457200" indent="-4572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例如，对于负沿触发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触发器：</a:t>
              </a:r>
            </a:p>
          </p:txBody>
        </p:sp>
        <p:sp>
          <p:nvSpPr>
            <p:cNvPr id="60427" name="Text Box 18">
              <a:extLst>
                <a:ext uri="{FF2B5EF4-FFF2-40B4-BE49-F238E27FC236}">
                  <a16:creationId xmlns:a16="http://schemas.microsoft.com/office/drawing/2014/main" id="{9633EAEC-853C-FD4B-A7B3-760F993F1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8" y="2851"/>
              <a:ext cx="2400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457200" indent="-4572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时钟取自 </a:t>
              </a: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Q</a:t>
              </a:r>
              <a:r>
                <a:rPr lang="en-US" altLang="zh-CN" sz="2000" b="1" baseline="-25000">
                  <a:solidFill>
                    <a:schemeClr val="hlink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 </a:t>
              </a:r>
              <a:r>
                <a:rPr lang="zh-CN" altLang="en-US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端：</a:t>
              </a:r>
            </a:p>
          </p:txBody>
        </p:sp>
        <p:sp>
          <p:nvSpPr>
            <p:cNvPr id="60428" name="Text Box 19">
              <a:extLst>
                <a:ext uri="{FF2B5EF4-FFF2-40B4-BE49-F238E27FC236}">
                  <a16:creationId xmlns:a16="http://schemas.microsoft.com/office/drawing/2014/main" id="{C3FAD62B-D24C-3543-AC13-97A6D3F200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8" y="3504"/>
              <a:ext cx="2400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457200" indent="-45720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时钟取自 </a:t>
              </a: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Q</a:t>
              </a:r>
              <a:r>
                <a:rPr lang="en-US" altLang="zh-CN" sz="2000" b="1" baseline="-25000">
                  <a:solidFill>
                    <a:schemeClr val="hlink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 </a:t>
              </a:r>
              <a:r>
                <a:rPr lang="zh-CN" altLang="en-US" sz="2000" b="1">
                  <a:solidFill>
                    <a:schemeClr val="hlink"/>
                  </a:solidFill>
                  <a:ea typeface="宋体" panose="02010600030101010101" pitchFamily="2" charset="-122"/>
                </a:rPr>
                <a:t>端：</a:t>
              </a:r>
            </a:p>
          </p:txBody>
        </p:sp>
        <p:pic>
          <p:nvPicPr>
            <p:cNvPr id="60429" name="Picture 21">
              <a:extLst>
                <a:ext uri="{FF2B5EF4-FFF2-40B4-BE49-F238E27FC236}">
                  <a16:creationId xmlns:a16="http://schemas.microsoft.com/office/drawing/2014/main" id="{F99BFEC8-C319-6343-BF81-356CA61DBA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" y="2976"/>
              <a:ext cx="1200" cy="1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aphicFrame>
          <p:nvGraphicFramePr>
            <p:cNvPr id="60430" name="Object 30">
              <a:extLst>
                <a:ext uri="{FF2B5EF4-FFF2-40B4-BE49-F238E27FC236}">
                  <a16:creationId xmlns:a16="http://schemas.microsoft.com/office/drawing/2014/main" id="{BE710CF8-440C-A747-8077-0690C5EE748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2946"/>
            <a:ext cx="2260" cy="11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81" name="Visio" r:id="rId9" imgW="18681700" imgH="9385300" progId="Visio.Drawing.11">
                    <p:embed/>
                  </p:oleObj>
                </mc:Choice>
                <mc:Fallback>
                  <p:oleObj name="Visio" r:id="rId9" imgW="18681700" imgH="9385300" progId="Visio.Drawing.11">
                    <p:embed/>
                    <p:pic>
                      <p:nvPicPr>
                        <p:cNvPr id="0" name="Object 3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2946"/>
                          <a:ext cx="2260" cy="11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66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66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283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>
            <a:extLst>
              <a:ext uri="{FF2B5EF4-FFF2-40B4-BE49-F238E27FC236}">
                <a16:creationId xmlns:a16="http://schemas.microsoft.com/office/drawing/2014/main" id="{E40A3B43-755D-4849-AA32-E37F96847EC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61442" name="Text Box 10">
            <a:extLst>
              <a:ext uri="{FF2B5EF4-FFF2-40B4-BE49-F238E27FC236}">
                <a16:creationId xmlns:a16="http://schemas.microsoft.com/office/drawing/2014/main" id="{DCD3D6ED-0245-9348-B1C8-22905B1C22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9188" y="1330325"/>
            <a:ext cx="456247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黑体" panose="02010609060101010101" pitchFamily="49" charset="-122"/>
              </a:rPr>
              <a:t>例</a:t>
            </a:r>
            <a:r>
              <a:rPr lang="en-US" altLang="zh-CN" sz="2200" b="1">
                <a:ea typeface="黑体" panose="02010609060101010101" pitchFamily="49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试分析下图所示的异步计数器。</a:t>
            </a:r>
          </a:p>
        </p:txBody>
      </p:sp>
      <p:sp>
        <p:nvSpPr>
          <p:cNvPr id="567307" name="Text Box 11">
            <a:extLst>
              <a:ext uri="{FF2B5EF4-FFF2-40B4-BE49-F238E27FC236}">
                <a16:creationId xmlns:a16="http://schemas.microsoft.com/office/drawing/2014/main" id="{910F7A7D-D067-0A4B-BCBE-8B569C72AF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191000"/>
            <a:ext cx="7772400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依次写出 </a:t>
            </a:r>
            <a:r>
              <a:rPr lang="en-US" altLang="zh-CN" sz="2200" b="1"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Q</a:t>
            </a:r>
            <a:r>
              <a:rPr lang="en-US" altLang="zh-CN" sz="2200" b="1" baseline="-25000">
                <a:ea typeface="宋体" panose="02010600030101010101" pitchFamily="2" charset="-122"/>
                <a:sym typeface="Symbol" pitchFamily="2" charset="2"/>
              </a:rPr>
              <a:t>3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200" b="1">
                <a:ea typeface="宋体" panose="02010600030101010101" pitchFamily="2" charset="-122"/>
              </a:rPr>
              <a:t>的时钟表达式、激励方程和触发器的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    下一状态方程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</a:p>
        </p:txBody>
      </p:sp>
      <p:pic>
        <p:nvPicPr>
          <p:cNvPr id="61444" name="Picture 12">
            <a:extLst>
              <a:ext uri="{FF2B5EF4-FFF2-40B4-BE49-F238E27FC236}">
                <a16:creationId xmlns:a16="http://schemas.microsoft.com/office/drawing/2014/main" id="{7B2C7EB5-B9F6-7948-BA19-D241AC678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150" y="1905000"/>
            <a:ext cx="7080250" cy="216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3">
            <a:extLst>
              <a:ext uri="{FF2B5EF4-FFF2-40B4-BE49-F238E27FC236}">
                <a16:creationId xmlns:a16="http://schemas.microsoft.com/office/drawing/2014/main" id="{6A7FF621-D359-E44F-8D48-85A258BB8906}"/>
              </a:ext>
            </a:extLst>
          </p:cNvPr>
          <p:cNvGrpSpPr>
            <a:grpSpLocks/>
          </p:cNvGrpSpPr>
          <p:nvPr/>
        </p:nvGrpSpPr>
        <p:grpSpPr bwMode="auto">
          <a:xfrm>
            <a:off x="2209800" y="5130800"/>
            <a:ext cx="3276600" cy="1574800"/>
            <a:chOff x="1248" y="2928"/>
            <a:chExt cx="1872" cy="896"/>
          </a:xfrm>
        </p:grpSpPr>
        <p:sp>
          <p:nvSpPr>
            <p:cNvPr id="61446" name="Text Box 14">
              <a:extLst>
                <a:ext uri="{FF2B5EF4-FFF2-40B4-BE49-F238E27FC236}">
                  <a16:creationId xmlns:a16="http://schemas.microsoft.com/office/drawing/2014/main" id="{49AB8286-A9B5-D14C-B10C-71BFC4D7F0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8" y="2928"/>
              <a:ext cx="1296" cy="2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solidFill>
                    <a:schemeClr val="hlink"/>
                  </a:solidFill>
                  <a:ea typeface="宋体" panose="02010600030101010101" pitchFamily="2" charset="-122"/>
                </a:rPr>
                <a:t>对 </a:t>
              </a:r>
              <a:r>
                <a:rPr lang="en-US" altLang="zh-CN" sz="2200" b="1">
                  <a:solidFill>
                    <a:schemeClr val="hlink"/>
                  </a:solidFill>
                  <a:ea typeface="宋体" panose="02010600030101010101" pitchFamily="2" charset="-122"/>
                </a:rPr>
                <a:t>Q</a:t>
              </a:r>
              <a:r>
                <a:rPr lang="en-US" altLang="zh-CN" sz="2200" b="1" baseline="-25000">
                  <a:solidFill>
                    <a:schemeClr val="hlink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2200" b="1">
                  <a:solidFill>
                    <a:schemeClr val="hlink"/>
                  </a:solidFill>
                  <a:ea typeface="宋体" panose="02010600030101010101" pitchFamily="2" charset="-122"/>
                </a:rPr>
                <a:t>:</a:t>
              </a:r>
            </a:p>
          </p:txBody>
        </p:sp>
        <p:graphicFrame>
          <p:nvGraphicFramePr>
            <p:cNvPr id="61447" name="Object 15">
              <a:extLst>
                <a:ext uri="{FF2B5EF4-FFF2-40B4-BE49-F238E27FC236}">
                  <a16:creationId xmlns:a16="http://schemas.microsoft.com/office/drawing/2014/main" id="{B67EDCF4-B226-BD42-9D54-299DE6FF485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2976"/>
            <a:ext cx="1344" cy="8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64" name="Equation" r:id="rId4" imgW="26911300" imgH="16967200" progId="Equation.3">
                    <p:embed/>
                  </p:oleObj>
                </mc:Choice>
                <mc:Fallback>
                  <p:oleObj name="Equation" r:id="rId4" imgW="26911300" imgH="16967200" progId="Equation.3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2976"/>
                          <a:ext cx="1344" cy="8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67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7307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5C04859D-7709-1C48-B8AA-FFA0678111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19458" name="Text Box 4">
            <a:extLst>
              <a:ext uri="{FF2B5EF4-FFF2-40B4-BE49-F238E27FC236}">
                <a16:creationId xmlns:a16="http://schemas.microsoft.com/office/drawing/2014/main" id="{5D7A43C3-9E2E-CA4B-BD39-498BC22D34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3150" y="1252538"/>
            <a:ext cx="61087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AutoNum type="arabicPeriod"/>
            </a:pPr>
            <a:r>
              <a:rPr lang="zh-CN" altLang="en-US" sz="2800" b="1"/>
              <a:t>米里型</a:t>
            </a:r>
            <a:r>
              <a:rPr lang="en-US" altLang="zh-CN" sz="2800" b="1"/>
              <a:t>(Mealy mode)</a:t>
            </a:r>
            <a:r>
              <a:rPr lang="zh-CN" altLang="en-US" sz="2800" b="1"/>
              <a:t>同步时序电路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  </a:t>
            </a:r>
          </a:p>
        </p:txBody>
      </p:sp>
      <p:graphicFrame>
        <p:nvGraphicFramePr>
          <p:cNvPr id="19459" name="Object 5">
            <a:extLst>
              <a:ext uri="{FF2B5EF4-FFF2-40B4-BE49-F238E27FC236}">
                <a16:creationId xmlns:a16="http://schemas.microsoft.com/office/drawing/2014/main" id="{51297C7E-F993-EE46-A618-F019AC68CC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4953000"/>
          <a:ext cx="571500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1" name="公式" r:id="rId3" imgW="62611000" imgH="5562600" progId="Equation.3">
                  <p:embed/>
                </p:oleObj>
              </mc:Choice>
              <mc:Fallback>
                <p:oleObj name="公式" r:id="rId3" imgW="62611000" imgH="55626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4953000"/>
                        <a:ext cx="5715000" cy="5064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0" name="Text Box 6">
            <a:extLst>
              <a:ext uri="{FF2B5EF4-FFF2-40B4-BE49-F238E27FC236}">
                <a16:creationId xmlns:a16="http://schemas.microsoft.com/office/drawing/2014/main" id="{84B8F801-7849-B749-8EB4-A2CAE117F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4800600"/>
            <a:ext cx="1739900" cy="173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宋体" panose="02010600030101010101" pitchFamily="2" charset="-122"/>
              </a:rPr>
              <a:t>激励方程</a:t>
            </a:r>
            <a:endParaRPr lang="zh-CN" altLang="en-US" sz="2400" b="1">
              <a:latin typeface="Tahoma" panose="020B060403050404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状态方程</a:t>
            </a:r>
          </a:p>
        </p:txBody>
      </p:sp>
      <p:grpSp>
        <p:nvGrpSpPr>
          <p:cNvPr id="19461" name="Group 14">
            <a:extLst>
              <a:ext uri="{FF2B5EF4-FFF2-40B4-BE49-F238E27FC236}">
                <a16:creationId xmlns:a16="http://schemas.microsoft.com/office/drawing/2014/main" id="{3CAAE3A0-68F3-5849-9A5C-3EFC42E87B0D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981200"/>
            <a:ext cx="4800600" cy="2819400"/>
            <a:chOff x="816" y="1254"/>
            <a:chExt cx="2832" cy="1626"/>
          </a:xfrm>
        </p:grpSpPr>
        <p:graphicFrame>
          <p:nvGraphicFramePr>
            <p:cNvPr id="19465" name="Object 12">
              <a:extLst>
                <a:ext uri="{FF2B5EF4-FFF2-40B4-BE49-F238E27FC236}">
                  <a16:creationId xmlns:a16="http://schemas.microsoft.com/office/drawing/2014/main" id="{CAA9FCB3-B921-7745-B5A1-5D34D619D71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6" y="1254"/>
            <a:ext cx="2832" cy="16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532" r:id="rId5" imgW="19138900" imgH="10655300" progId="Visio.Drawing.5">
                    <p:embed/>
                  </p:oleObj>
                </mc:Choice>
                <mc:Fallback>
                  <p:oleObj r:id="rId5" imgW="19138900" imgH="10655300" progId="Visio.Drawing.5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16" y="1254"/>
                          <a:ext cx="2832" cy="1626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466" name="Text Box 13">
              <a:extLst>
                <a:ext uri="{FF2B5EF4-FFF2-40B4-BE49-F238E27FC236}">
                  <a16:creationId xmlns:a16="http://schemas.microsoft.com/office/drawing/2014/main" id="{ED4318F4-80D5-C647-ACED-C4A78B623B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2393"/>
              <a:ext cx="219" cy="176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ea typeface="宋体" panose="02010600030101010101" pitchFamily="2" charset="-122"/>
                </a:rPr>
                <a:t>Y</a:t>
              </a:r>
              <a:r>
                <a:rPr lang="en-US" altLang="zh-CN" sz="1400" baseline="-25000">
                  <a:ea typeface="宋体" panose="02010600030101010101" pitchFamily="2" charset="-122"/>
                </a:rPr>
                <a:t>p</a:t>
              </a:r>
              <a:endParaRPr lang="en-US" altLang="zh-CN" sz="1400">
                <a:ea typeface="宋体" panose="02010600030101010101" pitchFamily="2" charset="-122"/>
              </a:endParaRPr>
            </a:p>
          </p:txBody>
        </p:sp>
      </p:grpSp>
      <p:graphicFrame>
        <p:nvGraphicFramePr>
          <p:cNvPr id="19462" name="Object 5">
            <a:extLst>
              <a:ext uri="{FF2B5EF4-FFF2-40B4-BE49-F238E27FC236}">
                <a16:creationId xmlns:a16="http://schemas.microsoft.com/office/drawing/2014/main" id="{191A2003-07A6-0B44-97D2-9A6661F659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9800" y="2514600"/>
          <a:ext cx="3048000" cy="172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3" name="公式" r:id="rId7" imgW="49441100" imgH="28092400" progId="Equation.3">
                  <p:embed/>
                </p:oleObj>
              </mc:Choice>
              <mc:Fallback>
                <p:oleObj name="公式" r:id="rId7" imgW="49441100" imgH="28092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514600"/>
                        <a:ext cx="3048000" cy="172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3" name="Text Box 12">
            <a:extLst>
              <a:ext uri="{FF2B5EF4-FFF2-40B4-BE49-F238E27FC236}">
                <a16:creationId xmlns:a16="http://schemas.microsoft.com/office/drawing/2014/main" id="{74441DCB-6540-3643-985B-00C2DA03F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2057400"/>
            <a:ext cx="6953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其中</a:t>
            </a:r>
          </a:p>
        </p:txBody>
      </p:sp>
      <p:graphicFrame>
        <p:nvGraphicFramePr>
          <p:cNvPr id="19464" name="Object 5">
            <a:extLst>
              <a:ext uri="{FF2B5EF4-FFF2-40B4-BE49-F238E27FC236}">
                <a16:creationId xmlns:a16="http://schemas.microsoft.com/office/drawing/2014/main" id="{AD01BAC7-F8AD-9948-848F-AD9E61FF05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11488" y="5486400"/>
          <a:ext cx="5634037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4" name="公式" r:id="rId9" imgW="61734700" imgH="11112500" progId="Equation.3">
                  <p:embed/>
                </p:oleObj>
              </mc:Choice>
              <mc:Fallback>
                <p:oleObj name="公式" r:id="rId9" imgW="61734700" imgH="111125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11488" y="5486400"/>
                        <a:ext cx="5634037" cy="1011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>
            <a:extLst>
              <a:ext uri="{FF2B5EF4-FFF2-40B4-BE49-F238E27FC236}">
                <a16:creationId xmlns:a16="http://schemas.microsoft.com/office/drawing/2014/main" id="{A8980D77-07C9-0E4E-B99D-530DC6AFF37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62466" name="Text Box 10">
            <a:extLst>
              <a:ext uri="{FF2B5EF4-FFF2-40B4-BE49-F238E27FC236}">
                <a16:creationId xmlns:a16="http://schemas.microsoft.com/office/drawing/2014/main" id="{84EEC8F8-2CB2-5144-85F2-85ED24043A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60775"/>
            <a:ext cx="76962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依次写出 </a:t>
            </a:r>
            <a:r>
              <a:rPr lang="en-US" altLang="zh-CN" sz="2200" b="1"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Q</a:t>
            </a:r>
            <a:r>
              <a:rPr lang="en-US" altLang="zh-CN" sz="2200" b="1" baseline="-25000">
                <a:ea typeface="宋体" panose="02010600030101010101" pitchFamily="2" charset="-122"/>
                <a:sym typeface="Symbol" pitchFamily="2" charset="2"/>
              </a:rPr>
              <a:t>3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200" b="1">
                <a:ea typeface="宋体" panose="02010600030101010101" pitchFamily="2" charset="-122"/>
              </a:rPr>
              <a:t>的时钟表达式、激励方程和状态方程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</a:p>
        </p:txBody>
      </p:sp>
      <p:pic>
        <p:nvPicPr>
          <p:cNvPr id="62467" name="Picture 11">
            <a:extLst>
              <a:ext uri="{FF2B5EF4-FFF2-40B4-BE49-F238E27FC236}">
                <a16:creationId xmlns:a16="http://schemas.microsoft.com/office/drawing/2014/main" id="{A5861670-FE07-364C-9E84-96DF3EF1F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50" y="1338263"/>
            <a:ext cx="7080250" cy="216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8" name="Text Box 12">
            <a:extLst>
              <a:ext uri="{FF2B5EF4-FFF2-40B4-BE49-F238E27FC236}">
                <a16:creationId xmlns:a16="http://schemas.microsoft.com/office/drawing/2014/main" id="{D3FDD089-FF28-B342-B4E4-3D93586869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4224338"/>
            <a:ext cx="2124075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对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:</a:t>
            </a:r>
          </a:p>
        </p:txBody>
      </p:sp>
      <p:graphicFrame>
        <p:nvGraphicFramePr>
          <p:cNvPr id="62469" name="Object 13">
            <a:extLst>
              <a:ext uri="{FF2B5EF4-FFF2-40B4-BE49-F238E27FC236}">
                <a16:creationId xmlns:a16="http://schemas.microsoft.com/office/drawing/2014/main" id="{E94AC735-FC01-B442-A6E0-94A0880421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00400" y="4267200"/>
          <a:ext cx="4876800" cy="2395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6" name="公式" r:id="rId4" imgW="50025300" imgH="24574500" progId="Equation.3">
                  <p:embed/>
                </p:oleObj>
              </mc:Choice>
              <mc:Fallback>
                <p:oleObj name="公式" r:id="rId4" imgW="50025300" imgH="245745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4267200"/>
                        <a:ext cx="4876800" cy="2395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>
            <a:extLst>
              <a:ext uri="{FF2B5EF4-FFF2-40B4-BE49-F238E27FC236}">
                <a16:creationId xmlns:a16="http://schemas.microsoft.com/office/drawing/2014/main" id="{836E1527-D358-E745-B645-6D60885407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pic>
        <p:nvPicPr>
          <p:cNvPr id="63490" name="Picture 4">
            <a:extLst>
              <a:ext uri="{FF2B5EF4-FFF2-40B4-BE49-F238E27FC236}">
                <a16:creationId xmlns:a16="http://schemas.microsoft.com/office/drawing/2014/main" id="{AE2F86EA-A28F-8044-B22B-B4507BB85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50" y="1338263"/>
            <a:ext cx="7080250" cy="216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1" name="Text Box 5">
            <a:extLst>
              <a:ext uri="{FF2B5EF4-FFF2-40B4-BE49-F238E27FC236}">
                <a16:creationId xmlns:a16="http://schemas.microsoft.com/office/drawing/2014/main" id="{7270E3D1-5510-254B-B5EF-7F7970A82A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4195763"/>
            <a:ext cx="2103438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对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solidFill>
                  <a:schemeClr val="hlink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:</a:t>
            </a:r>
          </a:p>
        </p:txBody>
      </p:sp>
      <p:graphicFrame>
        <p:nvGraphicFramePr>
          <p:cNvPr id="63492" name="Object 6">
            <a:extLst>
              <a:ext uri="{FF2B5EF4-FFF2-40B4-BE49-F238E27FC236}">
                <a16:creationId xmlns:a16="http://schemas.microsoft.com/office/drawing/2014/main" id="{2C743B23-55C1-C946-89F2-5A5F1DBC3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54375" y="4225925"/>
          <a:ext cx="4746625" cy="240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10" name="公式" r:id="rId4" imgW="46812200" imgH="23698200" progId="Equation.3">
                  <p:embed/>
                </p:oleObj>
              </mc:Choice>
              <mc:Fallback>
                <p:oleObj name="公式" r:id="rId4" imgW="46812200" imgH="236982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54375" y="4225925"/>
                        <a:ext cx="4746625" cy="2403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493" name="Text Box 10">
            <a:extLst>
              <a:ext uri="{FF2B5EF4-FFF2-40B4-BE49-F238E27FC236}">
                <a16:creationId xmlns:a16="http://schemas.microsoft.com/office/drawing/2014/main" id="{348ED5F8-E059-034F-B673-EB8278838D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60775"/>
            <a:ext cx="76962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依次写出 </a:t>
            </a:r>
            <a:r>
              <a:rPr lang="en-US" altLang="zh-CN" sz="2200" b="1"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Q</a:t>
            </a:r>
            <a:r>
              <a:rPr lang="en-US" altLang="zh-CN" sz="2200" b="1" baseline="-25000">
                <a:ea typeface="宋体" panose="02010600030101010101" pitchFamily="2" charset="-122"/>
                <a:sym typeface="Symbol" pitchFamily="2" charset="2"/>
              </a:rPr>
              <a:t>3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200" b="1">
                <a:ea typeface="宋体" panose="02010600030101010101" pitchFamily="2" charset="-122"/>
              </a:rPr>
              <a:t>的时钟表达式、激励方程和状态方程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>
            <a:extLst>
              <a:ext uri="{FF2B5EF4-FFF2-40B4-BE49-F238E27FC236}">
                <a16:creationId xmlns:a16="http://schemas.microsoft.com/office/drawing/2014/main" id="{C3E02119-E595-8140-B170-417AC409EB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pic>
        <p:nvPicPr>
          <p:cNvPr id="64514" name="Picture 4">
            <a:extLst>
              <a:ext uri="{FF2B5EF4-FFF2-40B4-BE49-F238E27FC236}">
                <a16:creationId xmlns:a16="http://schemas.microsoft.com/office/drawing/2014/main" id="{74C8CE71-7E91-2F4B-B03F-B790E61BB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50" y="1338263"/>
            <a:ext cx="7080250" cy="216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5" name="Text Box 5">
            <a:extLst>
              <a:ext uri="{FF2B5EF4-FFF2-40B4-BE49-F238E27FC236}">
                <a16:creationId xmlns:a16="http://schemas.microsoft.com/office/drawing/2014/main" id="{FA4D1948-12A0-584E-A81E-FF627C7A5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2663" y="4191000"/>
            <a:ext cx="20574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solidFill>
                  <a:schemeClr val="hlink"/>
                </a:solidFill>
                <a:ea typeface="宋体" panose="02010600030101010101" pitchFamily="2" charset="-122"/>
              </a:rPr>
              <a:t>对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solidFill>
                  <a:schemeClr val="hlink"/>
                </a:solidFill>
                <a:ea typeface="宋体" panose="02010600030101010101" pitchFamily="2" charset="-122"/>
              </a:rPr>
              <a:t>3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:</a:t>
            </a:r>
          </a:p>
        </p:txBody>
      </p:sp>
      <p:graphicFrame>
        <p:nvGraphicFramePr>
          <p:cNvPr id="64516" name="Object 6">
            <a:extLst>
              <a:ext uri="{FF2B5EF4-FFF2-40B4-BE49-F238E27FC236}">
                <a16:creationId xmlns:a16="http://schemas.microsoft.com/office/drawing/2014/main" id="{D96007EF-35B6-6F41-B01E-FCE319D325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00400" y="4267200"/>
          <a:ext cx="3810000" cy="173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34" name="Equation" r:id="rId4" imgW="39204900" imgH="17843500" progId="Equation.3">
                  <p:embed/>
                </p:oleObj>
              </mc:Choice>
              <mc:Fallback>
                <p:oleObj name="Equation" r:id="rId4" imgW="39204900" imgH="178435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4267200"/>
                        <a:ext cx="3810000" cy="173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4517" name="Text Box 10">
            <a:extLst>
              <a:ext uri="{FF2B5EF4-FFF2-40B4-BE49-F238E27FC236}">
                <a16:creationId xmlns:a16="http://schemas.microsoft.com/office/drawing/2014/main" id="{DFB40C61-0D8C-9341-87BD-F8043CF91C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60775"/>
            <a:ext cx="76962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依次写出 </a:t>
            </a:r>
            <a:r>
              <a:rPr lang="en-US" altLang="zh-CN" sz="2200" b="1">
                <a:ea typeface="宋体" panose="02010600030101010101" pitchFamily="2" charset="-122"/>
              </a:rPr>
              <a:t>Q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Q</a:t>
            </a:r>
            <a:r>
              <a:rPr lang="en-US" altLang="zh-CN" sz="2200" b="1" baseline="-25000">
                <a:ea typeface="宋体" panose="02010600030101010101" pitchFamily="2" charset="-122"/>
                <a:sym typeface="Symbol" pitchFamily="2" charset="2"/>
              </a:rPr>
              <a:t>3</a:t>
            </a:r>
            <a:r>
              <a:rPr lang="en-US" altLang="zh-CN" sz="22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200" b="1">
                <a:ea typeface="宋体" panose="02010600030101010101" pitchFamily="2" charset="-122"/>
              </a:rPr>
              <a:t>的时钟表达式、激励方程和状态方程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>
            <a:extLst>
              <a:ext uri="{FF2B5EF4-FFF2-40B4-BE49-F238E27FC236}">
                <a16:creationId xmlns:a16="http://schemas.microsoft.com/office/drawing/2014/main" id="{30442AC8-1431-F041-859A-20BB88E2A2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graphicFrame>
        <p:nvGraphicFramePr>
          <p:cNvPr id="65538" name="Object 3">
            <a:extLst>
              <a:ext uri="{FF2B5EF4-FFF2-40B4-BE49-F238E27FC236}">
                <a16:creationId xmlns:a16="http://schemas.microsoft.com/office/drawing/2014/main" id="{739383D4-A22F-834C-BD16-20705325B3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81463" y="4090988"/>
          <a:ext cx="4681537" cy="2538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7" name="Equation" r:id="rId3" imgW="48564800" imgH="26327100" progId="Equation.3">
                  <p:embed/>
                </p:oleObj>
              </mc:Choice>
              <mc:Fallback>
                <p:oleObj name="Equation" r:id="rId3" imgW="48564800" imgH="263271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81463" y="4090988"/>
                        <a:ext cx="4681537" cy="2538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539" name="Text Box 4">
            <a:extLst>
              <a:ext uri="{FF2B5EF4-FFF2-40B4-BE49-F238E27FC236}">
                <a16:creationId xmlns:a16="http://schemas.microsoft.com/office/drawing/2014/main" id="{22069960-B919-D04D-9E3D-3D6CDCB4C4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505200"/>
            <a:ext cx="7620000" cy="85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(1) </a:t>
            </a:r>
            <a:r>
              <a:rPr lang="zh-CN" altLang="en-US" sz="2000" b="1">
                <a:ea typeface="宋体" panose="02010600030101010101" pitchFamily="2" charset="-122"/>
              </a:rPr>
              <a:t>从第一级开始依次写出 </a:t>
            </a:r>
            <a:r>
              <a:rPr lang="en-US" altLang="zh-CN" sz="2000" b="1">
                <a:ea typeface="宋体" panose="02010600030101010101" pitchFamily="2" charset="-122"/>
              </a:rPr>
              <a:t>Q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Q</a:t>
            </a:r>
            <a:r>
              <a:rPr lang="en-US" altLang="zh-CN" sz="2000" b="1" baseline="-25000">
                <a:ea typeface="宋体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的时钟表达式、激励方程和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  状态方程</a:t>
            </a:r>
            <a:r>
              <a:rPr lang="en-US" altLang="zh-CN" sz="2000" b="1">
                <a:ea typeface="宋体" panose="02010600030101010101" pitchFamily="2" charset="-122"/>
              </a:rPr>
              <a:t>:</a:t>
            </a:r>
          </a:p>
        </p:txBody>
      </p:sp>
      <p:pic>
        <p:nvPicPr>
          <p:cNvPr id="65540" name="Picture 5">
            <a:extLst>
              <a:ext uri="{FF2B5EF4-FFF2-40B4-BE49-F238E27FC236}">
                <a16:creationId xmlns:a16="http://schemas.microsoft.com/office/drawing/2014/main" id="{D62A4141-D34F-264A-A9BB-8A7563FD1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50" y="1338263"/>
            <a:ext cx="7080250" cy="216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>
            <a:extLst>
              <a:ext uri="{FF2B5EF4-FFF2-40B4-BE49-F238E27FC236}">
                <a16:creationId xmlns:a16="http://schemas.microsoft.com/office/drawing/2014/main" id="{F26DD74A-38F9-4A4E-B1FE-05A71A8B38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66562" name="Text Box 3">
            <a:extLst>
              <a:ext uri="{FF2B5EF4-FFF2-40B4-BE49-F238E27FC236}">
                <a16:creationId xmlns:a16="http://schemas.microsoft.com/office/drawing/2014/main" id="{3F0EC292-8882-874D-B84B-D26BFE40E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295400"/>
            <a:ext cx="73914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根据各级触发器的状态方程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作状态转移表 </a:t>
            </a:r>
          </a:p>
        </p:txBody>
      </p:sp>
      <p:pic>
        <p:nvPicPr>
          <p:cNvPr id="66563" name="Picture 4">
            <a:extLst>
              <a:ext uri="{FF2B5EF4-FFF2-40B4-BE49-F238E27FC236}">
                <a16:creationId xmlns:a16="http://schemas.microsoft.com/office/drawing/2014/main" id="{BB94B8F7-C90B-494A-ABD9-E649F168D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905000"/>
            <a:ext cx="6858000" cy="476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>
            <a:extLst>
              <a:ext uri="{FF2B5EF4-FFF2-40B4-BE49-F238E27FC236}">
                <a16:creationId xmlns:a16="http://schemas.microsoft.com/office/drawing/2014/main" id="{C0B73BC4-C88A-9E48-B5F4-9985A5B04B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5.2.5 </a:t>
            </a:r>
            <a:r>
              <a:rPr lang="zh-CN" altLang="en-US" sz="3600" b="1"/>
              <a:t>异步时序电路的分析方法</a:t>
            </a:r>
          </a:p>
        </p:txBody>
      </p:sp>
      <p:sp>
        <p:nvSpPr>
          <p:cNvPr id="67586" name="Text Box 8">
            <a:extLst>
              <a:ext uri="{FF2B5EF4-FFF2-40B4-BE49-F238E27FC236}">
                <a16:creationId xmlns:a16="http://schemas.microsoft.com/office/drawing/2014/main" id="{2E963093-0238-A14A-859E-08ADB39B86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295400"/>
            <a:ext cx="57912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由状态转移表作状态图 </a:t>
            </a:r>
          </a:p>
        </p:txBody>
      </p:sp>
      <p:sp>
        <p:nvSpPr>
          <p:cNvPr id="67587" name="Text Box 9">
            <a:extLst>
              <a:ext uri="{FF2B5EF4-FFF2-40B4-BE49-F238E27FC236}">
                <a16:creationId xmlns:a16="http://schemas.microsoft.com/office/drawing/2014/main" id="{C45DC690-6449-044C-B306-5748A8CC4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6375" y="5943600"/>
            <a:ext cx="7591425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400" b="1">
                <a:solidFill>
                  <a:srgbClr val="008000"/>
                </a:solidFill>
                <a:ea typeface="仿宋_GB2312" pitchFamily="49" charset="-122"/>
              </a:rPr>
              <a:t>可见</a:t>
            </a:r>
            <a:r>
              <a:rPr lang="en-US" altLang="zh-CN" sz="2400" b="1">
                <a:solidFill>
                  <a:srgbClr val="008000"/>
                </a:solidFill>
                <a:ea typeface="仿宋_GB2312" pitchFamily="49" charset="-122"/>
              </a:rPr>
              <a:t>, </a:t>
            </a:r>
            <a:r>
              <a:rPr lang="zh-CN" altLang="en-US" sz="2400" b="1">
                <a:solidFill>
                  <a:srgbClr val="008000"/>
                </a:solidFill>
                <a:ea typeface="仿宋_GB2312" pitchFamily="49" charset="-122"/>
              </a:rPr>
              <a:t>该电路为</a:t>
            </a:r>
            <a:r>
              <a:rPr lang="en-US" altLang="zh-CN" sz="2400" b="1">
                <a:solidFill>
                  <a:srgbClr val="008000"/>
                </a:solidFill>
                <a:ea typeface="仿宋_GB2312" pitchFamily="49" charset="-122"/>
              </a:rPr>
              <a:t>8421</a:t>
            </a:r>
            <a:r>
              <a:rPr lang="zh-CN" altLang="en-US" sz="2400" b="1">
                <a:solidFill>
                  <a:srgbClr val="008000"/>
                </a:solidFill>
                <a:ea typeface="仿宋_GB2312" pitchFamily="49" charset="-122"/>
              </a:rPr>
              <a:t>码十进制计数器</a:t>
            </a:r>
            <a:r>
              <a:rPr lang="en-US" altLang="zh-CN" sz="2400" b="1">
                <a:solidFill>
                  <a:srgbClr val="008000"/>
                </a:solidFill>
                <a:ea typeface="仿宋_GB2312" pitchFamily="49" charset="-122"/>
              </a:rPr>
              <a:t>, </a:t>
            </a:r>
            <a:r>
              <a:rPr lang="zh-CN" altLang="en-US" sz="2400" b="1">
                <a:solidFill>
                  <a:srgbClr val="008000"/>
                </a:solidFill>
                <a:ea typeface="仿宋_GB2312" pitchFamily="49" charset="-122"/>
              </a:rPr>
              <a:t>可以实现自启动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。</a:t>
            </a:r>
          </a:p>
        </p:txBody>
      </p:sp>
      <p:pic>
        <p:nvPicPr>
          <p:cNvPr id="67588" name="Picture 11">
            <a:extLst>
              <a:ext uri="{FF2B5EF4-FFF2-40B4-BE49-F238E27FC236}">
                <a16:creationId xmlns:a16="http://schemas.microsoft.com/office/drawing/2014/main" id="{C3A1B78F-DB6C-504B-AD55-11D0B6B13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3" y="1881188"/>
            <a:ext cx="5424487" cy="3833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>
            <a:extLst>
              <a:ext uri="{FF2B5EF4-FFF2-40B4-BE49-F238E27FC236}">
                <a16:creationId xmlns:a16="http://schemas.microsoft.com/office/drawing/2014/main" id="{95494679-A47A-6A4B-B0C1-5A31CE0BEC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5.3 </a:t>
            </a:r>
            <a:r>
              <a:rPr lang="zh-CN" altLang="en-US" sz="3600" b="1"/>
              <a:t>常用时序电路的设计</a:t>
            </a:r>
          </a:p>
        </p:txBody>
      </p:sp>
      <p:sp>
        <p:nvSpPr>
          <p:cNvPr id="488453" name="Text Box 5">
            <a:extLst>
              <a:ext uri="{FF2B5EF4-FFF2-40B4-BE49-F238E27FC236}">
                <a16:creationId xmlns:a16="http://schemas.microsoft.com/office/drawing/2014/main" id="{DD5736A8-096A-9C48-9D0E-476588131D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371600"/>
            <a:ext cx="8088312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2"/>
                </a:solidFill>
              </a:rPr>
              <a:t>5.3.1 </a:t>
            </a:r>
            <a:r>
              <a:rPr lang="zh-CN" altLang="en-US" sz="2800" b="1">
                <a:solidFill>
                  <a:schemeClr val="tx2"/>
                </a:solidFill>
              </a:rPr>
              <a:t>常用时序电路的设计步骤</a:t>
            </a:r>
            <a:r>
              <a:rPr lang="en-US" altLang="zh-CN" sz="2800" b="1">
                <a:solidFill>
                  <a:schemeClr val="tx2"/>
                </a:solidFill>
              </a:rPr>
              <a:t>: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altLang="zh-CN" sz="2800" b="1"/>
              <a:t>    (1) </a:t>
            </a:r>
            <a:r>
              <a:rPr lang="zh-CN" altLang="en-US" sz="2800" b="1"/>
              <a:t>根据设计要求，建立</a:t>
            </a:r>
            <a:r>
              <a:rPr lang="zh-CN" altLang="en-US" sz="2800" b="1">
                <a:solidFill>
                  <a:schemeClr val="hlink"/>
                </a:solidFill>
              </a:rPr>
              <a:t>状态转移表</a:t>
            </a:r>
            <a:endParaRPr lang="zh-CN" altLang="en-US" sz="2800" b="1"/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zh-CN" altLang="en-US" sz="2800" b="1"/>
              <a:t>    </a:t>
            </a:r>
            <a:r>
              <a:rPr lang="en-US" altLang="zh-CN" sz="2800" b="1"/>
              <a:t>(2) </a:t>
            </a:r>
            <a:r>
              <a:rPr lang="zh-CN" altLang="en-US" sz="2800" b="1"/>
              <a:t>由状态转移表求电路状态方程和输出方程</a:t>
            </a:r>
          </a:p>
          <a:p>
            <a:pPr lvl="2"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 </a:t>
            </a:r>
            <a:r>
              <a:rPr lang="zh-CN" altLang="en-US" b="1">
                <a:latin typeface="幼圆" pitchFamily="49" charset="-122"/>
                <a:ea typeface="幼圆" pitchFamily="49" charset="-122"/>
              </a:rPr>
              <a:t>状态方程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  以现态为输入，次态为输出，作卡诺图。</a:t>
            </a:r>
          </a:p>
          <a:p>
            <a:pPr lvl="2"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             不一定求最简，需根据所选触发器的类型而定。</a:t>
            </a:r>
          </a:p>
          <a:p>
            <a:pPr lvl="2"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 </a:t>
            </a:r>
            <a:r>
              <a:rPr lang="zh-CN" altLang="en-US" b="1">
                <a:latin typeface="幼圆" pitchFamily="49" charset="-122"/>
                <a:ea typeface="幼圆" pitchFamily="49" charset="-122"/>
              </a:rPr>
              <a:t>输出方程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  输入：现态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(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和电路输入</a:t>
            </a: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)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，输出：电路的输出。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zh-CN" altLang="en-US" sz="2800" b="1"/>
              <a:t>    </a:t>
            </a:r>
            <a:r>
              <a:rPr lang="en-US" altLang="zh-CN" sz="2800" b="1"/>
              <a:t>(3) </a:t>
            </a:r>
            <a:r>
              <a:rPr lang="zh-CN" altLang="en-US" sz="2800" b="1"/>
              <a:t>由状态方程求触发器的</a:t>
            </a:r>
            <a:r>
              <a:rPr lang="zh-CN" altLang="en-US" sz="2800" b="1">
                <a:solidFill>
                  <a:srgbClr val="CC0099"/>
                </a:solidFill>
              </a:rPr>
              <a:t>激励方程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zh-CN" altLang="en-US" sz="2800" b="1"/>
              <a:t>    </a:t>
            </a:r>
            <a:r>
              <a:rPr lang="en-US" altLang="zh-CN" sz="2800" b="1"/>
              <a:t>(4) </a:t>
            </a:r>
            <a:r>
              <a:rPr lang="zh-CN" altLang="en-US" sz="2800" b="1"/>
              <a:t>作出设计结果状态图</a:t>
            </a:r>
            <a:r>
              <a:rPr lang="en-US" altLang="zh-CN" sz="2800" b="1"/>
              <a:t>, </a:t>
            </a:r>
            <a:r>
              <a:rPr lang="zh-CN" altLang="en-US" sz="2800" b="1"/>
              <a:t>检查电路能否自启动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zh-CN" altLang="en-US" sz="2800" b="1"/>
              <a:t>    </a:t>
            </a:r>
            <a:r>
              <a:rPr lang="en-US" altLang="zh-CN" sz="2800" b="1"/>
              <a:t>(5) </a:t>
            </a:r>
            <a:r>
              <a:rPr lang="zh-CN" altLang="en-US" sz="2800" b="1"/>
              <a:t>画出逻辑图</a:t>
            </a:r>
            <a:r>
              <a:rPr lang="en-US" altLang="zh-CN" sz="2800" b="1"/>
              <a:t>, </a:t>
            </a:r>
            <a:r>
              <a:rPr lang="zh-CN" altLang="en-US" sz="2800" b="1"/>
              <a:t>实现整个设计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453" grpId="0" build="p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>
            <a:extLst>
              <a:ext uri="{FF2B5EF4-FFF2-40B4-BE49-F238E27FC236}">
                <a16:creationId xmlns:a16="http://schemas.microsoft.com/office/drawing/2014/main" id="{B465956A-B077-904F-B27E-980DAFC92E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333829" name="Text Box 5">
            <a:extLst>
              <a:ext uri="{FF2B5EF4-FFF2-40B4-BE49-F238E27FC236}">
                <a16:creationId xmlns:a16="http://schemas.microsoft.com/office/drawing/2014/main" id="{50C88C6A-C005-2B47-91D1-F78FDCB20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905000"/>
            <a:ext cx="677862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确定触发器的数目：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模 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M=10,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需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4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个</a:t>
            </a:r>
            <a:r>
              <a:rPr lang="en-US" altLang="zh-CN" sz="2200" b="1">
                <a:solidFill>
                  <a:srgbClr val="008000"/>
                </a:solidFill>
                <a:ea typeface="楷体_GB2312" pitchFamily="49" charset="-122"/>
              </a:rPr>
              <a:t>JK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触发器</a:t>
            </a:r>
            <a:r>
              <a:rPr lang="zh-CN" altLang="en-US" sz="2200" b="1">
                <a:ea typeface="宋体" panose="02010600030101010101" pitchFamily="2" charset="-122"/>
              </a:rPr>
              <a:t> </a:t>
            </a:r>
            <a:endParaRPr lang="zh-CN" altLang="en-US" sz="2200" b="1">
              <a:solidFill>
                <a:srgbClr val="008000"/>
              </a:solidFill>
              <a:ea typeface="宋体" panose="02010600030101010101" pitchFamily="2" charset="-122"/>
            </a:endParaRPr>
          </a:p>
        </p:txBody>
      </p:sp>
      <p:sp>
        <p:nvSpPr>
          <p:cNvPr id="333830" name="Text Box 6">
            <a:extLst>
              <a:ext uri="{FF2B5EF4-FFF2-40B4-BE49-F238E27FC236}">
                <a16:creationId xmlns:a16="http://schemas.microsoft.com/office/drawing/2014/main" id="{BC710B6A-C46E-6E46-978A-4899D50BF1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2438400"/>
            <a:ext cx="2617788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建立状态转移表 </a:t>
            </a:r>
          </a:p>
        </p:txBody>
      </p:sp>
      <p:pic>
        <p:nvPicPr>
          <p:cNvPr id="333832" name="Picture 8">
            <a:extLst>
              <a:ext uri="{FF2B5EF4-FFF2-40B4-BE49-F238E27FC236}">
                <a16:creationId xmlns:a16="http://schemas.microsoft.com/office/drawing/2014/main" id="{AF10259C-CB3F-7247-96CE-FA92BE875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973388"/>
            <a:ext cx="5629275" cy="3579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Text Box 4">
            <a:extLst>
              <a:ext uri="{FF2B5EF4-FFF2-40B4-BE49-F238E27FC236}">
                <a16:creationId xmlns:a16="http://schemas.microsoft.com/office/drawing/2014/main" id="{F5251B5A-E17B-5C44-80D0-630E143CA1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9025" y="1371600"/>
            <a:ext cx="614997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黑体" panose="02010609060101010101" pitchFamily="49" charset="-122"/>
              </a:rPr>
              <a:t>例</a:t>
            </a:r>
            <a:r>
              <a:rPr lang="en-US" altLang="zh-CN" sz="2200" b="1">
                <a:ea typeface="黑体" panose="02010609060101010101" pitchFamily="49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用</a:t>
            </a:r>
            <a:r>
              <a:rPr lang="en-US" altLang="zh-CN" sz="2200" b="1">
                <a:ea typeface="宋体" panose="02010600030101010101" pitchFamily="2" charset="-122"/>
              </a:rPr>
              <a:t>JK</a:t>
            </a:r>
            <a:r>
              <a:rPr lang="zh-CN" altLang="en-US" sz="2200" b="1">
                <a:ea typeface="宋体" panose="02010600030101010101" pitchFamily="2" charset="-122"/>
              </a:rPr>
              <a:t>触发器设计一个</a:t>
            </a:r>
            <a:r>
              <a:rPr lang="en-US" altLang="zh-CN" sz="2200" b="1">
                <a:ea typeface="宋体" panose="02010600030101010101" pitchFamily="2" charset="-122"/>
              </a:rPr>
              <a:t>8421</a:t>
            </a:r>
            <a:r>
              <a:rPr lang="zh-CN" altLang="en-US" sz="2200" b="1">
                <a:ea typeface="宋体" panose="02010600030101010101" pitchFamily="2" charset="-122"/>
              </a:rPr>
              <a:t>码十进制计数器</a:t>
            </a:r>
            <a:r>
              <a:rPr lang="en-US" altLang="zh-CN" sz="2200" b="1">
                <a:ea typeface="宋体" panose="02010600030101010101" pitchFamily="2" charset="-122"/>
              </a:rPr>
              <a:t>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33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829" grpId="0" autoUpdateAnimBg="0"/>
      <p:bldP spid="333830" grpId="0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id="{F5BCFA65-A01F-434D-9190-787B041CCB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70658" name="Text Box 3">
            <a:extLst>
              <a:ext uri="{FF2B5EF4-FFF2-40B4-BE49-F238E27FC236}">
                <a16:creationId xmlns:a16="http://schemas.microsoft.com/office/drawing/2014/main" id="{810B4C16-179D-1641-AB51-60B7006AB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63" y="1392238"/>
            <a:ext cx="4935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作下一状态的卡诺图，求状态方程  </a:t>
            </a:r>
          </a:p>
        </p:txBody>
      </p:sp>
      <p:grpSp>
        <p:nvGrpSpPr>
          <p:cNvPr id="70659" name="Group 4">
            <a:extLst>
              <a:ext uri="{FF2B5EF4-FFF2-40B4-BE49-F238E27FC236}">
                <a16:creationId xmlns:a16="http://schemas.microsoft.com/office/drawing/2014/main" id="{9D0BADF8-65C1-744A-AEF0-C86E6EB0CF93}"/>
              </a:ext>
            </a:extLst>
          </p:cNvPr>
          <p:cNvGrpSpPr>
            <a:grpSpLocks/>
          </p:cNvGrpSpPr>
          <p:nvPr/>
        </p:nvGrpSpPr>
        <p:grpSpPr bwMode="auto">
          <a:xfrm>
            <a:off x="1658938" y="2317750"/>
            <a:ext cx="2836862" cy="2495550"/>
            <a:chOff x="480" y="1356"/>
            <a:chExt cx="1932" cy="1723"/>
          </a:xfrm>
        </p:grpSpPr>
        <p:sp>
          <p:nvSpPr>
            <p:cNvPr id="70700" name="Rectangle 5">
              <a:extLst>
                <a:ext uri="{FF2B5EF4-FFF2-40B4-BE49-F238E27FC236}">
                  <a16:creationId xmlns:a16="http://schemas.microsoft.com/office/drawing/2014/main" id="{0F28C01B-7E56-C94F-A420-A1E46573F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4" y="1677"/>
              <a:ext cx="1426" cy="10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0701" name="Line 6">
              <a:extLst>
                <a:ext uri="{FF2B5EF4-FFF2-40B4-BE49-F238E27FC236}">
                  <a16:creationId xmlns:a16="http://schemas.microsoft.com/office/drawing/2014/main" id="{F59B3BA6-7AAC-1042-B2A8-CFC8E05C2F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179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2" name="Line 7">
              <a:extLst>
                <a:ext uri="{FF2B5EF4-FFF2-40B4-BE49-F238E27FC236}">
                  <a16:creationId xmlns:a16="http://schemas.microsoft.com/office/drawing/2014/main" id="{2F7B56DD-F2A1-AC44-A16C-7FD96926A1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471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3" name="Line 8">
              <a:extLst>
                <a:ext uri="{FF2B5EF4-FFF2-40B4-BE49-F238E27FC236}">
                  <a16:creationId xmlns:a16="http://schemas.microsoft.com/office/drawing/2014/main" id="{E9CA5CDE-B807-694D-A491-B1E1DD874B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1928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4" name="Line 9">
              <a:extLst>
                <a:ext uri="{FF2B5EF4-FFF2-40B4-BE49-F238E27FC236}">
                  <a16:creationId xmlns:a16="http://schemas.microsoft.com/office/drawing/2014/main" id="{18E268B6-AF0F-0B49-B097-584E0C1B5A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8" y="1677"/>
              <a:ext cx="0" cy="1087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5" name="Line 10">
              <a:extLst>
                <a:ext uri="{FF2B5EF4-FFF2-40B4-BE49-F238E27FC236}">
                  <a16:creationId xmlns:a16="http://schemas.microsoft.com/office/drawing/2014/main" id="{A4F1355A-A624-7343-A5AA-CE68DF42F7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54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6" name="Line 11">
              <a:extLst>
                <a:ext uri="{FF2B5EF4-FFF2-40B4-BE49-F238E27FC236}">
                  <a16:creationId xmlns:a16="http://schemas.microsoft.com/office/drawing/2014/main" id="{6508EF5E-BB7F-2D47-8C58-D76D580AE1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3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7" name="Line 12">
              <a:extLst>
                <a:ext uri="{FF2B5EF4-FFF2-40B4-BE49-F238E27FC236}">
                  <a16:creationId xmlns:a16="http://schemas.microsoft.com/office/drawing/2014/main" id="{B6111B81-22B3-694E-BE7F-0E93214B1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" y="1468"/>
              <a:ext cx="346" cy="2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708" name="Text Box 13">
              <a:extLst>
                <a:ext uri="{FF2B5EF4-FFF2-40B4-BE49-F238E27FC236}">
                  <a16:creationId xmlns:a16="http://schemas.microsoft.com/office/drawing/2014/main" id="{C3B4F853-3BEE-3D4D-9A0B-202357D82F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1" y="1456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0709" name="Text Box 14">
              <a:extLst>
                <a:ext uri="{FF2B5EF4-FFF2-40B4-BE49-F238E27FC236}">
                  <a16:creationId xmlns:a16="http://schemas.microsoft.com/office/drawing/2014/main" id="{702AD461-C03F-DF4A-9FD7-69A2156050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5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0710" name="Text Box 15">
              <a:extLst>
                <a:ext uri="{FF2B5EF4-FFF2-40B4-BE49-F238E27FC236}">
                  <a16:creationId xmlns:a16="http://schemas.microsoft.com/office/drawing/2014/main" id="{4A123851-0FFA-E441-BD96-255FE97249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0711" name="Text Box 16">
              <a:extLst>
                <a:ext uri="{FF2B5EF4-FFF2-40B4-BE49-F238E27FC236}">
                  <a16:creationId xmlns:a16="http://schemas.microsoft.com/office/drawing/2014/main" id="{D62C856F-8BFE-7C49-AA07-A041C2A01A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4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0712" name="Text Box 17">
              <a:extLst>
                <a:ext uri="{FF2B5EF4-FFF2-40B4-BE49-F238E27FC236}">
                  <a16:creationId xmlns:a16="http://schemas.microsoft.com/office/drawing/2014/main" id="{5061A400-3109-6849-AE81-4CA9A77F1F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648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0713" name="Text Box 18">
              <a:extLst>
                <a:ext uri="{FF2B5EF4-FFF2-40B4-BE49-F238E27FC236}">
                  <a16:creationId xmlns:a16="http://schemas.microsoft.com/office/drawing/2014/main" id="{86889D71-E40E-C144-8447-2BEC9A5A92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93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0714" name="Text Box 19">
              <a:extLst>
                <a:ext uri="{FF2B5EF4-FFF2-40B4-BE49-F238E27FC236}">
                  <a16:creationId xmlns:a16="http://schemas.microsoft.com/office/drawing/2014/main" id="{A233F830-52DF-B940-AB7B-B0517766C4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224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0715" name="Text Box 20">
              <a:extLst>
                <a:ext uri="{FF2B5EF4-FFF2-40B4-BE49-F238E27FC236}">
                  <a16:creationId xmlns:a16="http://schemas.microsoft.com/office/drawing/2014/main" id="{6B46E6EA-94C0-814A-8269-9EAF349C08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512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0716" name="Text Box 21">
              <a:extLst>
                <a:ext uri="{FF2B5EF4-FFF2-40B4-BE49-F238E27FC236}">
                  <a16:creationId xmlns:a16="http://schemas.microsoft.com/office/drawing/2014/main" id="{8856E611-E1E6-B548-92BF-A394F05EB1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638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717" name="Text Box 22">
              <a:extLst>
                <a:ext uri="{FF2B5EF4-FFF2-40B4-BE49-F238E27FC236}">
                  <a16:creationId xmlns:a16="http://schemas.microsoft.com/office/drawing/2014/main" id="{1216E292-826B-E947-A4CF-80970DAB23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7" y="1648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0718" name="Text Box 23">
              <a:extLst>
                <a:ext uri="{FF2B5EF4-FFF2-40B4-BE49-F238E27FC236}">
                  <a16:creationId xmlns:a16="http://schemas.microsoft.com/office/drawing/2014/main" id="{520C47AF-EE6B-6443-B1CA-31F0ADD6D7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64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  <a:endParaRPr lang="en-US" altLang="zh-CN" sz="2000">
                <a:ea typeface="宋体" panose="02010600030101010101" pitchFamily="2" charset="-122"/>
              </a:endParaRPr>
            </a:p>
          </p:txBody>
        </p:sp>
        <p:sp>
          <p:nvSpPr>
            <p:cNvPr id="70719" name="Text Box 24">
              <a:extLst>
                <a:ext uri="{FF2B5EF4-FFF2-40B4-BE49-F238E27FC236}">
                  <a16:creationId xmlns:a16="http://schemas.microsoft.com/office/drawing/2014/main" id="{7F81FB49-F3F7-F647-9B73-D536CFC8CD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720" name="Text Box 25">
              <a:extLst>
                <a:ext uri="{FF2B5EF4-FFF2-40B4-BE49-F238E27FC236}">
                  <a16:creationId xmlns:a16="http://schemas.microsoft.com/office/drawing/2014/main" id="{10CBD82C-1A19-F24C-8D8D-B59170BD12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721" name="Text Box 26">
              <a:extLst>
                <a:ext uri="{FF2B5EF4-FFF2-40B4-BE49-F238E27FC236}">
                  <a16:creationId xmlns:a16="http://schemas.microsoft.com/office/drawing/2014/main" id="{EC055145-6BBE-D545-9096-A670D5E28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6" y="193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0722" name="Text Box 27">
              <a:extLst>
                <a:ext uri="{FF2B5EF4-FFF2-40B4-BE49-F238E27FC236}">
                  <a16:creationId xmlns:a16="http://schemas.microsoft.com/office/drawing/2014/main" id="{4C66BC52-3B09-B440-9DBF-8E9BEE6EF6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936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723" name="Text Box 28">
              <a:extLst>
                <a:ext uri="{FF2B5EF4-FFF2-40B4-BE49-F238E27FC236}">
                  <a16:creationId xmlns:a16="http://schemas.microsoft.com/office/drawing/2014/main" id="{F918ED47-D550-F847-8711-C88D528F71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724" name="Text Box 29">
              <a:extLst>
                <a:ext uri="{FF2B5EF4-FFF2-40B4-BE49-F238E27FC236}">
                  <a16:creationId xmlns:a16="http://schemas.microsoft.com/office/drawing/2014/main" id="{D553AD2C-B1D3-054D-98F6-FAF35608C7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0725" name="Text Box 30">
              <a:extLst>
                <a:ext uri="{FF2B5EF4-FFF2-40B4-BE49-F238E27FC236}">
                  <a16:creationId xmlns:a16="http://schemas.microsoft.com/office/drawing/2014/main" id="{B2FB1133-B3D0-CF45-B9BA-6D30172E40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3" y="2224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726" name="Text Box 31">
              <a:extLst>
                <a:ext uri="{FF2B5EF4-FFF2-40B4-BE49-F238E27FC236}">
                  <a16:creationId xmlns:a16="http://schemas.microsoft.com/office/drawing/2014/main" id="{A73B41EE-B999-5241-82DC-8DAB0B4C06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2224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727" name="Text Box 32">
              <a:extLst>
                <a:ext uri="{FF2B5EF4-FFF2-40B4-BE49-F238E27FC236}">
                  <a16:creationId xmlns:a16="http://schemas.microsoft.com/office/drawing/2014/main" id="{588C264C-E395-6942-9614-94ED0CC5F9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6" y="2512"/>
              <a:ext cx="256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728" name="Text Box 33">
              <a:extLst>
                <a:ext uri="{FF2B5EF4-FFF2-40B4-BE49-F238E27FC236}">
                  <a16:creationId xmlns:a16="http://schemas.microsoft.com/office/drawing/2014/main" id="{98792536-DFE5-3144-B952-73C2E337F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1" y="2512"/>
              <a:ext cx="211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0729" name="Text Box 34">
              <a:extLst>
                <a:ext uri="{FF2B5EF4-FFF2-40B4-BE49-F238E27FC236}">
                  <a16:creationId xmlns:a16="http://schemas.microsoft.com/office/drawing/2014/main" id="{A3837F77-AD20-2A42-B44F-2057B93D79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3" y="252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730" name="Text Box 35">
              <a:extLst>
                <a:ext uri="{FF2B5EF4-FFF2-40B4-BE49-F238E27FC236}">
                  <a16:creationId xmlns:a16="http://schemas.microsoft.com/office/drawing/2014/main" id="{4E57B005-F2D1-DC4A-90E0-03D135A7CD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252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731" name="Text Box 36">
              <a:extLst>
                <a:ext uri="{FF2B5EF4-FFF2-40B4-BE49-F238E27FC236}">
                  <a16:creationId xmlns:a16="http://schemas.microsoft.com/office/drawing/2014/main" id="{62A21976-C065-A446-84AD-A9AA805DFF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67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graphicFrame>
          <p:nvGraphicFramePr>
            <p:cNvPr id="70732" name="Object 37">
              <a:extLst>
                <a:ext uri="{FF2B5EF4-FFF2-40B4-BE49-F238E27FC236}">
                  <a16:creationId xmlns:a16="http://schemas.microsoft.com/office/drawing/2014/main" id="{0A7E5B51-6F0A-4140-B413-FD6A6390F3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1548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3" name="Equation" r:id="rId3" imgW="8775700" imgH="5562600" progId="Equation.3">
                    <p:embed/>
                  </p:oleObj>
                </mc:Choice>
                <mc:Fallback>
                  <p:oleObj name="Equation" r:id="rId3" imgW="8775700" imgH="5562600" progId="Equation.3">
                    <p:embed/>
                    <p:pic>
                      <p:nvPicPr>
                        <p:cNvPr id="0" name="Object 3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1548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733" name="Object 38">
              <a:extLst>
                <a:ext uri="{FF2B5EF4-FFF2-40B4-BE49-F238E27FC236}">
                  <a16:creationId xmlns:a16="http://schemas.microsoft.com/office/drawing/2014/main" id="{1505A3C5-3E56-E044-8DEC-4CE52C2E73B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96" y="1356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4" name="Equation" r:id="rId5" imgW="8775700" imgH="5562600" progId="Equation.3">
                    <p:embed/>
                  </p:oleObj>
                </mc:Choice>
                <mc:Fallback>
                  <p:oleObj name="Equation" r:id="rId5" imgW="8775700" imgH="5562600" progId="Equation.3">
                    <p:embed/>
                    <p:pic>
                      <p:nvPicPr>
                        <p:cNvPr id="0" name="Object 3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96" y="1356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734" name="Object 39">
              <a:extLst>
                <a:ext uri="{FF2B5EF4-FFF2-40B4-BE49-F238E27FC236}">
                  <a16:creationId xmlns:a16="http://schemas.microsoft.com/office/drawing/2014/main" id="{7D5A986B-5DA3-1548-A654-C37868C87C9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6" y="2784"/>
            <a:ext cx="37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5" name="Equation" r:id="rId7" imgW="7023100" imgH="5562600" progId="Equation.3">
                    <p:embed/>
                  </p:oleObj>
                </mc:Choice>
                <mc:Fallback>
                  <p:oleObj name="Equation" r:id="rId7" imgW="7023100" imgH="5562600" progId="Equation.3">
                    <p:embed/>
                    <p:pic>
                      <p:nvPicPr>
                        <p:cNvPr id="0" name="Object 3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6" y="2784"/>
                          <a:ext cx="37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0660" name="Group 40">
            <a:extLst>
              <a:ext uri="{FF2B5EF4-FFF2-40B4-BE49-F238E27FC236}">
                <a16:creationId xmlns:a16="http://schemas.microsoft.com/office/drawing/2014/main" id="{8063DD84-8624-5E44-B988-1314C0DBD748}"/>
              </a:ext>
            </a:extLst>
          </p:cNvPr>
          <p:cNvGrpSpPr>
            <a:grpSpLocks/>
          </p:cNvGrpSpPr>
          <p:nvPr/>
        </p:nvGrpSpPr>
        <p:grpSpPr bwMode="auto">
          <a:xfrm>
            <a:off x="5468938" y="2298700"/>
            <a:ext cx="2836862" cy="2484438"/>
            <a:chOff x="3408" y="1104"/>
            <a:chExt cx="1787" cy="1565"/>
          </a:xfrm>
        </p:grpSpPr>
        <p:sp>
          <p:nvSpPr>
            <p:cNvPr id="70665" name="Rectangle 41">
              <a:extLst>
                <a:ext uri="{FF2B5EF4-FFF2-40B4-BE49-F238E27FC236}">
                  <a16:creationId xmlns:a16="http://schemas.microsoft.com/office/drawing/2014/main" id="{9D8936AF-AEA6-9F47-93CB-81F1D2584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" y="1397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0666" name="Line 42">
              <a:extLst>
                <a:ext uri="{FF2B5EF4-FFF2-40B4-BE49-F238E27FC236}">
                  <a16:creationId xmlns:a16="http://schemas.microsoft.com/office/drawing/2014/main" id="{F97EDFA4-8833-C14C-BBC3-C16C7D8BCA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1855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67" name="Line 43">
              <a:extLst>
                <a:ext uri="{FF2B5EF4-FFF2-40B4-BE49-F238E27FC236}">
                  <a16:creationId xmlns:a16="http://schemas.microsoft.com/office/drawing/2014/main" id="{56E3377E-1340-F64F-BA7A-C2690DE666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2121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68" name="Line 44">
              <a:extLst>
                <a:ext uri="{FF2B5EF4-FFF2-40B4-BE49-F238E27FC236}">
                  <a16:creationId xmlns:a16="http://schemas.microsoft.com/office/drawing/2014/main" id="{99913469-1D2A-134A-B64C-590AF73D0C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1626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69" name="Line 45">
              <a:extLst>
                <a:ext uri="{FF2B5EF4-FFF2-40B4-BE49-F238E27FC236}">
                  <a16:creationId xmlns:a16="http://schemas.microsoft.com/office/drawing/2014/main" id="{27502766-A1F7-C94A-88F1-D7EE8C18AB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4" y="1397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70" name="Line 46">
              <a:extLst>
                <a:ext uri="{FF2B5EF4-FFF2-40B4-BE49-F238E27FC236}">
                  <a16:creationId xmlns:a16="http://schemas.microsoft.com/office/drawing/2014/main" id="{AE7B8287-4A62-244C-87A8-D8BFA52B00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4" y="1397"/>
              <a:ext cx="0" cy="99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71" name="Line 47">
              <a:extLst>
                <a:ext uri="{FF2B5EF4-FFF2-40B4-BE49-F238E27FC236}">
                  <a16:creationId xmlns:a16="http://schemas.microsoft.com/office/drawing/2014/main" id="{5314C838-8A05-194D-AFD2-6DF01013C0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5" y="1397"/>
              <a:ext cx="0" cy="99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72" name="Line 48">
              <a:extLst>
                <a:ext uri="{FF2B5EF4-FFF2-40B4-BE49-F238E27FC236}">
                  <a16:creationId xmlns:a16="http://schemas.microsoft.com/office/drawing/2014/main" id="{16332159-F2E3-304F-A0AB-02A8004E98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5" y="1206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73" name="Text Box 49">
              <a:extLst>
                <a:ext uri="{FF2B5EF4-FFF2-40B4-BE49-F238E27FC236}">
                  <a16:creationId xmlns:a16="http://schemas.microsoft.com/office/drawing/2014/main" id="{BF096CBD-A0BD-3646-9EB2-07E66C6735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3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0674" name="Text Box 50">
              <a:extLst>
                <a:ext uri="{FF2B5EF4-FFF2-40B4-BE49-F238E27FC236}">
                  <a16:creationId xmlns:a16="http://schemas.microsoft.com/office/drawing/2014/main" id="{2FA14E48-FC35-7B48-923E-0F8BDD8944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8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0675" name="Text Box 51">
              <a:extLst>
                <a:ext uri="{FF2B5EF4-FFF2-40B4-BE49-F238E27FC236}">
                  <a16:creationId xmlns:a16="http://schemas.microsoft.com/office/drawing/2014/main" id="{75D40F3D-0CA2-9D43-AAAC-DF2A368909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3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0676" name="Text Box 52">
              <a:extLst>
                <a:ext uri="{FF2B5EF4-FFF2-40B4-BE49-F238E27FC236}">
                  <a16:creationId xmlns:a16="http://schemas.microsoft.com/office/drawing/2014/main" id="{90621C7E-ED19-D24D-9EFF-12CB143C9E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9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0677" name="Text Box 53">
              <a:extLst>
                <a:ext uri="{FF2B5EF4-FFF2-40B4-BE49-F238E27FC236}">
                  <a16:creationId xmlns:a16="http://schemas.microsoft.com/office/drawing/2014/main" id="{9B6E52AA-4436-9D42-8247-2D8B9840A1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137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0678" name="Text Box 54">
              <a:extLst>
                <a:ext uri="{FF2B5EF4-FFF2-40B4-BE49-F238E27FC236}">
                  <a16:creationId xmlns:a16="http://schemas.microsoft.com/office/drawing/2014/main" id="{224D8A0A-38F2-954C-BBD4-C2234A8827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163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0679" name="Text Box 55">
              <a:extLst>
                <a:ext uri="{FF2B5EF4-FFF2-40B4-BE49-F238E27FC236}">
                  <a16:creationId xmlns:a16="http://schemas.microsoft.com/office/drawing/2014/main" id="{295F8B1D-BF33-044C-A6B5-723DFB2BB5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1896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0680" name="Text Box 56">
              <a:extLst>
                <a:ext uri="{FF2B5EF4-FFF2-40B4-BE49-F238E27FC236}">
                  <a16:creationId xmlns:a16="http://schemas.microsoft.com/office/drawing/2014/main" id="{D4272687-D51F-0F43-A7B7-BEA751B610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21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0681" name="Text Box 57">
              <a:extLst>
                <a:ext uri="{FF2B5EF4-FFF2-40B4-BE49-F238E27FC236}">
                  <a16:creationId xmlns:a16="http://schemas.microsoft.com/office/drawing/2014/main" id="{C3CDCE39-485D-7944-90CC-34E64E53B3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36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682" name="Text Box 58">
              <a:extLst>
                <a:ext uri="{FF2B5EF4-FFF2-40B4-BE49-F238E27FC236}">
                  <a16:creationId xmlns:a16="http://schemas.microsoft.com/office/drawing/2014/main" id="{32A51080-2E7E-F14E-A309-900AC6EF4C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3" y="137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683" name="Text Box 59">
              <a:extLst>
                <a:ext uri="{FF2B5EF4-FFF2-40B4-BE49-F238E27FC236}">
                  <a16:creationId xmlns:a16="http://schemas.microsoft.com/office/drawing/2014/main" id="{1AA88A03-44C5-D345-A49D-8F5CA082E3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370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84" name="Text Box 60">
              <a:extLst>
                <a:ext uri="{FF2B5EF4-FFF2-40B4-BE49-F238E27FC236}">
                  <a16:creationId xmlns:a16="http://schemas.microsoft.com/office/drawing/2014/main" id="{328BA618-AAA1-7C43-BE49-D54050FDD6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62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685" name="Text Box 61">
              <a:extLst>
                <a:ext uri="{FF2B5EF4-FFF2-40B4-BE49-F238E27FC236}">
                  <a16:creationId xmlns:a16="http://schemas.microsoft.com/office/drawing/2014/main" id="{6C971B1C-E290-8049-8B5C-2FDF928B98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62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0686" name="Text Box 62">
              <a:extLst>
                <a:ext uri="{FF2B5EF4-FFF2-40B4-BE49-F238E27FC236}">
                  <a16:creationId xmlns:a16="http://schemas.microsoft.com/office/drawing/2014/main" id="{A93695A6-D32A-CF4F-A965-74B40D473A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2" y="163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0687" name="Text Box 63">
              <a:extLst>
                <a:ext uri="{FF2B5EF4-FFF2-40B4-BE49-F238E27FC236}">
                  <a16:creationId xmlns:a16="http://schemas.microsoft.com/office/drawing/2014/main" id="{7EB97E06-654E-594F-A928-80E2194C3E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633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88" name="Text Box 64">
              <a:extLst>
                <a:ext uri="{FF2B5EF4-FFF2-40B4-BE49-F238E27FC236}">
                  <a16:creationId xmlns:a16="http://schemas.microsoft.com/office/drawing/2014/main" id="{A1771804-5061-3F4E-B006-B34093CD5C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88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0689" name="Text Box 65">
              <a:extLst>
                <a:ext uri="{FF2B5EF4-FFF2-40B4-BE49-F238E27FC236}">
                  <a16:creationId xmlns:a16="http://schemas.microsoft.com/office/drawing/2014/main" id="{819D41CB-DEB9-B34E-A489-10C0ED01D7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88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690" name="Text Box 66">
              <a:extLst>
                <a:ext uri="{FF2B5EF4-FFF2-40B4-BE49-F238E27FC236}">
                  <a16:creationId xmlns:a16="http://schemas.microsoft.com/office/drawing/2014/main" id="{D12A7481-EE61-3240-83DC-4EAD721AEF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189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91" name="Text Box 67">
              <a:extLst>
                <a:ext uri="{FF2B5EF4-FFF2-40B4-BE49-F238E27FC236}">
                  <a16:creationId xmlns:a16="http://schemas.microsoft.com/office/drawing/2014/main" id="{6C0C5A91-EF12-6F4B-ABA1-E361961123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89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92" name="Text Box 68">
              <a:extLst>
                <a:ext uri="{FF2B5EF4-FFF2-40B4-BE49-F238E27FC236}">
                  <a16:creationId xmlns:a16="http://schemas.microsoft.com/office/drawing/2014/main" id="{1F1A1E47-CA6C-404B-9AC6-D752E9417E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5" y="21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0693" name="Text Box 69">
              <a:extLst>
                <a:ext uri="{FF2B5EF4-FFF2-40B4-BE49-F238E27FC236}">
                  <a16:creationId xmlns:a16="http://schemas.microsoft.com/office/drawing/2014/main" id="{BCF4B481-D70F-DE49-A124-20C2E97E08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8" y="2159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0694" name="Text Box 70">
              <a:extLst>
                <a:ext uri="{FF2B5EF4-FFF2-40B4-BE49-F238E27FC236}">
                  <a16:creationId xmlns:a16="http://schemas.microsoft.com/office/drawing/2014/main" id="{2B9FF942-A99D-EA46-874A-50C92B9DFC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216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95" name="Text Box 71">
              <a:extLst>
                <a:ext uri="{FF2B5EF4-FFF2-40B4-BE49-F238E27FC236}">
                  <a16:creationId xmlns:a16="http://schemas.microsoft.com/office/drawing/2014/main" id="{94BE93EB-3A93-0B44-8CF4-4A32337AE7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216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0696" name="Text Box 72">
              <a:extLst>
                <a:ext uri="{FF2B5EF4-FFF2-40B4-BE49-F238E27FC236}">
                  <a16:creationId xmlns:a16="http://schemas.microsoft.com/office/drawing/2014/main" id="{0938152D-35EA-1944-BE6C-C437222B4B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396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70697" name="Object 73">
              <a:extLst>
                <a:ext uri="{FF2B5EF4-FFF2-40B4-BE49-F238E27FC236}">
                  <a16:creationId xmlns:a16="http://schemas.microsoft.com/office/drawing/2014/main" id="{44752D89-2C2A-8F45-B456-44DFE94C593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1279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6" name="Equation" r:id="rId9" imgW="8775700" imgH="5562600" progId="Equation.3">
                    <p:embed/>
                  </p:oleObj>
                </mc:Choice>
                <mc:Fallback>
                  <p:oleObj name="Equation" r:id="rId9" imgW="8775700" imgH="5562600" progId="Equation.3">
                    <p:embed/>
                    <p:pic>
                      <p:nvPicPr>
                        <p:cNvPr id="0" name="Object 7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1279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698" name="Object 74">
              <a:extLst>
                <a:ext uri="{FF2B5EF4-FFF2-40B4-BE49-F238E27FC236}">
                  <a16:creationId xmlns:a16="http://schemas.microsoft.com/office/drawing/2014/main" id="{96EA5D44-8870-A64C-BD09-ABBA4C1E438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8" y="1104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7" name="Equation" r:id="rId11" imgW="8775700" imgH="5562600" progId="Equation.3">
                    <p:embed/>
                  </p:oleObj>
                </mc:Choice>
                <mc:Fallback>
                  <p:oleObj name="Equation" r:id="rId11" imgW="8775700" imgH="5562600" progId="Equation.3">
                    <p:embed/>
                    <p:pic>
                      <p:nvPicPr>
                        <p:cNvPr id="0" name="Object 7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8" y="1104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699" name="Object 75">
              <a:extLst>
                <a:ext uri="{FF2B5EF4-FFF2-40B4-BE49-F238E27FC236}">
                  <a16:creationId xmlns:a16="http://schemas.microsoft.com/office/drawing/2014/main" id="{9A67BD43-DB35-6A43-BE6E-8817CF9E90B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85" y="2414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8" name="Equation" r:id="rId13" imgW="7023100" imgH="5270500" progId="Equation.3">
                    <p:embed/>
                  </p:oleObj>
                </mc:Choice>
                <mc:Fallback>
                  <p:oleObj name="Equation" r:id="rId13" imgW="7023100" imgH="5270500" progId="Equation.3">
                    <p:embed/>
                    <p:pic>
                      <p:nvPicPr>
                        <p:cNvPr id="0" name="Object 7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85" y="2414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0661" name="Group 148">
            <a:extLst>
              <a:ext uri="{FF2B5EF4-FFF2-40B4-BE49-F238E27FC236}">
                <a16:creationId xmlns:a16="http://schemas.microsoft.com/office/drawing/2014/main" id="{8780B38D-E9DF-0241-8045-3C9FBB02F3A8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316038"/>
            <a:ext cx="2794000" cy="866775"/>
            <a:chOff x="4124" y="998"/>
            <a:chExt cx="1760" cy="546"/>
          </a:xfrm>
        </p:grpSpPr>
        <p:sp>
          <p:nvSpPr>
            <p:cNvPr id="70663" name="Text Box 149">
              <a:extLst>
                <a:ext uri="{FF2B5EF4-FFF2-40B4-BE49-F238E27FC236}">
                  <a16:creationId xmlns:a16="http://schemas.microsoft.com/office/drawing/2014/main" id="{200A4F81-53DD-2147-93F6-D4751490FB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4" y="998"/>
              <a:ext cx="17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ea typeface="宋体" panose="02010600030101010101" pitchFamily="2" charset="-122"/>
                </a:rPr>
                <a:t>触发器的特征方程：</a:t>
              </a:r>
            </a:p>
          </p:txBody>
        </p:sp>
        <p:graphicFrame>
          <p:nvGraphicFramePr>
            <p:cNvPr id="70664" name="Object 150">
              <a:extLst>
                <a:ext uri="{FF2B5EF4-FFF2-40B4-BE49-F238E27FC236}">
                  <a16:creationId xmlns:a16="http://schemas.microsoft.com/office/drawing/2014/main" id="{F9BD1C0E-29FA-F84B-885F-19D94DE6D34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08" y="1248"/>
            <a:ext cx="1304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869" name="Equation" r:id="rId15" imgW="26035000" imgH="5854700" progId="Equation.3">
                    <p:embed/>
                  </p:oleObj>
                </mc:Choice>
                <mc:Fallback>
                  <p:oleObj name="Equation" r:id="rId15" imgW="26035000" imgH="5854700" progId="Equation.3">
                    <p:embed/>
                    <p:pic>
                      <p:nvPicPr>
                        <p:cNvPr id="0" name="Object 15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08" y="1248"/>
                          <a:ext cx="1304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70662" name="Object 151">
            <a:extLst>
              <a:ext uri="{FF2B5EF4-FFF2-40B4-BE49-F238E27FC236}">
                <a16:creationId xmlns:a16="http://schemas.microsoft.com/office/drawing/2014/main" id="{8514A2F8-506C-CA48-BA48-494BBF6150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0" y="5181600"/>
          <a:ext cx="4343400" cy="1281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70" name="Equation" r:id="rId17" imgW="44183300" imgH="12877800" progId="Equation.3">
                  <p:embed/>
                </p:oleObj>
              </mc:Choice>
              <mc:Fallback>
                <p:oleObj name="Equation" r:id="rId17" imgW="44183300" imgH="12877800" progId="Equation.3">
                  <p:embed/>
                  <p:pic>
                    <p:nvPicPr>
                      <p:cNvPr id="0" name="Object 1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5181600"/>
                        <a:ext cx="4343400" cy="1281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CC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2">
            <a:extLst>
              <a:ext uri="{FF2B5EF4-FFF2-40B4-BE49-F238E27FC236}">
                <a16:creationId xmlns:a16="http://schemas.microsoft.com/office/drawing/2014/main" id="{6DD11587-EB2A-4146-A69B-CE63154368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71682" name="Text Box 3">
            <a:extLst>
              <a:ext uri="{FF2B5EF4-FFF2-40B4-BE49-F238E27FC236}">
                <a16:creationId xmlns:a16="http://schemas.microsoft.com/office/drawing/2014/main" id="{BC9F6132-211B-2840-9B2B-58052FD6C2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63" y="1392238"/>
            <a:ext cx="35306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作出下一状态的卡诺图  </a:t>
            </a:r>
          </a:p>
        </p:txBody>
      </p:sp>
      <p:grpSp>
        <p:nvGrpSpPr>
          <p:cNvPr id="71683" name="Group 156">
            <a:extLst>
              <a:ext uri="{FF2B5EF4-FFF2-40B4-BE49-F238E27FC236}">
                <a16:creationId xmlns:a16="http://schemas.microsoft.com/office/drawing/2014/main" id="{168A74B3-25AE-ED47-9D71-C2F41F8E8802}"/>
              </a:ext>
            </a:extLst>
          </p:cNvPr>
          <p:cNvGrpSpPr>
            <a:grpSpLocks/>
          </p:cNvGrpSpPr>
          <p:nvPr/>
        </p:nvGrpSpPr>
        <p:grpSpPr bwMode="auto">
          <a:xfrm>
            <a:off x="1658938" y="2393950"/>
            <a:ext cx="2836862" cy="2484438"/>
            <a:chOff x="1008" y="2652"/>
            <a:chExt cx="1787" cy="1565"/>
          </a:xfrm>
        </p:grpSpPr>
        <p:sp>
          <p:nvSpPr>
            <p:cNvPr id="71724" name="Rectangle 84">
              <a:extLst>
                <a:ext uri="{FF2B5EF4-FFF2-40B4-BE49-F238E27FC236}">
                  <a16:creationId xmlns:a16="http://schemas.microsoft.com/office/drawing/2014/main" id="{129B515B-29D9-DC46-A1C8-74F179CDC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" y="2945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725" name="Line 85">
              <a:extLst>
                <a:ext uri="{FF2B5EF4-FFF2-40B4-BE49-F238E27FC236}">
                  <a16:creationId xmlns:a16="http://schemas.microsoft.com/office/drawing/2014/main" id="{077581B4-C86A-8346-931E-E8B8B51A28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403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26" name="Line 86">
              <a:extLst>
                <a:ext uri="{FF2B5EF4-FFF2-40B4-BE49-F238E27FC236}">
                  <a16:creationId xmlns:a16="http://schemas.microsoft.com/office/drawing/2014/main" id="{36025F97-A6E1-294D-A992-35702FDD2A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66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27" name="Line 87">
              <a:extLst>
                <a:ext uri="{FF2B5EF4-FFF2-40B4-BE49-F238E27FC236}">
                  <a16:creationId xmlns:a16="http://schemas.microsoft.com/office/drawing/2014/main" id="{69BF37AE-96F1-1544-A423-6B01F56CFE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174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28" name="Line 88">
              <a:extLst>
                <a:ext uri="{FF2B5EF4-FFF2-40B4-BE49-F238E27FC236}">
                  <a16:creationId xmlns:a16="http://schemas.microsoft.com/office/drawing/2014/main" id="{7496FAB1-0BE7-1643-B70E-0DA7194F70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29" name="Line 89">
              <a:extLst>
                <a:ext uri="{FF2B5EF4-FFF2-40B4-BE49-F238E27FC236}">
                  <a16:creationId xmlns:a16="http://schemas.microsoft.com/office/drawing/2014/main" id="{800532FF-8D8B-C044-B96F-50D3F4DEEC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6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30" name="Line 90">
              <a:extLst>
                <a:ext uri="{FF2B5EF4-FFF2-40B4-BE49-F238E27FC236}">
                  <a16:creationId xmlns:a16="http://schemas.microsoft.com/office/drawing/2014/main" id="{796E1D29-284A-D04C-B8CD-2AA81B8879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5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31" name="Line 91">
              <a:extLst>
                <a:ext uri="{FF2B5EF4-FFF2-40B4-BE49-F238E27FC236}">
                  <a16:creationId xmlns:a16="http://schemas.microsoft.com/office/drawing/2014/main" id="{2367E36B-DE7D-5D41-A618-F2D9DC2537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5" y="2754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732" name="Text Box 92">
              <a:extLst>
                <a:ext uri="{FF2B5EF4-FFF2-40B4-BE49-F238E27FC236}">
                  <a16:creationId xmlns:a16="http://schemas.microsoft.com/office/drawing/2014/main" id="{625FFE97-F0D4-CF4F-A635-935415688F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1733" name="Text Box 93">
              <a:extLst>
                <a:ext uri="{FF2B5EF4-FFF2-40B4-BE49-F238E27FC236}">
                  <a16:creationId xmlns:a16="http://schemas.microsoft.com/office/drawing/2014/main" id="{7512A09A-8FEE-E948-AEC0-1992CA5A4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08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1734" name="Text Box 94">
              <a:extLst>
                <a:ext uri="{FF2B5EF4-FFF2-40B4-BE49-F238E27FC236}">
                  <a16:creationId xmlns:a16="http://schemas.microsoft.com/office/drawing/2014/main" id="{5E452734-2F4F-324B-9E95-AA77381608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1735" name="Text Box 95">
              <a:extLst>
                <a:ext uri="{FF2B5EF4-FFF2-40B4-BE49-F238E27FC236}">
                  <a16:creationId xmlns:a16="http://schemas.microsoft.com/office/drawing/2014/main" id="{895F1ECD-0475-854C-A33C-BA57CAEAE0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9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1736" name="Text Box 96">
              <a:extLst>
                <a:ext uri="{FF2B5EF4-FFF2-40B4-BE49-F238E27FC236}">
                  <a16:creationId xmlns:a16="http://schemas.microsoft.com/office/drawing/2014/main" id="{0FBD9611-EE73-AB46-A693-30D2A47498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1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1737" name="Text Box 97">
              <a:extLst>
                <a:ext uri="{FF2B5EF4-FFF2-40B4-BE49-F238E27FC236}">
                  <a16:creationId xmlns:a16="http://schemas.microsoft.com/office/drawing/2014/main" id="{B7E781E9-7EE6-8348-ACAD-67B2F78944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318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1738" name="Text Box 98">
              <a:extLst>
                <a:ext uri="{FF2B5EF4-FFF2-40B4-BE49-F238E27FC236}">
                  <a16:creationId xmlns:a16="http://schemas.microsoft.com/office/drawing/2014/main" id="{0ACB80D3-903D-7B42-BEDB-039B392CD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44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1739" name="Text Box 99">
              <a:extLst>
                <a:ext uri="{FF2B5EF4-FFF2-40B4-BE49-F238E27FC236}">
                  <a16:creationId xmlns:a16="http://schemas.microsoft.com/office/drawing/2014/main" id="{C47E05F6-7BA5-CD40-9301-5867B79D4F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70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1740" name="Text Box 100">
              <a:extLst>
                <a:ext uri="{FF2B5EF4-FFF2-40B4-BE49-F238E27FC236}">
                  <a16:creationId xmlns:a16="http://schemas.microsoft.com/office/drawing/2014/main" id="{665B2C30-1B20-7E44-BE81-1286EAB939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290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41" name="Text Box 101">
              <a:extLst>
                <a:ext uri="{FF2B5EF4-FFF2-40B4-BE49-F238E27FC236}">
                  <a16:creationId xmlns:a16="http://schemas.microsoft.com/office/drawing/2014/main" id="{C0CE618F-9024-2947-9546-CB3738962A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3" y="291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42" name="Text Box 102">
              <a:extLst>
                <a:ext uri="{FF2B5EF4-FFF2-40B4-BE49-F238E27FC236}">
                  <a16:creationId xmlns:a16="http://schemas.microsoft.com/office/drawing/2014/main" id="{FB8C45CF-543A-7840-9FCC-78573CA63F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291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43" name="Text Box 103">
              <a:extLst>
                <a:ext uri="{FF2B5EF4-FFF2-40B4-BE49-F238E27FC236}">
                  <a16:creationId xmlns:a16="http://schemas.microsoft.com/office/drawing/2014/main" id="{8881AD2F-8365-2D4E-80E2-447F1BD66D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44" name="Text Box 104">
              <a:extLst>
                <a:ext uri="{FF2B5EF4-FFF2-40B4-BE49-F238E27FC236}">
                  <a16:creationId xmlns:a16="http://schemas.microsoft.com/office/drawing/2014/main" id="{40C07A00-FB68-AE49-9FB3-D4F2515DE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45" name="Text Box 105">
              <a:extLst>
                <a:ext uri="{FF2B5EF4-FFF2-40B4-BE49-F238E27FC236}">
                  <a16:creationId xmlns:a16="http://schemas.microsoft.com/office/drawing/2014/main" id="{D4931EF8-AA95-4B40-A337-AB8E2E0C66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2" y="318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1746" name="Text Box 106">
              <a:extLst>
                <a:ext uri="{FF2B5EF4-FFF2-40B4-BE49-F238E27FC236}">
                  <a16:creationId xmlns:a16="http://schemas.microsoft.com/office/drawing/2014/main" id="{2C23E773-9BEA-1244-BCE3-D6E4E703C3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181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47" name="Text Box 107">
              <a:extLst>
                <a:ext uri="{FF2B5EF4-FFF2-40B4-BE49-F238E27FC236}">
                  <a16:creationId xmlns:a16="http://schemas.microsoft.com/office/drawing/2014/main" id="{0B2841A8-C2AE-CA4E-A5AF-95A328E933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48" name="Text Box 108">
              <a:extLst>
                <a:ext uri="{FF2B5EF4-FFF2-40B4-BE49-F238E27FC236}">
                  <a16:creationId xmlns:a16="http://schemas.microsoft.com/office/drawing/2014/main" id="{3F660003-69B5-BE40-B9F4-FA6D426B0C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49" name="Text Box 109">
              <a:extLst>
                <a:ext uri="{FF2B5EF4-FFF2-40B4-BE49-F238E27FC236}">
                  <a16:creationId xmlns:a16="http://schemas.microsoft.com/office/drawing/2014/main" id="{5CBB350A-7961-AF45-82F9-65975998D3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9" y="34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50" name="Text Box 110">
              <a:extLst>
                <a:ext uri="{FF2B5EF4-FFF2-40B4-BE49-F238E27FC236}">
                  <a16:creationId xmlns:a16="http://schemas.microsoft.com/office/drawing/2014/main" id="{C38AA64B-2692-A04E-B34B-7E8C31C660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4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51" name="Text Box 111">
              <a:extLst>
                <a:ext uri="{FF2B5EF4-FFF2-40B4-BE49-F238E27FC236}">
                  <a16:creationId xmlns:a16="http://schemas.microsoft.com/office/drawing/2014/main" id="{2AE21B3E-56FA-FA48-9D53-702430D231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5" y="370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52" name="Text Box 112">
              <a:extLst>
                <a:ext uri="{FF2B5EF4-FFF2-40B4-BE49-F238E27FC236}">
                  <a16:creationId xmlns:a16="http://schemas.microsoft.com/office/drawing/2014/main" id="{30BDF63F-96FB-0A4F-B29F-A6A72CF406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8" y="3707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1753" name="Text Box 113">
              <a:extLst>
                <a:ext uri="{FF2B5EF4-FFF2-40B4-BE49-F238E27FC236}">
                  <a16:creationId xmlns:a16="http://schemas.microsoft.com/office/drawing/2014/main" id="{C926AE8F-E7C3-5E40-A6AC-CB23E9411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9" y="371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54" name="Text Box 114">
              <a:extLst>
                <a:ext uri="{FF2B5EF4-FFF2-40B4-BE49-F238E27FC236}">
                  <a16:creationId xmlns:a16="http://schemas.microsoft.com/office/drawing/2014/main" id="{6D6904D9-5D20-A946-ACE6-0E1AF865AF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71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55" name="Text Box 115">
              <a:extLst>
                <a:ext uri="{FF2B5EF4-FFF2-40B4-BE49-F238E27FC236}">
                  <a16:creationId xmlns:a16="http://schemas.microsoft.com/office/drawing/2014/main" id="{5EB6DF9E-CD6B-844C-BE6B-FBD17CBE64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294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graphicFrame>
          <p:nvGraphicFramePr>
            <p:cNvPr id="71756" name="Object 116">
              <a:extLst>
                <a:ext uri="{FF2B5EF4-FFF2-40B4-BE49-F238E27FC236}">
                  <a16:creationId xmlns:a16="http://schemas.microsoft.com/office/drawing/2014/main" id="{0276C366-C8E7-EE49-905B-9B27120A4EA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8" y="2827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87" name="Equation" r:id="rId3" imgW="8775700" imgH="5562600" progId="Equation.3">
                    <p:embed/>
                  </p:oleObj>
                </mc:Choice>
                <mc:Fallback>
                  <p:oleObj name="Equation" r:id="rId3" imgW="8775700" imgH="5562600" progId="Equation.3">
                    <p:embed/>
                    <p:pic>
                      <p:nvPicPr>
                        <p:cNvPr id="0" name="Object 1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2827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1757" name="Object 117">
              <a:extLst>
                <a:ext uri="{FF2B5EF4-FFF2-40B4-BE49-F238E27FC236}">
                  <a16:creationId xmlns:a16="http://schemas.microsoft.com/office/drawing/2014/main" id="{5A78B076-B3A7-8A4A-9C58-8CA4023C8C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08" y="2652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88" name="Equation" r:id="rId5" imgW="8775700" imgH="5562600" progId="Equation.3">
                    <p:embed/>
                  </p:oleObj>
                </mc:Choice>
                <mc:Fallback>
                  <p:oleObj name="Equation" r:id="rId5" imgW="8775700" imgH="5562600" progId="Equation.3">
                    <p:embed/>
                    <p:pic>
                      <p:nvPicPr>
                        <p:cNvPr id="0" name="Object 1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8" y="2652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1758" name="Object 118">
              <a:extLst>
                <a:ext uri="{FF2B5EF4-FFF2-40B4-BE49-F238E27FC236}">
                  <a16:creationId xmlns:a16="http://schemas.microsoft.com/office/drawing/2014/main" id="{29EE60BB-EF63-714D-9AA0-43AFEE4D0F6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85" y="3962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89" name="Equation" r:id="rId7" imgW="7023100" imgH="5270500" progId="Equation.3">
                    <p:embed/>
                  </p:oleObj>
                </mc:Choice>
                <mc:Fallback>
                  <p:oleObj name="Equation" r:id="rId7" imgW="7023100" imgH="5270500" progId="Equation.3">
                    <p:embed/>
                    <p:pic>
                      <p:nvPicPr>
                        <p:cNvPr id="0" name="Object 1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5" y="3962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1684" name="Group 157">
            <a:extLst>
              <a:ext uri="{FF2B5EF4-FFF2-40B4-BE49-F238E27FC236}">
                <a16:creationId xmlns:a16="http://schemas.microsoft.com/office/drawing/2014/main" id="{5252D8BB-111E-DD4A-9CB6-D96946482DA9}"/>
              </a:ext>
            </a:extLst>
          </p:cNvPr>
          <p:cNvGrpSpPr>
            <a:grpSpLocks/>
          </p:cNvGrpSpPr>
          <p:nvPr/>
        </p:nvGrpSpPr>
        <p:grpSpPr bwMode="auto">
          <a:xfrm>
            <a:off x="5468938" y="2374900"/>
            <a:ext cx="2836862" cy="2495550"/>
            <a:chOff x="3408" y="2640"/>
            <a:chExt cx="1787" cy="1572"/>
          </a:xfrm>
        </p:grpSpPr>
        <p:sp>
          <p:nvSpPr>
            <p:cNvPr id="71689" name="Rectangle 120">
              <a:extLst>
                <a:ext uri="{FF2B5EF4-FFF2-40B4-BE49-F238E27FC236}">
                  <a16:creationId xmlns:a16="http://schemas.microsoft.com/office/drawing/2014/main" id="{63AA6854-6422-5440-BAA2-7EAA8A044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" y="2933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690" name="Line 121">
              <a:extLst>
                <a:ext uri="{FF2B5EF4-FFF2-40B4-BE49-F238E27FC236}">
                  <a16:creationId xmlns:a16="http://schemas.microsoft.com/office/drawing/2014/main" id="{CB234202-EDD5-AA4F-A8E1-C72A65CB0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391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1" name="Line 122">
              <a:extLst>
                <a:ext uri="{FF2B5EF4-FFF2-40B4-BE49-F238E27FC236}">
                  <a16:creationId xmlns:a16="http://schemas.microsoft.com/office/drawing/2014/main" id="{A51E9794-2303-8340-AE47-50B9CBC8D9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657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2" name="Line 123">
              <a:extLst>
                <a:ext uri="{FF2B5EF4-FFF2-40B4-BE49-F238E27FC236}">
                  <a16:creationId xmlns:a16="http://schemas.microsoft.com/office/drawing/2014/main" id="{38536070-2E4D-8D49-98D7-FE1D2FA307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162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3" name="Line 124">
              <a:extLst>
                <a:ext uri="{FF2B5EF4-FFF2-40B4-BE49-F238E27FC236}">
                  <a16:creationId xmlns:a16="http://schemas.microsoft.com/office/drawing/2014/main" id="{9E2B49A3-07DE-4D47-913D-E8E9793223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4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4" name="Line 125">
              <a:extLst>
                <a:ext uri="{FF2B5EF4-FFF2-40B4-BE49-F238E27FC236}">
                  <a16:creationId xmlns:a16="http://schemas.microsoft.com/office/drawing/2014/main" id="{C9B3B65D-3CE7-5A4B-8D59-DCEEC15190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4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5" name="Line 126">
              <a:extLst>
                <a:ext uri="{FF2B5EF4-FFF2-40B4-BE49-F238E27FC236}">
                  <a16:creationId xmlns:a16="http://schemas.microsoft.com/office/drawing/2014/main" id="{206BCFA6-69DC-EC43-BD8D-F50636FEBC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5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6" name="Line 127">
              <a:extLst>
                <a:ext uri="{FF2B5EF4-FFF2-40B4-BE49-F238E27FC236}">
                  <a16:creationId xmlns:a16="http://schemas.microsoft.com/office/drawing/2014/main" id="{16117113-3C5D-1547-9DB0-AF7C4FB7C1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5" y="2742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697" name="Text Box 128">
              <a:extLst>
                <a:ext uri="{FF2B5EF4-FFF2-40B4-BE49-F238E27FC236}">
                  <a16:creationId xmlns:a16="http://schemas.microsoft.com/office/drawing/2014/main" id="{CB252D50-51B5-0B49-8CEE-A77F2F4E52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3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1698" name="Text Box 129">
              <a:extLst>
                <a:ext uri="{FF2B5EF4-FFF2-40B4-BE49-F238E27FC236}">
                  <a16:creationId xmlns:a16="http://schemas.microsoft.com/office/drawing/2014/main" id="{BD5D9BE3-096F-6542-B912-C6CAE68051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8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1699" name="Text Box 130">
              <a:extLst>
                <a:ext uri="{FF2B5EF4-FFF2-40B4-BE49-F238E27FC236}">
                  <a16:creationId xmlns:a16="http://schemas.microsoft.com/office/drawing/2014/main" id="{B8E18F6C-56DF-AF4D-A60C-660B2DBE47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3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1700" name="Text Box 131">
              <a:extLst>
                <a:ext uri="{FF2B5EF4-FFF2-40B4-BE49-F238E27FC236}">
                  <a16:creationId xmlns:a16="http://schemas.microsoft.com/office/drawing/2014/main" id="{1CF979DF-5515-8245-8D8A-7BCF3ABB8D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9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1701" name="Text Box 132">
              <a:extLst>
                <a:ext uri="{FF2B5EF4-FFF2-40B4-BE49-F238E27FC236}">
                  <a16:creationId xmlns:a16="http://schemas.microsoft.com/office/drawing/2014/main" id="{92B14EC1-8E01-284D-BDA6-02B39FDF01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2906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1702" name="Text Box 133">
              <a:extLst>
                <a:ext uri="{FF2B5EF4-FFF2-40B4-BE49-F238E27FC236}">
                  <a16:creationId xmlns:a16="http://schemas.microsoft.com/office/drawing/2014/main" id="{F0DD725F-528B-2A4B-8A72-74051BDFE7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316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1703" name="Text Box 134">
              <a:extLst>
                <a:ext uri="{FF2B5EF4-FFF2-40B4-BE49-F238E27FC236}">
                  <a16:creationId xmlns:a16="http://schemas.microsoft.com/office/drawing/2014/main" id="{EB5F8A86-007A-354A-A35F-5723D97C55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3432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1704" name="Text Box 135">
              <a:extLst>
                <a:ext uri="{FF2B5EF4-FFF2-40B4-BE49-F238E27FC236}">
                  <a16:creationId xmlns:a16="http://schemas.microsoft.com/office/drawing/2014/main" id="{96E6AE2D-79EA-5440-8A1C-59DD72E1D8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36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1705" name="Text Box 136">
              <a:extLst>
                <a:ext uri="{FF2B5EF4-FFF2-40B4-BE49-F238E27FC236}">
                  <a16:creationId xmlns:a16="http://schemas.microsoft.com/office/drawing/2014/main" id="{507D423A-E23A-5B42-A160-FB3EBDF05A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289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06" name="Text Box 137">
              <a:extLst>
                <a:ext uri="{FF2B5EF4-FFF2-40B4-BE49-F238E27FC236}">
                  <a16:creationId xmlns:a16="http://schemas.microsoft.com/office/drawing/2014/main" id="{E7E09133-AC65-5F4B-9BF4-4145335D86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3" y="2906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07" name="Text Box 138">
              <a:extLst>
                <a:ext uri="{FF2B5EF4-FFF2-40B4-BE49-F238E27FC236}">
                  <a16:creationId xmlns:a16="http://schemas.microsoft.com/office/drawing/2014/main" id="{EE7F331D-FDC2-EE4B-98AF-D2B55DED0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290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08" name="Text Box 139">
              <a:extLst>
                <a:ext uri="{FF2B5EF4-FFF2-40B4-BE49-F238E27FC236}">
                  <a16:creationId xmlns:a16="http://schemas.microsoft.com/office/drawing/2014/main" id="{01D68DF6-85F9-694A-AC0F-2774B2BE27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31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09" name="Text Box 140">
              <a:extLst>
                <a:ext uri="{FF2B5EF4-FFF2-40B4-BE49-F238E27FC236}">
                  <a16:creationId xmlns:a16="http://schemas.microsoft.com/office/drawing/2014/main" id="{44ECA6D1-5696-7740-AA38-13A364584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31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10" name="Text Box 141">
              <a:extLst>
                <a:ext uri="{FF2B5EF4-FFF2-40B4-BE49-F238E27FC236}">
                  <a16:creationId xmlns:a16="http://schemas.microsoft.com/office/drawing/2014/main" id="{99D4779B-6D50-B14D-9F3B-2336C55BB0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2" y="316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1711" name="Text Box 142">
              <a:extLst>
                <a:ext uri="{FF2B5EF4-FFF2-40B4-BE49-F238E27FC236}">
                  <a16:creationId xmlns:a16="http://schemas.microsoft.com/office/drawing/2014/main" id="{CBC1CA9D-0108-3840-8CED-6691828B42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16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12" name="Text Box 143">
              <a:extLst>
                <a:ext uri="{FF2B5EF4-FFF2-40B4-BE49-F238E27FC236}">
                  <a16:creationId xmlns:a16="http://schemas.microsoft.com/office/drawing/2014/main" id="{C408D8EC-7B15-C04B-8059-BEE6BF02B5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34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13" name="Text Box 144">
              <a:extLst>
                <a:ext uri="{FF2B5EF4-FFF2-40B4-BE49-F238E27FC236}">
                  <a16:creationId xmlns:a16="http://schemas.microsoft.com/office/drawing/2014/main" id="{783416D5-C8BE-AC4B-A6C6-F0A3A80961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34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1714" name="Text Box 145">
              <a:extLst>
                <a:ext uri="{FF2B5EF4-FFF2-40B4-BE49-F238E27FC236}">
                  <a16:creationId xmlns:a16="http://schemas.microsoft.com/office/drawing/2014/main" id="{1048089B-6F9F-BF40-9070-5BC7251E9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3432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15" name="Text Box 146">
              <a:extLst>
                <a:ext uri="{FF2B5EF4-FFF2-40B4-BE49-F238E27FC236}">
                  <a16:creationId xmlns:a16="http://schemas.microsoft.com/office/drawing/2014/main" id="{22733EE4-07BE-9B40-9CD3-64FFF00913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432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16" name="Text Box 147">
              <a:extLst>
                <a:ext uri="{FF2B5EF4-FFF2-40B4-BE49-F238E27FC236}">
                  <a16:creationId xmlns:a16="http://schemas.microsoft.com/office/drawing/2014/main" id="{BECE3F4C-6CFA-0141-8852-9F8F8C7FEC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5" y="369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1717" name="Text Box 148">
              <a:extLst>
                <a:ext uri="{FF2B5EF4-FFF2-40B4-BE49-F238E27FC236}">
                  <a16:creationId xmlns:a16="http://schemas.microsoft.com/office/drawing/2014/main" id="{3310C369-3221-4C40-A10E-A62B2D63EC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8" y="3695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1718" name="Text Box 149">
              <a:extLst>
                <a:ext uri="{FF2B5EF4-FFF2-40B4-BE49-F238E27FC236}">
                  <a16:creationId xmlns:a16="http://schemas.microsoft.com/office/drawing/2014/main" id="{95F48DDE-3B4A-D34F-ADA9-47DC621B85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370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19" name="Text Box 150">
              <a:extLst>
                <a:ext uri="{FF2B5EF4-FFF2-40B4-BE49-F238E27FC236}">
                  <a16:creationId xmlns:a16="http://schemas.microsoft.com/office/drawing/2014/main" id="{617FED70-2386-744E-8B6D-C0DD43501F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70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1720" name="Text Box 151">
              <a:extLst>
                <a:ext uri="{FF2B5EF4-FFF2-40B4-BE49-F238E27FC236}">
                  <a16:creationId xmlns:a16="http://schemas.microsoft.com/office/drawing/2014/main" id="{547EE7C9-07E6-D64F-8AC4-9E361C24E5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293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71721" name="Object 152">
              <a:extLst>
                <a:ext uri="{FF2B5EF4-FFF2-40B4-BE49-F238E27FC236}">
                  <a16:creationId xmlns:a16="http://schemas.microsoft.com/office/drawing/2014/main" id="{AE4AA039-C627-204E-A20A-98718B23252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2815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90" name="Equation" r:id="rId9" imgW="8775700" imgH="5562600" progId="Equation.3">
                    <p:embed/>
                  </p:oleObj>
                </mc:Choice>
                <mc:Fallback>
                  <p:oleObj name="Equation" r:id="rId9" imgW="8775700" imgH="5562600" progId="Equation.3">
                    <p:embed/>
                    <p:pic>
                      <p:nvPicPr>
                        <p:cNvPr id="0" name="Object 15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2815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1722" name="Object 153">
              <a:extLst>
                <a:ext uri="{FF2B5EF4-FFF2-40B4-BE49-F238E27FC236}">
                  <a16:creationId xmlns:a16="http://schemas.microsoft.com/office/drawing/2014/main" id="{A0A07C82-C3EB-FD43-86CB-080E0A801E1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8" y="2640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91" name="Equation" r:id="rId11" imgW="8775700" imgH="5562600" progId="Equation.3">
                    <p:embed/>
                  </p:oleObj>
                </mc:Choice>
                <mc:Fallback>
                  <p:oleObj name="Equation" r:id="rId11" imgW="8775700" imgH="5562600" progId="Equation.3">
                    <p:embed/>
                    <p:pic>
                      <p:nvPicPr>
                        <p:cNvPr id="0" name="Object 15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8" y="2640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1723" name="Object 154">
              <a:extLst>
                <a:ext uri="{FF2B5EF4-FFF2-40B4-BE49-F238E27FC236}">
                  <a16:creationId xmlns:a16="http://schemas.microsoft.com/office/drawing/2014/main" id="{BE929C47-94D6-F048-86BA-67D90B1145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85" y="3943"/>
            <a:ext cx="344" cy="2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92" name="Equation" r:id="rId12" imgW="7023100" imgH="5562600" progId="Equation.3">
                    <p:embed/>
                  </p:oleObj>
                </mc:Choice>
                <mc:Fallback>
                  <p:oleObj name="Equation" r:id="rId12" imgW="7023100" imgH="5562600" progId="Equation.3">
                    <p:embed/>
                    <p:pic>
                      <p:nvPicPr>
                        <p:cNvPr id="0" name="Object 15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85" y="3943"/>
                          <a:ext cx="344" cy="2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1685" name="Group 162">
            <a:extLst>
              <a:ext uri="{FF2B5EF4-FFF2-40B4-BE49-F238E27FC236}">
                <a16:creationId xmlns:a16="http://schemas.microsoft.com/office/drawing/2014/main" id="{8E53A9AF-A522-FF49-BC09-FBBA7CCE1EAA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316038"/>
            <a:ext cx="2794000" cy="866775"/>
            <a:chOff x="4124" y="998"/>
            <a:chExt cx="1760" cy="546"/>
          </a:xfrm>
        </p:grpSpPr>
        <p:sp>
          <p:nvSpPr>
            <p:cNvPr id="71687" name="Text Box 163">
              <a:extLst>
                <a:ext uri="{FF2B5EF4-FFF2-40B4-BE49-F238E27FC236}">
                  <a16:creationId xmlns:a16="http://schemas.microsoft.com/office/drawing/2014/main" id="{C78598A1-282A-034C-9656-EE70B00C1D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4" y="998"/>
              <a:ext cx="17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ea typeface="宋体" panose="02010600030101010101" pitchFamily="2" charset="-122"/>
                </a:rPr>
                <a:t>触发器的特征方程：</a:t>
              </a:r>
            </a:p>
          </p:txBody>
        </p:sp>
        <p:graphicFrame>
          <p:nvGraphicFramePr>
            <p:cNvPr id="71688" name="Object 164">
              <a:extLst>
                <a:ext uri="{FF2B5EF4-FFF2-40B4-BE49-F238E27FC236}">
                  <a16:creationId xmlns:a16="http://schemas.microsoft.com/office/drawing/2014/main" id="{C984E704-6079-B34A-99AD-12646C714A4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08" y="1248"/>
            <a:ext cx="1304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93" name="Equation" r:id="rId14" imgW="26035000" imgH="5854700" progId="Equation.3">
                    <p:embed/>
                  </p:oleObj>
                </mc:Choice>
                <mc:Fallback>
                  <p:oleObj name="Equation" r:id="rId14" imgW="26035000" imgH="5854700" progId="Equation.3">
                    <p:embed/>
                    <p:pic>
                      <p:nvPicPr>
                        <p:cNvPr id="0" name="Object 16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08" y="1248"/>
                          <a:ext cx="1304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71686" name="Object 165">
            <a:extLst>
              <a:ext uri="{FF2B5EF4-FFF2-40B4-BE49-F238E27FC236}">
                <a16:creationId xmlns:a16="http://schemas.microsoft.com/office/drawing/2014/main" id="{BA1C0E7D-0D3C-3C4F-B04F-8904FF0D2E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0" y="5181600"/>
          <a:ext cx="3429000" cy="130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94" name="Equation" r:id="rId16" imgW="34226500" imgH="12877800" progId="Equation.3">
                  <p:embed/>
                </p:oleObj>
              </mc:Choice>
              <mc:Fallback>
                <p:oleObj name="Equation" r:id="rId16" imgW="34226500" imgH="12877800" progId="Equation.3">
                  <p:embed/>
                  <p:pic>
                    <p:nvPicPr>
                      <p:cNvPr id="0" name="Object 16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5181600"/>
                        <a:ext cx="3429000" cy="1304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CC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>
            <a:extLst>
              <a:ext uri="{FF2B5EF4-FFF2-40B4-BE49-F238E27FC236}">
                <a16:creationId xmlns:a16="http://schemas.microsoft.com/office/drawing/2014/main" id="{6337E2D7-541B-6145-B2F7-88A21CC3F2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20482" name="Text Box 3">
            <a:extLst>
              <a:ext uri="{FF2B5EF4-FFF2-40B4-BE49-F238E27FC236}">
                <a16:creationId xmlns:a16="http://schemas.microsoft.com/office/drawing/2014/main" id="{555D25AA-CA5A-BA47-AC3D-2DAC419F8B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3150" y="1252538"/>
            <a:ext cx="61087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AutoNum type="arabicPeriod"/>
            </a:pPr>
            <a:r>
              <a:rPr lang="zh-CN" altLang="en-US" sz="2800" b="1"/>
              <a:t>米里型</a:t>
            </a:r>
            <a:r>
              <a:rPr lang="en-US" altLang="zh-CN" sz="2800" b="1"/>
              <a:t>(Mealy mode)</a:t>
            </a:r>
            <a:r>
              <a:rPr lang="zh-CN" altLang="en-US" sz="2800" b="1"/>
              <a:t>同步时序电路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  </a:t>
            </a:r>
          </a:p>
        </p:txBody>
      </p:sp>
      <p:sp>
        <p:nvSpPr>
          <p:cNvPr id="20483" name="Text Box 9">
            <a:extLst>
              <a:ext uri="{FF2B5EF4-FFF2-40B4-BE49-F238E27FC236}">
                <a16:creationId xmlns:a16="http://schemas.microsoft.com/office/drawing/2014/main" id="{CA9792BB-B3D2-E643-A9DB-C736646C72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7975" y="1752600"/>
            <a:ext cx="7167563" cy="177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/>
              <a:t>状态表和状态图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   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 </a:t>
            </a:r>
            <a:r>
              <a:rPr lang="zh-CN" altLang="en-US" sz="2400" b="1">
                <a:solidFill>
                  <a:srgbClr val="008000"/>
                </a:solidFill>
                <a:sym typeface="Symbol" pitchFamily="2" charset="2"/>
              </a:rPr>
              <a:t>状态表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(State Table): </a:t>
            </a: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以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  <a:sym typeface="Symbol" pitchFamily="2" charset="2"/>
              </a:rPr>
              <a:t>字母</a:t>
            </a: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表示各状态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.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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400" b="1">
                <a:solidFill>
                  <a:srgbClr val="008000"/>
                </a:solidFill>
              </a:rPr>
              <a:t>状态转移表</a:t>
            </a:r>
            <a:r>
              <a:rPr lang="en-US" altLang="zh-CN" sz="2000" b="1">
                <a:ea typeface="宋体" panose="02010600030101010101" pitchFamily="2" charset="-122"/>
              </a:rPr>
              <a:t>(Transition Table): </a:t>
            </a:r>
            <a:r>
              <a:rPr lang="zh-CN" altLang="en-US" sz="2000" b="1">
                <a:ea typeface="宋体" panose="02010600030101010101" pitchFamily="2" charset="-122"/>
              </a:rPr>
              <a:t>以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二进制代码</a:t>
            </a:r>
            <a:r>
              <a:rPr lang="zh-CN" altLang="en-US" sz="2000" b="1">
                <a:ea typeface="宋体" panose="02010600030101010101" pitchFamily="2" charset="-122"/>
              </a:rPr>
              <a:t>表示各状态</a:t>
            </a:r>
            <a:r>
              <a:rPr lang="en-US" altLang="zh-CN" sz="2000" b="1">
                <a:ea typeface="宋体" panose="02010600030101010101" pitchFamily="2" charset="-122"/>
              </a:rPr>
              <a:t>.</a:t>
            </a: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     </a:t>
            </a:r>
            <a:r>
              <a:rPr lang="zh-CN" altLang="en-US" sz="2400" b="1">
                <a:solidFill>
                  <a:srgbClr val="008000"/>
                </a:solidFill>
              </a:rPr>
              <a:t>状态图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: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以节点表示状态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以有向线段表示状态转移关系</a:t>
            </a:r>
            <a:r>
              <a:rPr lang="en-US" altLang="zh-CN" sz="2000" b="1">
                <a:ea typeface="宋体" panose="02010600030101010101" pitchFamily="2" charset="-122"/>
              </a:rPr>
              <a:t>.</a:t>
            </a:r>
          </a:p>
        </p:txBody>
      </p:sp>
      <p:grpSp>
        <p:nvGrpSpPr>
          <p:cNvPr id="2" name="Group 15">
            <a:extLst>
              <a:ext uri="{FF2B5EF4-FFF2-40B4-BE49-F238E27FC236}">
                <a16:creationId xmlns:a16="http://schemas.microsoft.com/office/drawing/2014/main" id="{AF0E3AAE-ABC3-E94C-B175-91693DFE3438}"/>
              </a:ext>
            </a:extLst>
          </p:cNvPr>
          <p:cNvGrpSpPr>
            <a:grpSpLocks/>
          </p:cNvGrpSpPr>
          <p:nvPr/>
        </p:nvGrpSpPr>
        <p:grpSpPr bwMode="auto">
          <a:xfrm>
            <a:off x="1725613" y="3695700"/>
            <a:ext cx="7113587" cy="3009900"/>
            <a:chOff x="1344" y="2375"/>
            <a:chExt cx="4104" cy="1703"/>
          </a:xfrm>
        </p:grpSpPr>
        <p:pic>
          <p:nvPicPr>
            <p:cNvPr id="20485" name="Picture 10">
              <a:extLst>
                <a:ext uri="{FF2B5EF4-FFF2-40B4-BE49-F238E27FC236}">
                  <a16:creationId xmlns:a16="http://schemas.microsoft.com/office/drawing/2014/main" id="{3AC0F6C3-FBB9-6D43-9988-89DBEB8756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8" y="2390"/>
              <a:ext cx="1560" cy="1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486" name="Picture 11">
              <a:extLst>
                <a:ext uri="{FF2B5EF4-FFF2-40B4-BE49-F238E27FC236}">
                  <a16:creationId xmlns:a16="http://schemas.microsoft.com/office/drawing/2014/main" id="{4E1B15C8-8C59-5146-A989-8DA6E288D1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4" y="2375"/>
              <a:ext cx="2250" cy="15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487" name="Text Box 12">
              <a:extLst>
                <a:ext uri="{FF2B5EF4-FFF2-40B4-BE49-F238E27FC236}">
                  <a16:creationId xmlns:a16="http://schemas.microsoft.com/office/drawing/2014/main" id="{31BD9E2D-BCAF-C343-9A77-CA02F4D6DF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2" y="3875"/>
              <a:ext cx="1913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 b="1">
                  <a:ea typeface="宋体" panose="02010600030101010101" pitchFamily="2" charset="-122"/>
                </a:rPr>
                <a:t>米里型时序电路状态表的一般形式</a:t>
              </a:r>
              <a:r>
                <a:rPr lang="zh-CN" altLang="en-US" sz="16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20488" name="Text Box 13">
              <a:extLst>
                <a:ext uri="{FF2B5EF4-FFF2-40B4-BE49-F238E27FC236}">
                  <a16:creationId xmlns:a16="http://schemas.microsoft.com/office/drawing/2014/main" id="{28CFAD26-60DD-EE4F-B15B-1964EAE4D6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4" y="3888"/>
              <a:ext cx="1322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 b="1">
                  <a:ea typeface="宋体" panose="02010600030101010101" pitchFamily="2" charset="-122"/>
                </a:rPr>
                <a:t>米里型时序电路状态图</a:t>
              </a:r>
              <a:r>
                <a:rPr lang="zh-CN" altLang="en-US" sz="16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>
            <a:extLst>
              <a:ext uri="{FF2B5EF4-FFF2-40B4-BE49-F238E27FC236}">
                <a16:creationId xmlns:a16="http://schemas.microsoft.com/office/drawing/2014/main" id="{EE49BE65-087F-5240-8F40-D518B663BB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graphicFrame>
        <p:nvGraphicFramePr>
          <p:cNvPr id="315392" name="Object 12">
            <a:extLst>
              <a:ext uri="{FF2B5EF4-FFF2-40B4-BE49-F238E27FC236}">
                <a16:creationId xmlns:a16="http://schemas.microsoft.com/office/drawing/2014/main" id="{908C7D91-3B49-0140-AC80-0DB169C0FF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1958975"/>
          <a:ext cx="5334000" cy="246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4" name="公式" r:id="rId3" imgW="53543200" imgH="24574500" progId="Equation.3">
                  <p:embed/>
                </p:oleObj>
              </mc:Choice>
              <mc:Fallback>
                <p:oleObj name="公式" r:id="rId3" imgW="53543200" imgH="245745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1958975"/>
                        <a:ext cx="5334000" cy="2460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707" name="Text Box 26">
            <a:extLst>
              <a:ext uri="{FF2B5EF4-FFF2-40B4-BE49-F238E27FC236}">
                <a16:creationId xmlns:a16="http://schemas.microsoft.com/office/drawing/2014/main" id="{1E2D6D4C-4246-F743-B9F9-01090B6B53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95400"/>
            <a:ext cx="3811588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ea typeface="宋体" panose="02010600030101010101" pitchFamily="2" charset="-122"/>
              </a:rPr>
              <a:t>求出</a:t>
            </a:r>
            <a:r>
              <a:rPr lang="en-US" altLang="zh-CN" sz="2200" b="1">
                <a:ea typeface="宋体" panose="02010600030101010101" pitchFamily="2" charset="-122"/>
              </a:rPr>
              <a:t>JK</a:t>
            </a:r>
            <a:r>
              <a:rPr lang="zh-CN" altLang="en-US" sz="2200" b="1">
                <a:ea typeface="宋体" panose="02010600030101010101" pitchFamily="2" charset="-122"/>
              </a:rPr>
              <a:t>触发器的激励方程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2">
            <a:extLst>
              <a:ext uri="{FF2B5EF4-FFF2-40B4-BE49-F238E27FC236}">
                <a16:creationId xmlns:a16="http://schemas.microsoft.com/office/drawing/2014/main" id="{1396EF19-0353-184D-AD97-2B5DA848F2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73730" name="Text Box 4">
            <a:extLst>
              <a:ext uri="{FF2B5EF4-FFF2-40B4-BE49-F238E27FC236}">
                <a16:creationId xmlns:a16="http://schemas.microsoft.com/office/drawing/2014/main" id="{E4E82C2F-8D8F-2144-BAB7-A7E9489C6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63" y="1371600"/>
            <a:ext cx="788828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ea typeface="宋体" panose="02010600030101010101" pitchFamily="2" charset="-122"/>
              </a:rPr>
              <a:t>作出状态图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检查电路能否自启动</a:t>
            </a:r>
          </a:p>
        </p:txBody>
      </p:sp>
      <p:grpSp>
        <p:nvGrpSpPr>
          <p:cNvPr id="73731" name="Group 4">
            <a:extLst>
              <a:ext uri="{FF2B5EF4-FFF2-40B4-BE49-F238E27FC236}">
                <a16:creationId xmlns:a16="http://schemas.microsoft.com/office/drawing/2014/main" id="{7759DDE2-109C-EE4A-9EE2-503C31446428}"/>
              </a:ext>
            </a:extLst>
          </p:cNvPr>
          <p:cNvGrpSpPr>
            <a:grpSpLocks/>
          </p:cNvGrpSpPr>
          <p:nvPr/>
        </p:nvGrpSpPr>
        <p:grpSpPr bwMode="auto">
          <a:xfrm>
            <a:off x="2271713" y="1941513"/>
            <a:ext cx="2836862" cy="2495550"/>
            <a:chOff x="480" y="1356"/>
            <a:chExt cx="1932" cy="1723"/>
          </a:xfrm>
        </p:grpSpPr>
        <p:sp>
          <p:nvSpPr>
            <p:cNvPr id="73841" name="Rectangle 5">
              <a:extLst>
                <a:ext uri="{FF2B5EF4-FFF2-40B4-BE49-F238E27FC236}">
                  <a16:creationId xmlns:a16="http://schemas.microsoft.com/office/drawing/2014/main" id="{9370198A-E109-F24A-9021-0114603686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4" y="1677"/>
              <a:ext cx="1426" cy="10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842" name="Line 6">
              <a:extLst>
                <a:ext uri="{FF2B5EF4-FFF2-40B4-BE49-F238E27FC236}">
                  <a16:creationId xmlns:a16="http://schemas.microsoft.com/office/drawing/2014/main" id="{58A7655E-3A07-7E49-A619-B021AE04EF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179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3" name="Line 7">
              <a:extLst>
                <a:ext uri="{FF2B5EF4-FFF2-40B4-BE49-F238E27FC236}">
                  <a16:creationId xmlns:a16="http://schemas.microsoft.com/office/drawing/2014/main" id="{D2A9A39E-C6B0-A54A-84BE-CCFDA31179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2471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4" name="Line 8">
              <a:extLst>
                <a:ext uri="{FF2B5EF4-FFF2-40B4-BE49-F238E27FC236}">
                  <a16:creationId xmlns:a16="http://schemas.microsoft.com/office/drawing/2014/main" id="{5F3A3C89-7E5A-BB4F-9467-6E63DD9D484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4" y="1928"/>
              <a:ext cx="14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5" name="Line 9">
              <a:extLst>
                <a:ext uri="{FF2B5EF4-FFF2-40B4-BE49-F238E27FC236}">
                  <a16:creationId xmlns:a16="http://schemas.microsoft.com/office/drawing/2014/main" id="{EF9E2C43-34C6-914A-AE6A-7576B59F95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8" y="1677"/>
              <a:ext cx="0" cy="1087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6" name="Line 10">
              <a:extLst>
                <a:ext uri="{FF2B5EF4-FFF2-40B4-BE49-F238E27FC236}">
                  <a16:creationId xmlns:a16="http://schemas.microsoft.com/office/drawing/2014/main" id="{0EEF6099-A866-7548-A32C-3AA47D97AA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54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7" name="Line 11">
              <a:extLst>
                <a:ext uri="{FF2B5EF4-FFF2-40B4-BE49-F238E27FC236}">
                  <a16:creationId xmlns:a16="http://schemas.microsoft.com/office/drawing/2014/main" id="{D5D964CD-DF57-DA45-90F5-D435DA2C42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3" y="1677"/>
              <a:ext cx="0" cy="10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8" name="Line 12">
              <a:extLst>
                <a:ext uri="{FF2B5EF4-FFF2-40B4-BE49-F238E27FC236}">
                  <a16:creationId xmlns:a16="http://schemas.microsoft.com/office/drawing/2014/main" id="{DAD466AA-E707-2549-A177-03E2ED7F9B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" y="1468"/>
              <a:ext cx="346" cy="2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49" name="Text Box 13">
              <a:extLst>
                <a:ext uri="{FF2B5EF4-FFF2-40B4-BE49-F238E27FC236}">
                  <a16:creationId xmlns:a16="http://schemas.microsoft.com/office/drawing/2014/main" id="{157FC790-3B99-8449-B369-284FCCFC92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1" y="1456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850" name="Text Box 14">
              <a:extLst>
                <a:ext uri="{FF2B5EF4-FFF2-40B4-BE49-F238E27FC236}">
                  <a16:creationId xmlns:a16="http://schemas.microsoft.com/office/drawing/2014/main" id="{513B61B2-7576-9F4D-88C5-1F5A834B0A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5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851" name="Text Box 15">
              <a:extLst>
                <a:ext uri="{FF2B5EF4-FFF2-40B4-BE49-F238E27FC236}">
                  <a16:creationId xmlns:a16="http://schemas.microsoft.com/office/drawing/2014/main" id="{CF54B014-ACE5-BC49-8A1C-9C8FB2C340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852" name="Text Box 16">
              <a:extLst>
                <a:ext uri="{FF2B5EF4-FFF2-40B4-BE49-F238E27FC236}">
                  <a16:creationId xmlns:a16="http://schemas.microsoft.com/office/drawing/2014/main" id="{91223091-DA25-6541-AB9A-E2B394A734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4" y="145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853" name="Text Box 17">
              <a:extLst>
                <a:ext uri="{FF2B5EF4-FFF2-40B4-BE49-F238E27FC236}">
                  <a16:creationId xmlns:a16="http://schemas.microsoft.com/office/drawing/2014/main" id="{EF8001E1-15CE-2247-BF09-95088DCC3E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648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854" name="Text Box 18">
              <a:extLst>
                <a:ext uri="{FF2B5EF4-FFF2-40B4-BE49-F238E27FC236}">
                  <a16:creationId xmlns:a16="http://schemas.microsoft.com/office/drawing/2014/main" id="{E3F1F33C-AE6A-C64E-80E6-96FA1C82A3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1936"/>
              <a:ext cx="29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855" name="Text Box 19">
              <a:extLst>
                <a:ext uri="{FF2B5EF4-FFF2-40B4-BE49-F238E27FC236}">
                  <a16:creationId xmlns:a16="http://schemas.microsoft.com/office/drawing/2014/main" id="{EABACA6E-03B9-2843-B6D6-5955D1BA4D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224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856" name="Text Box 20">
              <a:extLst>
                <a:ext uri="{FF2B5EF4-FFF2-40B4-BE49-F238E27FC236}">
                  <a16:creationId xmlns:a16="http://schemas.microsoft.com/office/drawing/2014/main" id="{D8867E78-98CE-EF48-B42B-0D45278051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" y="2512"/>
              <a:ext cx="299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857" name="Text Box 21">
              <a:extLst>
                <a:ext uri="{FF2B5EF4-FFF2-40B4-BE49-F238E27FC236}">
                  <a16:creationId xmlns:a16="http://schemas.microsoft.com/office/drawing/2014/main" id="{87722D89-C7D0-5C41-A188-B300387DE7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638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58" name="Text Box 22">
              <a:extLst>
                <a:ext uri="{FF2B5EF4-FFF2-40B4-BE49-F238E27FC236}">
                  <a16:creationId xmlns:a16="http://schemas.microsoft.com/office/drawing/2014/main" id="{D16407CF-D6F4-6747-9955-45AE80F403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7" y="1648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859" name="Text Box 23">
              <a:extLst>
                <a:ext uri="{FF2B5EF4-FFF2-40B4-BE49-F238E27FC236}">
                  <a16:creationId xmlns:a16="http://schemas.microsoft.com/office/drawing/2014/main" id="{0E04A568-32DA-F346-A847-0AFF55EC1A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648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  <a:endParaRPr lang="en-US" altLang="zh-CN" sz="2000">
                <a:ea typeface="宋体" panose="02010600030101010101" pitchFamily="2" charset="-122"/>
              </a:endParaRPr>
            </a:p>
          </p:txBody>
        </p:sp>
        <p:sp>
          <p:nvSpPr>
            <p:cNvPr id="73860" name="Text Box 24">
              <a:extLst>
                <a:ext uri="{FF2B5EF4-FFF2-40B4-BE49-F238E27FC236}">
                  <a16:creationId xmlns:a16="http://schemas.microsoft.com/office/drawing/2014/main" id="{6824DAF6-F444-6040-A344-273D429A96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61" name="Text Box 25">
              <a:extLst>
                <a:ext uri="{FF2B5EF4-FFF2-40B4-BE49-F238E27FC236}">
                  <a16:creationId xmlns:a16="http://schemas.microsoft.com/office/drawing/2014/main" id="{55A8C8E2-4D7C-0046-98E7-D16FCB7D76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92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62" name="Text Box 26">
              <a:extLst>
                <a:ext uri="{FF2B5EF4-FFF2-40B4-BE49-F238E27FC236}">
                  <a16:creationId xmlns:a16="http://schemas.microsoft.com/office/drawing/2014/main" id="{5A8B04D9-275C-7E4E-92C7-BD63D2D934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6" y="193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3863" name="Text Box 27">
              <a:extLst>
                <a:ext uri="{FF2B5EF4-FFF2-40B4-BE49-F238E27FC236}">
                  <a16:creationId xmlns:a16="http://schemas.microsoft.com/office/drawing/2014/main" id="{AE9A081F-8DA2-0B48-875F-9786841F8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936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64" name="Text Box 28">
              <a:extLst>
                <a:ext uri="{FF2B5EF4-FFF2-40B4-BE49-F238E27FC236}">
                  <a16:creationId xmlns:a16="http://schemas.microsoft.com/office/drawing/2014/main" id="{B71E734D-4B16-3644-817F-34414C842A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9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65" name="Text Box 29">
              <a:extLst>
                <a:ext uri="{FF2B5EF4-FFF2-40B4-BE49-F238E27FC236}">
                  <a16:creationId xmlns:a16="http://schemas.microsoft.com/office/drawing/2014/main" id="{C1B4D696-62BE-264E-BAEB-C6B3A30757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214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866" name="Text Box 30">
              <a:extLst>
                <a:ext uri="{FF2B5EF4-FFF2-40B4-BE49-F238E27FC236}">
                  <a16:creationId xmlns:a16="http://schemas.microsoft.com/office/drawing/2014/main" id="{B99FDE80-77EA-5847-957D-FEC4D636DF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3" y="2224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67" name="Text Box 31">
              <a:extLst>
                <a:ext uri="{FF2B5EF4-FFF2-40B4-BE49-F238E27FC236}">
                  <a16:creationId xmlns:a16="http://schemas.microsoft.com/office/drawing/2014/main" id="{A729EDC6-09D6-B947-85DD-E18F64FF7F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2224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68" name="Text Box 32">
              <a:extLst>
                <a:ext uri="{FF2B5EF4-FFF2-40B4-BE49-F238E27FC236}">
                  <a16:creationId xmlns:a16="http://schemas.microsoft.com/office/drawing/2014/main" id="{7E795C40-BE15-3E49-860C-24AD731A3B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6" y="2512"/>
              <a:ext cx="256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69" name="Text Box 33">
              <a:extLst>
                <a:ext uri="{FF2B5EF4-FFF2-40B4-BE49-F238E27FC236}">
                  <a16:creationId xmlns:a16="http://schemas.microsoft.com/office/drawing/2014/main" id="{7CD673DB-55DA-ED42-9A9F-0E1EA6D48F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1" y="2512"/>
              <a:ext cx="211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3870" name="Text Box 34">
              <a:extLst>
                <a:ext uri="{FF2B5EF4-FFF2-40B4-BE49-F238E27FC236}">
                  <a16:creationId xmlns:a16="http://schemas.microsoft.com/office/drawing/2014/main" id="{AA41D229-50F0-9244-A48B-F4C928AB12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3" y="252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71" name="Text Box 35">
              <a:extLst>
                <a:ext uri="{FF2B5EF4-FFF2-40B4-BE49-F238E27FC236}">
                  <a16:creationId xmlns:a16="http://schemas.microsoft.com/office/drawing/2014/main" id="{91E77869-31E7-FE4C-A850-5944104B92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2522"/>
              <a:ext cx="26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72" name="Text Box 36">
              <a:extLst>
                <a:ext uri="{FF2B5EF4-FFF2-40B4-BE49-F238E27FC236}">
                  <a16:creationId xmlns:a16="http://schemas.microsoft.com/office/drawing/2014/main" id="{79B42853-F239-4343-8711-C99E8D55A0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1676"/>
              <a:ext cx="255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graphicFrame>
          <p:nvGraphicFramePr>
            <p:cNvPr id="73873" name="Object 37">
              <a:extLst>
                <a:ext uri="{FF2B5EF4-FFF2-40B4-BE49-F238E27FC236}">
                  <a16:creationId xmlns:a16="http://schemas.microsoft.com/office/drawing/2014/main" id="{001414DA-35AA-EF40-A7E4-3B4FA13A64B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1548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68" name="Equation" r:id="rId3" imgW="8775700" imgH="5562600" progId="Equation.3">
                    <p:embed/>
                  </p:oleObj>
                </mc:Choice>
                <mc:Fallback>
                  <p:oleObj name="Equation" r:id="rId3" imgW="8775700" imgH="5562600" progId="Equation.3">
                    <p:embed/>
                    <p:pic>
                      <p:nvPicPr>
                        <p:cNvPr id="0" name="Object 3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1548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74" name="Object 38">
              <a:extLst>
                <a:ext uri="{FF2B5EF4-FFF2-40B4-BE49-F238E27FC236}">
                  <a16:creationId xmlns:a16="http://schemas.microsoft.com/office/drawing/2014/main" id="{832E70A9-2804-F84C-BC46-56A8E6135CC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96" y="1356"/>
            <a:ext cx="360" cy="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69" name="Equation" r:id="rId5" imgW="8775700" imgH="5562600" progId="Equation.3">
                    <p:embed/>
                  </p:oleObj>
                </mc:Choice>
                <mc:Fallback>
                  <p:oleObj name="Equation" r:id="rId5" imgW="8775700" imgH="5562600" progId="Equation.3">
                    <p:embed/>
                    <p:pic>
                      <p:nvPicPr>
                        <p:cNvPr id="0" name="Object 3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96" y="1356"/>
                          <a:ext cx="360" cy="2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75" name="Object 39">
              <a:extLst>
                <a:ext uri="{FF2B5EF4-FFF2-40B4-BE49-F238E27FC236}">
                  <a16:creationId xmlns:a16="http://schemas.microsoft.com/office/drawing/2014/main" id="{F08A4C9C-41AF-7146-B48B-5268BF34A50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6" y="2784"/>
            <a:ext cx="372" cy="2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0" name="Equation" r:id="rId7" imgW="7023100" imgH="5562600" progId="Equation.3">
                    <p:embed/>
                  </p:oleObj>
                </mc:Choice>
                <mc:Fallback>
                  <p:oleObj name="Equation" r:id="rId7" imgW="7023100" imgH="5562600" progId="Equation.3">
                    <p:embed/>
                    <p:pic>
                      <p:nvPicPr>
                        <p:cNvPr id="0" name="Object 3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6" y="2784"/>
                          <a:ext cx="372" cy="2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3732" name="Group 40">
            <a:extLst>
              <a:ext uri="{FF2B5EF4-FFF2-40B4-BE49-F238E27FC236}">
                <a16:creationId xmlns:a16="http://schemas.microsoft.com/office/drawing/2014/main" id="{6BC21ED0-E096-5E45-883C-A63083AFBF1E}"/>
              </a:ext>
            </a:extLst>
          </p:cNvPr>
          <p:cNvGrpSpPr>
            <a:grpSpLocks/>
          </p:cNvGrpSpPr>
          <p:nvPr/>
        </p:nvGrpSpPr>
        <p:grpSpPr bwMode="auto">
          <a:xfrm>
            <a:off x="6081713" y="1922463"/>
            <a:ext cx="2836862" cy="2484437"/>
            <a:chOff x="3408" y="1104"/>
            <a:chExt cx="1787" cy="1565"/>
          </a:xfrm>
        </p:grpSpPr>
        <p:sp>
          <p:nvSpPr>
            <p:cNvPr id="73806" name="Rectangle 41">
              <a:extLst>
                <a:ext uri="{FF2B5EF4-FFF2-40B4-BE49-F238E27FC236}">
                  <a16:creationId xmlns:a16="http://schemas.microsoft.com/office/drawing/2014/main" id="{6219E8A1-A2DA-BC45-8D29-06FEEFE51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" y="1397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807" name="Line 42">
              <a:extLst>
                <a:ext uri="{FF2B5EF4-FFF2-40B4-BE49-F238E27FC236}">
                  <a16:creationId xmlns:a16="http://schemas.microsoft.com/office/drawing/2014/main" id="{4C3A14FE-E7E4-BD49-AFB3-89DE457EA5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1855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08" name="Line 43">
              <a:extLst>
                <a:ext uri="{FF2B5EF4-FFF2-40B4-BE49-F238E27FC236}">
                  <a16:creationId xmlns:a16="http://schemas.microsoft.com/office/drawing/2014/main" id="{33747FB1-4AA5-2343-96EA-7BF96F6AB8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2121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09" name="Line 44">
              <a:extLst>
                <a:ext uri="{FF2B5EF4-FFF2-40B4-BE49-F238E27FC236}">
                  <a16:creationId xmlns:a16="http://schemas.microsoft.com/office/drawing/2014/main" id="{8006B70D-3124-2A4C-A095-C99BECE354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1626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10" name="Line 45">
              <a:extLst>
                <a:ext uri="{FF2B5EF4-FFF2-40B4-BE49-F238E27FC236}">
                  <a16:creationId xmlns:a16="http://schemas.microsoft.com/office/drawing/2014/main" id="{F7565C9D-8510-9145-A76F-D5C1FB7FCA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4" y="1397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11" name="Line 46">
              <a:extLst>
                <a:ext uri="{FF2B5EF4-FFF2-40B4-BE49-F238E27FC236}">
                  <a16:creationId xmlns:a16="http://schemas.microsoft.com/office/drawing/2014/main" id="{90594A9D-42DB-D647-AAFD-8652350350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4" y="1397"/>
              <a:ext cx="0" cy="99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12" name="Line 47">
              <a:extLst>
                <a:ext uri="{FF2B5EF4-FFF2-40B4-BE49-F238E27FC236}">
                  <a16:creationId xmlns:a16="http://schemas.microsoft.com/office/drawing/2014/main" id="{AF757EFE-32E2-464B-B788-84155B2496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5" y="1397"/>
              <a:ext cx="0" cy="99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13" name="Line 48">
              <a:extLst>
                <a:ext uri="{FF2B5EF4-FFF2-40B4-BE49-F238E27FC236}">
                  <a16:creationId xmlns:a16="http://schemas.microsoft.com/office/drawing/2014/main" id="{2B04C90D-764F-4F49-837D-A4ED54A357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5" y="1206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814" name="Text Box 49">
              <a:extLst>
                <a:ext uri="{FF2B5EF4-FFF2-40B4-BE49-F238E27FC236}">
                  <a16:creationId xmlns:a16="http://schemas.microsoft.com/office/drawing/2014/main" id="{BE771202-6217-0C41-9108-E61622DF19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3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815" name="Text Box 50">
              <a:extLst>
                <a:ext uri="{FF2B5EF4-FFF2-40B4-BE49-F238E27FC236}">
                  <a16:creationId xmlns:a16="http://schemas.microsoft.com/office/drawing/2014/main" id="{5DC1E49C-0A40-6F49-8E2A-6E96726AEE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8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816" name="Text Box 51">
              <a:extLst>
                <a:ext uri="{FF2B5EF4-FFF2-40B4-BE49-F238E27FC236}">
                  <a16:creationId xmlns:a16="http://schemas.microsoft.com/office/drawing/2014/main" id="{AD745BA7-602E-8E4F-A30B-87F04B9C15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3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817" name="Text Box 52">
              <a:extLst>
                <a:ext uri="{FF2B5EF4-FFF2-40B4-BE49-F238E27FC236}">
                  <a16:creationId xmlns:a16="http://schemas.microsoft.com/office/drawing/2014/main" id="{6385373B-F6F8-C342-9931-11AF97C5A3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9" y="11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818" name="Text Box 53">
              <a:extLst>
                <a:ext uri="{FF2B5EF4-FFF2-40B4-BE49-F238E27FC236}">
                  <a16:creationId xmlns:a16="http://schemas.microsoft.com/office/drawing/2014/main" id="{3ECDEA30-7E8A-B149-B989-F70E8F6D74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137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819" name="Text Box 54">
              <a:extLst>
                <a:ext uri="{FF2B5EF4-FFF2-40B4-BE49-F238E27FC236}">
                  <a16:creationId xmlns:a16="http://schemas.microsoft.com/office/drawing/2014/main" id="{891C6A3C-4319-034A-836C-3FBE27AFEB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163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820" name="Text Box 55">
              <a:extLst>
                <a:ext uri="{FF2B5EF4-FFF2-40B4-BE49-F238E27FC236}">
                  <a16:creationId xmlns:a16="http://schemas.microsoft.com/office/drawing/2014/main" id="{B7B62ED4-357C-3447-88F4-5563C5F53D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1896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821" name="Text Box 56">
              <a:extLst>
                <a:ext uri="{FF2B5EF4-FFF2-40B4-BE49-F238E27FC236}">
                  <a16:creationId xmlns:a16="http://schemas.microsoft.com/office/drawing/2014/main" id="{2BC3653F-C383-AD41-ACD8-8D30A8BDBF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21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822" name="Text Box 57">
              <a:extLst>
                <a:ext uri="{FF2B5EF4-FFF2-40B4-BE49-F238E27FC236}">
                  <a16:creationId xmlns:a16="http://schemas.microsoft.com/office/drawing/2014/main" id="{C5F319F7-DA80-014C-8A6A-DB2101D66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36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23" name="Text Box 58">
              <a:extLst>
                <a:ext uri="{FF2B5EF4-FFF2-40B4-BE49-F238E27FC236}">
                  <a16:creationId xmlns:a16="http://schemas.microsoft.com/office/drawing/2014/main" id="{9DD75D4B-4341-7648-8F5B-46A1DCDCB6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3" y="137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24" name="Text Box 59">
              <a:extLst>
                <a:ext uri="{FF2B5EF4-FFF2-40B4-BE49-F238E27FC236}">
                  <a16:creationId xmlns:a16="http://schemas.microsoft.com/office/drawing/2014/main" id="{77EA415E-9ED6-6145-B905-F2D8324313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370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25" name="Text Box 60">
              <a:extLst>
                <a:ext uri="{FF2B5EF4-FFF2-40B4-BE49-F238E27FC236}">
                  <a16:creationId xmlns:a16="http://schemas.microsoft.com/office/drawing/2014/main" id="{1C9DBE78-44BD-EB45-9C2B-51EA3F6F04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62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26" name="Text Box 61">
              <a:extLst>
                <a:ext uri="{FF2B5EF4-FFF2-40B4-BE49-F238E27FC236}">
                  <a16:creationId xmlns:a16="http://schemas.microsoft.com/office/drawing/2014/main" id="{7725BA7D-E231-B94A-85FC-251402463F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62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827" name="Text Box 62">
              <a:extLst>
                <a:ext uri="{FF2B5EF4-FFF2-40B4-BE49-F238E27FC236}">
                  <a16:creationId xmlns:a16="http://schemas.microsoft.com/office/drawing/2014/main" id="{DC43C995-2088-D34B-B1C9-C63B484E8E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2" y="163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3828" name="Text Box 63">
              <a:extLst>
                <a:ext uri="{FF2B5EF4-FFF2-40B4-BE49-F238E27FC236}">
                  <a16:creationId xmlns:a16="http://schemas.microsoft.com/office/drawing/2014/main" id="{6E41B3CB-0A0B-824E-B35B-4455B4CB8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633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29" name="Text Box 64">
              <a:extLst>
                <a:ext uri="{FF2B5EF4-FFF2-40B4-BE49-F238E27FC236}">
                  <a16:creationId xmlns:a16="http://schemas.microsoft.com/office/drawing/2014/main" id="{33350C9B-C885-8140-B491-4454C598A7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88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830" name="Text Box 65">
              <a:extLst>
                <a:ext uri="{FF2B5EF4-FFF2-40B4-BE49-F238E27FC236}">
                  <a16:creationId xmlns:a16="http://schemas.microsoft.com/office/drawing/2014/main" id="{9EE66CB1-6A43-7445-A4E9-DABC9B7B3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88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31" name="Text Box 66">
              <a:extLst>
                <a:ext uri="{FF2B5EF4-FFF2-40B4-BE49-F238E27FC236}">
                  <a16:creationId xmlns:a16="http://schemas.microsoft.com/office/drawing/2014/main" id="{4A386E2D-A568-2143-AC9B-CB24069EDC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189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32" name="Text Box 67">
              <a:extLst>
                <a:ext uri="{FF2B5EF4-FFF2-40B4-BE49-F238E27FC236}">
                  <a16:creationId xmlns:a16="http://schemas.microsoft.com/office/drawing/2014/main" id="{497AAB71-8B22-554A-B474-77EA799369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189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33" name="Text Box 68">
              <a:extLst>
                <a:ext uri="{FF2B5EF4-FFF2-40B4-BE49-F238E27FC236}">
                  <a16:creationId xmlns:a16="http://schemas.microsoft.com/office/drawing/2014/main" id="{B12E6FB5-8EC4-AE4C-8752-03A78B9D68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5" y="21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834" name="Text Box 69">
              <a:extLst>
                <a:ext uri="{FF2B5EF4-FFF2-40B4-BE49-F238E27FC236}">
                  <a16:creationId xmlns:a16="http://schemas.microsoft.com/office/drawing/2014/main" id="{8BC5E2A5-245F-1743-9D91-FE891BB317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8" y="2159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3835" name="Text Box 70">
              <a:extLst>
                <a:ext uri="{FF2B5EF4-FFF2-40B4-BE49-F238E27FC236}">
                  <a16:creationId xmlns:a16="http://schemas.microsoft.com/office/drawing/2014/main" id="{CF6B4885-02DD-174C-AA51-64DBBFB0E3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216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36" name="Text Box 71">
              <a:extLst>
                <a:ext uri="{FF2B5EF4-FFF2-40B4-BE49-F238E27FC236}">
                  <a16:creationId xmlns:a16="http://schemas.microsoft.com/office/drawing/2014/main" id="{63FF960D-8CF4-F647-B03A-92305FED63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216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37" name="Text Box 72">
              <a:extLst>
                <a:ext uri="{FF2B5EF4-FFF2-40B4-BE49-F238E27FC236}">
                  <a16:creationId xmlns:a16="http://schemas.microsoft.com/office/drawing/2014/main" id="{F81FD6A6-EBE6-E146-B19C-05161DCB20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1396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73838" name="Object 73">
              <a:extLst>
                <a:ext uri="{FF2B5EF4-FFF2-40B4-BE49-F238E27FC236}">
                  <a16:creationId xmlns:a16="http://schemas.microsoft.com/office/drawing/2014/main" id="{90A6036A-7F9F-9D49-B956-5D470FACA8D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1279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1" name="Equation" r:id="rId9" imgW="8775700" imgH="5562600" progId="Equation.3">
                    <p:embed/>
                  </p:oleObj>
                </mc:Choice>
                <mc:Fallback>
                  <p:oleObj name="Equation" r:id="rId9" imgW="8775700" imgH="5562600" progId="Equation.3">
                    <p:embed/>
                    <p:pic>
                      <p:nvPicPr>
                        <p:cNvPr id="0" name="Object 7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1279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39" name="Object 74">
              <a:extLst>
                <a:ext uri="{FF2B5EF4-FFF2-40B4-BE49-F238E27FC236}">
                  <a16:creationId xmlns:a16="http://schemas.microsoft.com/office/drawing/2014/main" id="{56CB80DB-1A7A-1646-A09C-68B526963BD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8" y="1104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2" name="Equation" r:id="rId11" imgW="8775700" imgH="5562600" progId="Equation.3">
                    <p:embed/>
                  </p:oleObj>
                </mc:Choice>
                <mc:Fallback>
                  <p:oleObj name="Equation" r:id="rId11" imgW="8775700" imgH="5562600" progId="Equation.3">
                    <p:embed/>
                    <p:pic>
                      <p:nvPicPr>
                        <p:cNvPr id="0" name="Object 7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8" y="1104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40" name="Object 75">
              <a:extLst>
                <a:ext uri="{FF2B5EF4-FFF2-40B4-BE49-F238E27FC236}">
                  <a16:creationId xmlns:a16="http://schemas.microsoft.com/office/drawing/2014/main" id="{4539E66E-D75B-D549-90E0-7E5F93FFAC7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85" y="2414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3" name="Equation" r:id="rId13" imgW="7023100" imgH="5270500" progId="Equation.3">
                    <p:embed/>
                  </p:oleObj>
                </mc:Choice>
                <mc:Fallback>
                  <p:oleObj name="Equation" r:id="rId13" imgW="7023100" imgH="5270500" progId="Equation.3">
                    <p:embed/>
                    <p:pic>
                      <p:nvPicPr>
                        <p:cNvPr id="0" name="Object 7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85" y="2414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3733" name="Group 156">
            <a:extLst>
              <a:ext uri="{FF2B5EF4-FFF2-40B4-BE49-F238E27FC236}">
                <a16:creationId xmlns:a16="http://schemas.microsoft.com/office/drawing/2014/main" id="{31073B0C-3B32-BC43-A908-D5941391B9BE}"/>
              </a:ext>
            </a:extLst>
          </p:cNvPr>
          <p:cNvGrpSpPr>
            <a:grpSpLocks/>
          </p:cNvGrpSpPr>
          <p:nvPr/>
        </p:nvGrpSpPr>
        <p:grpSpPr bwMode="auto">
          <a:xfrm>
            <a:off x="2268538" y="4329113"/>
            <a:ext cx="2835275" cy="2484437"/>
            <a:chOff x="1008" y="2652"/>
            <a:chExt cx="1787" cy="1565"/>
          </a:xfrm>
        </p:grpSpPr>
        <p:sp>
          <p:nvSpPr>
            <p:cNvPr id="73771" name="Rectangle 84">
              <a:extLst>
                <a:ext uri="{FF2B5EF4-FFF2-40B4-BE49-F238E27FC236}">
                  <a16:creationId xmlns:a16="http://schemas.microsoft.com/office/drawing/2014/main" id="{2DB6D0F0-DBF2-7A49-A78E-6D3F112BF1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" y="2945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772" name="Line 85">
              <a:extLst>
                <a:ext uri="{FF2B5EF4-FFF2-40B4-BE49-F238E27FC236}">
                  <a16:creationId xmlns:a16="http://schemas.microsoft.com/office/drawing/2014/main" id="{D5135F2E-1891-414F-AFED-4481B2CB3E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403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3" name="Line 86">
              <a:extLst>
                <a:ext uri="{FF2B5EF4-FFF2-40B4-BE49-F238E27FC236}">
                  <a16:creationId xmlns:a16="http://schemas.microsoft.com/office/drawing/2014/main" id="{9A734282-7E07-7546-BE55-0C44619772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66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4" name="Line 87">
              <a:extLst>
                <a:ext uri="{FF2B5EF4-FFF2-40B4-BE49-F238E27FC236}">
                  <a16:creationId xmlns:a16="http://schemas.microsoft.com/office/drawing/2014/main" id="{80203E7F-F341-754F-A0A1-C85C4153FC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5" y="3174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5" name="Line 88">
              <a:extLst>
                <a:ext uri="{FF2B5EF4-FFF2-40B4-BE49-F238E27FC236}">
                  <a16:creationId xmlns:a16="http://schemas.microsoft.com/office/drawing/2014/main" id="{EF083243-3A3E-7C45-8512-00A5CAA5AE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6" name="Line 89">
              <a:extLst>
                <a:ext uri="{FF2B5EF4-FFF2-40B4-BE49-F238E27FC236}">
                  <a16:creationId xmlns:a16="http://schemas.microsoft.com/office/drawing/2014/main" id="{B733787C-2326-6F45-B1AD-BDD857430C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64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7" name="Line 90">
              <a:extLst>
                <a:ext uri="{FF2B5EF4-FFF2-40B4-BE49-F238E27FC236}">
                  <a16:creationId xmlns:a16="http://schemas.microsoft.com/office/drawing/2014/main" id="{2BD303EC-F26A-0C4D-8686-AFD32418BC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5" y="2945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8" name="Line 91">
              <a:extLst>
                <a:ext uri="{FF2B5EF4-FFF2-40B4-BE49-F238E27FC236}">
                  <a16:creationId xmlns:a16="http://schemas.microsoft.com/office/drawing/2014/main" id="{2E8AB6CE-54F6-244C-A12E-98762152D2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5" y="2754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79" name="Text Box 92">
              <a:extLst>
                <a:ext uri="{FF2B5EF4-FFF2-40B4-BE49-F238E27FC236}">
                  <a16:creationId xmlns:a16="http://schemas.microsoft.com/office/drawing/2014/main" id="{C92FFDD9-1667-F444-8A59-348B467115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780" name="Text Box 93">
              <a:extLst>
                <a:ext uri="{FF2B5EF4-FFF2-40B4-BE49-F238E27FC236}">
                  <a16:creationId xmlns:a16="http://schemas.microsoft.com/office/drawing/2014/main" id="{D9B6463F-3CCB-E046-B1DA-9FADD0BFD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08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781" name="Text Box 94">
              <a:extLst>
                <a:ext uri="{FF2B5EF4-FFF2-40B4-BE49-F238E27FC236}">
                  <a16:creationId xmlns:a16="http://schemas.microsoft.com/office/drawing/2014/main" id="{32E670B2-7FAC-AA4B-91DD-E33BF153B2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3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782" name="Text Box 95">
              <a:extLst>
                <a:ext uri="{FF2B5EF4-FFF2-40B4-BE49-F238E27FC236}">
                  <a16:creationId xmlns:a16="http://schemas.microsoft.com/office/drawing/2014/main" id="{19651A05-729A-1742-880D-E5B3054748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9" y="274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783" name="Text Box 96">
              <a:extLst>
                <a:ext uri="{FF2B5EF4-FFF2-40B4-BE49-F238E27FC236}">
                  <a16:creationId xmlns:a16="http://schemas.microsoft.com/office/drawing/2014/main" id="{0A66BF17-8E6C-F341-9C53-8B4FDEDEA4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1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784" name="Text Box 97">
              <a:extLst>
                <a:ext uri="{FF2B5EF4-FFF2-40B4-BE49-F238E27FC236}">
                  <a16:creationId xmlns:a16="http://schemas.microsoft.com/office/drawing/2014/main" id="{A16DD38F-8E7D-2747-BF95-6E90EA4017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318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785" name="Text Box 98">
              <a:extLst>
                <a:ext uri="{FF2B5EF4-FFF2-40B4-BE49-F238E27FC236}">
                  <a16:creationId xmlns:a16="http://schemas.microsoft.com/office/drawing/2014/main" id="{1A8DA853-7026-D448-A3D6-A40354C641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44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786" name="Text Box 99">
              <a:extLst>
                <a:ext uri="{FF2B5EF4-FFF2-40B4-BE49-F238E27FC236}">
                  <a16:creationId xmlns:a16="http://schemas.microsoft.com/office/drawing/2014/main" id="{7C49C267-9B72-2E4E-A759-2C7BF80576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370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787" name="Text Box 100">
              <a:extLst>
                <a:ext uri="{FF2B5EF4-FFF2-40B4-BE49-F238E27FC236}">
                  <a16:creationId xmlns:a16="http://schemas.microsoft.com/office/drawing/2014/main" id="{0DCFE6BF-85AA-8B47-A23D-5D0695515D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290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88" name="Text Box 101">
              <a:extLst>
                <a:ext uri="{FF2B5EF4-FFF2-40B4-BE49-F238E27FC236}">
                  <a16:creationId xmlns:a16="http://schemas.microsoft.com/office/drawing/2014/main" id="{63F4F9B9-BBF5-D749-8178-9107567737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3" y="291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89" name="Text Box 102">
              <a:extLst>
                <a:ext uri="{FF2B5EF4-FFF2-40B4-BE49-F238E27FC236}">
                  <a16:creationId xmlns:a16="http://schemas.microsoft.com/office/drawing/2014/main" id="{3C1B1436-660A-F541-8D42-CCD9D14C4B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291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90" name="Text Box 103">
              <a:extLst>
                <a:ext uri="{FF2B5EF4-FFF2-40B4-BE49-F238E27FC236}">
                  <a16:creationId xmlns:a16="http://schemas.microsoft.com/office/drawing/2014/main" id="{99069EC4-408E-F44A-8FDA-0A38A742F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91" name="Text Box 104">
              <a:extLst>
                <a:ext uri="{FF2B5EF4-FFF2-40B4-BE49-F238E27FC236}">
                  <a16:creationId xmlns:a16="http://schemas.microsoft.com/office/drawing/2014/main" id="{3F89E4CD-AF27-DD4B-9682-3BEF19CC9B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17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92" name="Text Box 105">
              <a:extLst>
                <a:ext uri="{FF2B5EF4-FFF2-40B4-BE49-F238E27FC236}">
                  <a16:creationId xmlns:a16="http://schemas.microsoft.com/office/drawing/2014/main" id="{593E65BC-2867-4149-9493-C356DEC8D6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2" y="318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3793" name="Text Box 106">
              <a:extLst>
                <a:ext uri="{FF2B5EF4-FFF2-40B4-BE49-F238E27FC236}">
                  <a16:creationId xmlns:a16="http://schemas.microsoft.com/office/drawing/2014/main" id="{39430A31-352D-EA42-9163-2B1DB6E660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181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94" name="Text Box 107">
              <a:extLst>
                <a:ext uri="{FF2B5EF4-FFF2-40B4-BE49-F238E27FC236}">
                  <a16:creationId xmlns:a16="http://schemas.microsoft.com/office/drawing/2014/main" id="{F118063A-2071-9E40-BC46-239623D8A4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95" name="Text Box 108">
              <a:extLst>
                <a:ext uri="{FF2B5EF4-FFF2-40B4-BE49-F238E27FC236}">
                  <a16:creationId xmlns:a16="http://schemas.microsoft.com/office/drawing/2014/main" id="{A02F72D3-E7C0-CE4C-8BF8-5F1A6CE797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343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96" name="Text Box 109">
              <a:extLst>
                <a:ext uri="{FF2B5EF4-FFF2-40B4-BE49-F238E27FC236}">
                  <a16:creationId xmlns:a16="http://schemas.microsoft.com/office/drawing/2014/main" id="{C1A0959A-89F1-1B4D-AAFE-861BFCD5C9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9" y="34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97" name="Text Box 110">
              <a:extLst>
                <a:ext uri="{FF2B5EF4-FFF2-40B4-BE49-F238E27FC236}">
                  <a16:creationId xmlns:a16="http://schemas.microsoft.com/office/drawing/2014/main" id="{6F35EB37-C3AE-A946-A4D1-D0DF561810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44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98" name="Text Box 111">
              <a:extLst>
                <a:ext uri="{FF2B5EF4-FFF2-40B4-BE49-F238E27FC236}">
                  <a16:creationId xmlns:a16="http://schemas.microsoft.com/office/drawing/2014/main" id="{17823DB0-D0FC-454C-9C64-5C0A940132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5" y="370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99" name="Text Box 112">
              <a:extLst>
                <a:ext uri="{FF2B5EF4-FFF2-40B4-BE49-F238E27FC236}">
                  <a16:creationId xmlns:a16="http://schemas.microsoft.com/office/drawing/2014/main" id="{BBDF3D46-81F4-934A-9AEE-5E05F2199E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8" y="3707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3800" name="Text Box 113">
              <a:extLst>
                <a:ext uri="{FF2B5EF4-FFF2-40B4-BE49-F238E27FC236}">
                  <a16:creationId xmlns:a16="http://schemas.microsoft.com/office/drawing/2014/main" id="{E72AD598-4017-3541-8065-C7F604E70F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9" y="371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01" name="Text Box 114">
              <a:extLst>
                <a:ext uri="{FF2B5EF4-FFF2-40B4-BE49-F238E27FC236}">
                  <a16:creationId xmlns:a16="http://schemas.microsoft.com/office/drawing/2014/main" id="{CE905AFD-6AB2-6A41-AC9F-04714AF2DA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51" y="371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802" name="Text Box 115">
              <a:extLst>
                <a:ext uri="{FF2B5EF4-FFF2-40B4-BE49-F238E27FC236}">
                  <a16:creationId xmlns:a16="http://schemas.microsoft.com/office/drawing/2014/main" id="{48ECE499-7984-BB40-9E0F-7F0B9202B0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" y="2944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graphicFrame>
          <p:nvGraphicFramePr>
            <p:cNvPr id="73803" name="Object 116">
              <a:extLst>
                <a:ext uri="{FF2B5EF4-FFF2-40B4-BE49-F238E27FC236}">
                  <a16:creationId xmlns:a16="http://schemas.microsoft.com/office/drawing/2014/main" id="{1372E23A-6D89-7649-9A74-637DDC5ACC9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8" y="2827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4" name="Equation" r:id="rId15" imgW="8775700" imgH="5562600" progId="Equation.3">
                    <p:embed/>
                  </p:oleObj>
                </mc:Choice>
                <mc:Fallback>
                  <p:oleObj name="Equation" r:id="rId15" imgW="8775700" imgH="5562600" progId="Equation.3">
                    <p:embed/>
                    <p:pic>
                      <p:nvPicPr>
                        <p:cNvPr id="0" name="Object 1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2827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04" name="Object 117">
              <a:extLst>
                <a:ext uri="{FF2B5EF4-FFF2-40B4-BE49-F238E27FC236}">
                  <a16:creationId xmlns:a16="http://schemas.microsoft.com/office/drawing/2014/main" id="{5E15122E-ABB3-4C47-BC1F-250F50D2C96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08" y="2652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5" name="Equation" r:id="rId17" imgW="8775700" imgH="5562600" progId="Equation.3">
                    <p:embed/>
                  </p:oleObj>
                </mc:Choice>
                <mc:Fallback>
                  <p:oleObj name="Equation" r:id="rId17" imgW="8775700" imgH="5562600" progId="Equation.3">
                    <p:embed/>
                    <p:pic>
                      <p:nvPicPr>
                        <p:cNvPr id="0" name="Object 1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8" y="2652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805" name="Object 118">
              <a:extLst>
                <a:ext uri="{FF2B5EF4-FFF2-40B4-BE49-F238E27FC236}">
                  <a16:creationId xmlns:a16="http://schemas.microsoft.com/office/drawing/2014/main" id="{58412129-CBE1-1F41-B464-2CAE336AE65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85" y="3962"/>
            <a:ext cx="34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6" name="Equation" r:id="rId18" imgW="7023100" imgH="5270500" progId="Equation.3">
                    <p:embed/>
                  </p:oleObj>
                </mc:Choice>
                <mc:Fallback>
                  <p:oleObj name="Equation" r:id="rId18" imgW="7023100" imgH="5270500" progId="Equation.3">
                    <p:embed/>
                    <p:pic>
                      <p:nvPicPr>
                        <p:cNvPr id="0" name="Object 1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5" y="3962"/>
                          <a:ext cx="344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3734" name="Group 157">
            <a:extLst>
              <a:ext uri="{FF2B5EF4-FFF2-40B4-BE49-F238E27FC236}">
                <a16:creationId xmlns:a16="http://schemas.microsoft.com/office/drawing/2014/main" id="{0092E7D0-5575-D54E-89A4-0A0D1CC9615A}"/>
              </a:ext>
            </a:extLst>
          </p:cNvPr>
          <p:cNvGrpSpPr>
            <a:grpSpLocks/>
          </p:cNvGrpSpPr>
          <p:nvPr/>
        </p:nvGrpSpPr>
        <p:grpSpPr bwMode="auto">
          <a:xfrm>
            <a:off x="6078538" y="4310063"/>
            <a:ext cx="2835275" cy="2495550"/>
            <a:chOff x="3408" y="2640"/>
            <a:chExt cx="1787" cy="1572"/>
          </a:xfrm>
        </p:grpSpPr>
        <p:sp>
          <p:nvSpPr>
            <p:cNvPr id="73736" name="Rectangle 120">
              <a:extLst>
                <a:ext uri="{FF2B5EF4-FFF2-40B4-BE49-F238E27FC236}">
                  <a16:creationId xmlns:a16="http://schemas.microsoft.com/office/drawing/2014/main" id="{2A718037-9EBA-8C4A-8EEE-4291738DF1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" y="2933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737" name="Line 121">
              <a:extLst>
                <a:ext uri="{FF2B5EF4-FFF2-40B4-BE49-F238E27FC236}">
                  <a16:creationId xmlns:a16="http://schemas.microsoft.com/office/drawing/2014/main" id="{471F8237-509F-8C40-8409-6ACB950127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391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38" name="Line 122">
              <a:extLst>
                <a:ext uri="{FF2B5EF4-FFF2-40B4-BE49-F238E27FC236}">
                  <a16:creationId xmlns:a16="http://schemas.microsoft.com/office/drawing/2014/main" id="{F333ACE4-834F-2E42-958F-6AB0A59425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657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39" name="Line 123">
              <a:extLst>
                <a:ext uri="{FF2B5EF4-FFF2-40B4-BE49-F238E27FC236}">
                  <a16:creationId xmlns:a16="http://schemas.microsoft.com/office/drawing/2014/main" id="{8C01A8E2-EE29-3C45-8481-1730C0936F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65" y="3162"/>
              <a:ext cx="1319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40" name="Line 124">
              <a:extLst>
                <a:ext uri="{FF2B5EF4-FFF2-40B4-BE49-F238E27FC236}">
                  <a16:creationId xmlns:a16="http://schemas.microsoft.com/office/drawing/2014/main" id="{0DCBAF94-AF6D-5C4A-99EA-49D79C032E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4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41" name="Line 125">
              <a:extLst>
                <a:ext uri="{FF2B5EF4-FFF2-40B4-BE49-F238E27FC236}">
                  <a16:creationId xmlns:a16="http://schemas.microsoft.com/office/drawing/2014/main" id="{087462F4-BAD7-2C45-98CF-78BB0A033B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4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42" name="Line 126">
              <a:extLst>
                <a:ext uri="{FF2B5EF4-FFF2-40B4-BE49-F238E27FC236}">
                  <a16:creationId xmlns:a16="http://schemas.microsoft.com/office/drawing/2014/main" id="{C2F125B7-9E7F-0B4C-BEF2-B4944C3319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5" y="2933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43" name="Line 127">
              <a:extLst>
                <a:ext uri="{FF2B5EF4-FFF2-40B4-BE49-F238E27FC236}">
                  <a16:creationId xmlns:a16="http://schemas.microsoft.com/office/drawing/2014/main" id="{E6A8C5DF-9A30-0643-AD60-47C167BE49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5" y="2742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744" name="Text Box 128">
              <a:extLst>
                <a:ext uri="{FF2B5EF4-FFF2-40B4-BE49-F238E27FC236}">
                  <a16:creationId xmlns:a16="http://schemas.microsoft.com/office/drawing/2014/main" id="{5515EA65-3E49-DD44-9E81-958C6BAC1A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3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745" name="Text Box 129">
              <a:extLst>
                <a:ext uri="{FF2B5EF4-FFF2-40B4-BE49-F238E27FC236}">
                  <a16:creationId xmlns:a16="http://schemas.microsoft.com/office/drawing/2014/main" id="{9899635E-EA13-4947-87E5-4952891CCF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8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746" name="Text Box 130">
              <a:extLst>
                <a:ext uri="{FF2B5EF4-FFF2-40B4-BE49-F238E27FC236}">
                  <a16:creationId xmlns:a16="http://schemas.microsoft.com/office/drawing/2014/main" id="{A6D50280-CB56-044E-B7C7-110F833A89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3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747" name="Text Box 131">
              <a:extLst>
                <a:ext uri="{FF2B5EF4-FFF2-40B4-BE49-F238E27FC236}">
                  <a16:creationId xmlns:a16="http://schemas.microsoft.com/office/drawing/2014/main" id="{E9064A4C-8520-5F41-B960-1B88975188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9" y="2731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748" name="Text Box 132">
              <a:extLst>
                <a:ext uri="{FF2B5EF4-FFF2-40B4-BE49-F238E27FC236}">
                  <a16:creationId xmlns:a16="http://schemas.microsoft.com/office/drawing/2014/main" id="{0A13F82F-F358-5140-984F-85851F19A2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2906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3749" name="Text Box 133">
              <a:extLst>
                <a:ext uri="{FF2B5EF4-FFF2-40B4-BE49-F238E27FC236}">
                  <a16:creationId xmlns:a16="http://schemas.microsoft.com/office/drawing/2014/main" id="{FA1CD093-FE97-A64D-B7DA-4771887546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9" y="316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3750" name="Text Box 134">
              <a:extLst>
                <a:ext uri="{FF2B5EF4-FFF2-40B4-BE49-F238E27FC236}">
                  <a16:creationId xmlns:a16="http://schemas.microsoft.com/office/drawing/2014/main" id="{2F54E82F-89C3-BA45-8810-8CD385C21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3432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3751" name="Text Box 135">
              <a:extLst>
                <a:ext uri="{FF2B5EF4-FFF2-40B4-BE49-F238E27FC236}">
                  <a16:creationId xmlns:a16="http://schemas.microsoft.com/office/drawing/2014/main" id="{2B98F8A1-9C78-334B-B136-DFF37DC822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0" y="369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3752" name="Text Box 136">
              <a:extLst>
                <a:ext uri="{FF2B5EF4-FFF2-40B4-BE49-F238E27FC236}">
                  <a16:creationId xmlns:a16="http://schemas.microsoft.com/office/drawing/2014/main" id="{4C0A70DC-76BC-5040-B566-B6C9A634AE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289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53" name="Text Box 137">
              <a:extLst>
                <a:ext uri="{FF2B5EF4-FFF2-40B4-BE49-F238E27FC236}">
                  <a16:creationId xmlns:a16="http://schemas.microsoft.com/office/drawing/2014/main" id="{0EDA9AC5-7E55-F34A-9BD8-28D448E151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3" y="2906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54" name="Text Box 138">
              <a:extLst>
                <a:ext uri="{FF2B5EF4-FFF2-40B4-BE49-F238E27FC236}">
                  <a16:creationId xmlns:a16="http://schemas.microsoft.com/office/drawing/2014/main" id="{396C401B-8308-DC40-922D-A63FFFE85D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2906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55" name="Text Box 139">
              <a:extLst>
                <a:ext uri="{FF2B5EF4-FFF2-40B4-BE49-F238E27FC236}">
                  <a16:creationId xmlns:a16="http://schemas.microsoft.com/office/drawing/2014/main" id="{ABA49C61-35DD-274B-9685-D561FBAB0C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31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56" name="Text Box 140">
              <a:extLst>
                <a:ext uri="{FF2B5EF4-FFF2-40B4-BE49-F238E27FC236}">
                  <a16:creationId xmlns:a16="http://schemas.microsoft.com/office/drawing/2014/main" id="{FA4AC8EA-E0C3-C84D-9BA0-CC0B0176BA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31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57" name="Text Box 141">
              <a:extLst>
                <a:ext uri="{FF2B5EF4-FFF2-40B4-BE49-F238E27FC236}">
                  <a16:creationId xmlns:a16="http://schemas.microsoft.com/office/drawing/2014/main" id="{EFB174E4-52FD-1248-B815-0957DC5C74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2" y="316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73758" name="Text Box 142">
              <a:extLst>
                <a:ext uri="{FF2B5EF4-FFF2-40B4-BE49-F238E27FC236}">
                  <a16:creationId xmlns:a16="http://schemas.microsoft.com/office/drawing/2014/main" id="{70E558C3-2C23-584E-B369-7F36E49878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16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59" name="Text Box 143">
              <a:extLst>
                <a:ext uri="{FF2B5EF4-FFF2-40B4-BE49-F238E27FC236}">
                  <a16:creationId xmlns:a16="http://schemas.microsoft.com/office/drawing/2014/main" id="{BD46C83D-8D25-FF40-95DF-D717421882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34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60" name="Text Box 144">
              <a:extLst>
                <a:ext uri="{FF2B5EF4-FFF2-40B4-BE49-F238E27FC236}">
                  <a16:creationId xmlns:a16="http://schemas.microsoft.com/office/drawing/2014/main" id="{B253D1E3-182F-7D47-9D9E-D130167C46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34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3761" name="Text Box 145">
              <a:extLst>
                <a:ext uri="{FF2B5EF4-FFF2-40B4-BE49-F238E27FC236}">
                  <a16:creationId xmlns:a16="http://schemas.microsoft.com/office/drawing/2014/main" id="{74AE14A1-8E2A-7B41-A4D7-FB15B3924E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3432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62" name="Text Box 146">
              <a:extLst>
                <a:ext uri="{FF2B5EF4-FFF2-40B4-BE49-F238E27FC236}">
                  <a16:creationId xmlns:a16="http://schemas.microsoft.com/office/drawing/2014/main" id="{C7BDEE63-BA51-7344-AE9A-5089C676A6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432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63" name="Text Box 147">
              <a:extLst>
                <a:ext uri="{FF2B5EF4-FFF2-40B4-BE49-F238E27FC236}">
                  <a16:creationId xmlns:a16="http://schemas.microsoft.com/office/drawing/2014/main" id="{181DE808-7E9D-604C-BF97-527E9D7F58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5" y="3695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3764" name="Text Box 148">
              <a:extLst>
                <a:ext uri="{FF2B5EF4-FFF2-40B4-BE49-F238E27FC236}">
                  <a16:creationId xmlns:a16="http://schemas.microsoft.com/office/drawing/2014/main" id="{7F653120-1C89-0045-AFFD-B4AA73F39D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8" y="3695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3765" name="Text Box 149">
              <a:extLst>
                <a:ext uri="{FF2B5EF4-FFF2-40B4-BE49-F238E27FC236}">
                  <a16:creationId xmlns:a16="http://schemas.microsoft.com/office/drawing/2014/main" id="{517271AA-2362-E542-A4F2-9B27FB3D16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9" y="370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66" name="Text Box 150">
              <a:extLst>
                <a:ext uri="{FF2B5EF4-FFF2-40B4-BE49-F238E27FC236}">
                  <a16:creationId xmlns:a16="http://schemas.microsoft.com/office/drawing/2014/main" id="{A602AFD1-472A-6840-95CF-6E62B86490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" y="3704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3767" name="Text Box 151">
              <a:extLst>
                <a:ext uri="{FF2B5EF4-FFF2-40B4-BE49-F238E27FC236}">
                  <a16:creationId xmlns:a16="http://schemas.microsoft.com/office/drawing/2014/main" id="{701460C5-A74B-D941-A7AC-1DDE563B02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3" y="293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73768" name="Object 152">
              <a:extLst>
                <a:ext uri="{FF2B5EF4-FFF2-40B4-BE49-F238E27FC236}">
                  <a16:creationId xmlns:a16="http://schemas.microsoft.com/office/drawing/2014/main" id="{F41E9E94-E019-B941-B741-AE6352BE162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8" y="2815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7" name="Equation" r:id="rId20" imgW="8775700" imgH="5562600" progId="Equation.3">
                    <p:embed/>
                  </p:oleObj>
                </mc:Choice>
                <mc:Fallback>
                  <p:oleObj name="Equation" r:id="rId20" imgW="8775700" imgH="5562600" progId="Equation.3">
                    <p:embed/>
                    <p:pic>
                      <p:nvPicPr>
                        <p:cNvPr id="0" name="Object 15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8" y="2815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769" name="Object 153">
              <a:extLst>
                <a:ext uri="{FF2B5EF4-FFF2-40B4-BE49-F238E27FC236}">
                  <a16:creationId xmlns:a16="http://schemas.microsoft.com/office/drawing/2014/main" id="{9EDE5CDD-A459-A540-B2CA-406B2B2C1A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8" y="2640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8" name="Equation" r:id="rId21" imgW="8775700" imgH="5562600" progId="Equation.3">
                    <p:embed/>
                  </p:oleObj>
                </mc:Choice>
                <mc:Fallback>
                  <p:oleObj name="Equation" r:id="rId21" imgW="8775700" imgH="5562600" progId="Equation.3">
                    <p:embed/>
                    <p:pic>
                      <p:nvPicPr>
                        <p:cNvPr id="0" name="Object 15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8" y="2640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770" name="Object 154">
              <a:extLst>
                <a:ext uri="{FF2B5EF4-FFF2-40B4-BE49-F238E27FC236}">
                  <a16:creationId xmlns:a16="http://schemas.microsoft.com/office/drawing/2014/main" id="{B3688DC9-6897-9E46-9116-9272F4885BF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85" y="3943"/>
            <a:ext cx="344" cy="2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079" name="Equation" r:id="rId22" imgW="7023100" imgH="5562600" progId="Equation.3">
                    <p:embed/>
                  </p:oleObj>
                </mc:Choice>
                <mc:Fallback>
                  <p:oleObj name="Equation" r:id="rId22" imgW="7023100" imgH="5562600" progId="Equation.3">
                    <p:embed/>
                    <p:pic>
                      <p:nvPicPr>
                        <p:cNvPr id="0" name="Object 15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85" y="3943"/>
                          <a:ext cx="344" cy="2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3735" name="Text Box 4">
            <a:extLst>
              <a:ext uri="{FF2B5EF4-FFF2-40B4-BE49-F238E27FC236}">
                <a16:creationId xmlns:a16="http://schemas.microsoft.com/office/drawing/2014/main" id="{177309D0-5B1D-B04F-8023-CF03507DD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2184400"/>
            <a:ext cx="1873250" cy="304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1010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1011,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1011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0100,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1101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endParaRPr lang="en-US" altLang="zh-CN" sz="20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0100,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1111,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1111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0000 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>
            <a:extLst>
              <a:ext uri="{FF2B5EF4-FFF2-40B4-BE49-F238E27FC236}">
                <a16:creationId xmlns:a16="http://schemas.microsoft.com/office/drawing/2014/main" id="{4DAA3591-1191-A240-8587-812C9361D1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74754" name="Text Box 4">
            <a:extLst>
              <a:ext uri="{FF2B5EF4-FFF2-40B4-BE49-F238E27FC236}">
                <a16:creationId xmlns:a16="http://schemas.microsoft.com/office/drawing/2014/main" id="{D09AB3E8-1216-B646-936E-4240FFC4C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63" y="1371600"/>
            <a:ext cx="4937125" cy="128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ea typeface="宋体" panose="02010600030101010101" pitchFamily="2" charset="-122"/>
              </a:rPr>
              <a:t>作出状态图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检查电路能否自启动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1010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1011,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1011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0100,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1101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  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0100,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1100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1111, 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1111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0000 </a:t>
            </a:r>
          </a:p>
        </p:txBody>
      </p:sp>
      <p:pic>
        <p:nvPicPr>
          <p:cNvPr id="335878" name="Picture 6">
            <a:extLst>
              <a:ext uri="{FF2B5EF4-FFF2-40B4-BE49-F238E27FC236}">
                <a16:creationId xmlns:a16="http://schemas.microsoft.com/office/drawing/2014/main" id="{EC3A4E01-6DC6-4B4E-8DE7-2C2817F87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690813"/>
            <a:ext cx="6019800" cy="157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0">
            <a:extLst>
              <a:ext uri="{FF2B5EF4-FFF2-40B4-BE49-F238E27FC236}">
                <a16:creationId xmlns:a16="http://schemas.microsoft.com/office/drawing/2014/main" id="{60A70442-D577-2143-97AC-C47BD0F3C365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4264025"/>
            <a:ext cx="7346950" cy="2289175"/>
            <a:chOff x="720" y="2640"/>
            <a:chExt cx="4628" cy="1442"/>
          </a:xfrm>
        </p:grpSpPr>
        <p:sp>
          <p:nvSpPr>
            <p:cNvPr id="74757" name="Text Box 5">
              <a:extLst>
                <a:ext uri="{FF2B5EF4-FFF2-40B4-BE49-F238E27FC236}">
                  <a16:creationId xmlns:a16="http://schemas.microsoft.com/office/drawing/2014/main" id="{3CB8758A-6ACF-E747-959C-6F605106B8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640"/>
              <a:ext cx="1291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(6) </a:t>
              </a:r>
              <a:r>
                <a:rPr lang="zh-CN" altLang="en-US" sz="2200" b="1">
                  <a:ea typeface="宋体" panose="02010600030101010101" pitchFamily="2" charset="-122"/>
                </a:rPr>
                <a:t>画出逻辑图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graphicFrame>
          <p:nvGraphicFramePr>
            <p:cNvPr id="74758" name="Object 9">
              <a:extLst>
                <a:ext uri="{FF2B5EF4-FFF2-40B4-BE49-F238E27FC236}">
                  <a16:creationId xmlns:a16="http://schemas.microsoft.com/office/drawing/2014/main" id="{8243F86A-1625-084C-98E4-97681FD1D7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40" y="2880"/>
            <a:ext cx="3908" cy="1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775" name="Visio" r:id="rId4" imgW="55638700" imgH="17157700" progId="Visio.Drawing.11">
                    <p:embed/>
                  </p:oleObj>
                </mc:Choice>
                <mc:Fallback>
                  <p:oleObj name="Visio" r:id="rId4" imgW="55638700" imgH="17157700" progId="Visio.Drawing.11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40" y="2880"/>
                          <a:ext cx="3908" cy="1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>
            <a:extLst>
              <a:ext uri="{FF2B5EF4-FFF2-40B4-BE49-F238E27FC236}">
                <a16:creationId xmlns:a16="http://schemas.microsoft.com/office/drawing/2014/main" id="{21AD397D-0AFD-FD4A-ACEA-8AB04AAED2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5.3.2 </a:t>
            </a:r>
            <a:r>
              <a:rPr lang="zh-CN" altLang="en-US" sz="3200" b="1"/>
              <a:t>同步计数器的设计</a:t>
            </a:r>
          </a:p>
        </p:txBody>
      </p:sp>
      <p:sp>
        <p:nvSpPr>
          <p:cNvPr id="75778" name="Text Box 4">
            <a:extLst>
              <a:ext uri="{FF2B5EF4-FFF2-40B4-BE49-F238E27FC236}">
                <a16:creationId xmlns:a16="http://schemas.microsoft.com/office/drawing/2014/main" id="{0584B8DF-6284-9744-87E6-1CF3E8DE5C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377950"/>
            <a:ext cx="80772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黑体" panose="02010609060101010101" pitchFamily="49" charset="-122"/>
              </a:rPr>
              <a:t>例</a:t>
            </a:r>
            <a:r>
              <a:rPr lang="en-US" altLang="zh-CN" sz="2200" b="1">
                <a:ea typeface="黑体" panose="02010609060101010101" pitchFamily="49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用</a:t>
            </a:r>
            <a:r>
              <a:rPr lang="en-US" altLang="zh-CN" sz="2200" b="1">
                <a:ea typeface="宋体" panose="02010600030101010101" pitchFamily="2" charset="-122"/>
              </a:rPr>
              <a:t>JK</a:t>
            </a:r>
            <a:r>
              <a:rPr lang="zh-CN" altLang="en-US" sz="2200" b="1">
                <a:ea typeface="宋体" panose="02010600030101010101" pitchFamily="2" charset="-122"/>
              </a:rPr>
              <a:t>触发器设计一个五进制同步计数器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状态转移关系为</a:t>
            </a:r>
            <a:r>
              <a:rPr lang="en-US" altLang="zh-CN" sz="2200" b="1">
                <a:ea typeface="宋体" panose="02010600030101010101" pitchFamily="2" charset="-122"/>
              </a:rPr>
              <a:t>:</a:t>
            </a:r>
            <a:r>
              <a:rPr lang="en-US" altLang="zh-CN" sz="2200" b="1">
                <a:ea typeface="黑体" panose="02010609060101010101" pitchFamily="49" charset="-122"/>
              </a:rPr>
              <a:t> </a:t>
            </a:r>
            <a:endParaRPr lang="en-US" altLang="zh-CN" sz="22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黑体" panose="02010609060101010101" pitchFamily="49" charset="-122"/>
              </a:rPr>
              <a:t>              001 </a:t>
            </a:r>
            <a:r>
              <a:rPr lang="en-US" altLang="zh-CN" sz="2000" b="1">
                <a:ea typeface="黑体" panose="02010609060101010101" pitchFamily="49" charset="-122"/>
                <a:sym typeface="Symbol" pitchFamily="2" charset="2"/>
              </a:rPr>
              <a:t></a:t>
            </a:r>
            <a:r>
              <a:rPr lang="en-US" altLang="zh-CN" sz="2000" b="1">
                <a:ea typeface="黑体" panose="02010609060101010101" pitchFamily="49" charset="-122"/>
              </a:rPr>
              <a:t> 010 </a:t>
            </a:r>
            <a:r>
              <a:rPr lang="en-US" altLang="zh-CN" sz="2000" b="1">
                <a:ea typeface="黑体" panose="02010609060101010101" pitchFamily="49" charset="-122"/>
                <a:sym typeface="Symbol" pitchFamily="2" charset="2"/>
              </a:rPr>
              <a:t></a:t>
            </a:r>
            <a:r>
              <a:rPr lang="en-US" altLang="zh-CN" sz="2000" b="1">
                <a:ea typeface="黑体" panose="02010609060101010101" pitchFamily="49" charset="-122"/>
              </a:rPr>
              <a:t> 101 </a:t>
            </a:r>
            <a:r>
              <a:rPr lang="en-US" altLang="zh-CN" sz="2000" b="1">
                <a:ea typeface="黑体" panose="02010609060101010101" pitchFamily="49" charset="-122"/>
                <a:sym typeface="Symbol" pitchFamily="2" charset="2"/>
              </a:rPr>
              <a:t></a:t>
            </a:r>
            <a:r>
              <a:rPr lang="en-US" altLang="zh-CN" sz="2000" b="1">
                <a:ea typeface="黑体" panose="02010609060101010101" pitchFamily="49" charset="-122"/>
              </a:rPr>
              <a:t> 110 </a:t>
            </a:r>
            <a:r>
              <a:rPr lang="en-US" altLang="zh-CN" sz="2000" b="1">
                <a:ea typeface="黑体" panose="02010609060101010101" pitchFamily="49" charset="-122"/>
                <a:sym typeface="Symbol" pitchFamily="2" charset="2"/>
              </a:rPr>
              <a:t></a:t>
            </a:r>
            <a:r>
              <a:rPr lang="en-US" altLang="zh-CN" sz="2000" b="1">
                <a:ea typeface="黑体" panose="02010609060101010101" pitchFamily="49" charset="-122"/>
              </a:rPr>
              <a:t> 011</a:t>
            </a:r>
            <a:endParaRPr lang="en-US" altLang="zh-CN" sz="2000" b="1">
              <a:ea typeface="宋体" panose="02010600030101010101" pitchFamily="2" charset="-122"/>
            </a:endParaRPr>
          </a:p>
        </p:txBody>
      </p:sp>
      <p:sp>
        <p:nvSpPr>
          <p:cNvPr id="336901" name="Text Box 5">
            <a:extLst>
              <a:ext uri="{FF2B5EF4-FFF2-40B4-BE49-F238E27FC236}">
                <a16:creationId xmlns:a16="http://schemas.microsoft.com/office/drawing/2014/main" id="{8E9D60ED-7051-3F47-8ACB-5B3A36AF74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5" y="2574925"/>
            <a:ext cx="4332288" cy="85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</a:rPr>
              <a:t>:  (1) </a:t>
            </a:r>
            <a:r>
              <a:rPr lang="zh-CN" altLang="en-US" sz="2000" b="1">
                <a:ea typeface="宋体" panose="02010600030101010101" pitchFamily="2" charset="-122"/>
              </a:rPr>
              <a:t>根据设计要求建立状态转移表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  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模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M=5,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需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3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个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JK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触发器</a:t>
            </a:r>
            <a:r>
              <a:rPr lang="zh-CN" altLang="en-US" sz="2000" b="1">
                <a:ea typeface="宋体" panose="02010600030101010101" pitchFamily="2" charset="-122"/>
              </a:rPr>
              <a:t>  </a:t>
            </a:r>
          </a:p>
        </p:txBody>
      </p:sp>
      <p:grpSp>
        <p:nvGrpSpPr>
          <p:cNvPr id="2" name="Group 152">
            <a:extLst>
              <a:ext uri="{FF2B5EF4-FFF2-40B4-BE49-F238E27FC236}">
                <a16:creationId xmlns:a16="http://schemas.microsoft.com/office/drawing/2014/main" id="{76291EDF-88F7-9944-9C27-A186864B1DDB}"/>
              </a:ext>
            </a:extLst>
          </p:cNvPr>
          <p:cNvGrpSpPr>
            <a:grpSpLocks/>
          </p:cNvGrpSpPr>
          <p:nvPr/>
        </p:nvGrpSpPr>
        <p:grpSpPr bwMode="auto">
          <a:xfrm>
            <a:off x="1965325" y="3565525"/>
            <a:ext cx="2987675" cy="2987675"/>
            <a:chOff x="1238" y="2198"/>
            <a:chExt cx="1882" cy="1882"/>
          </a:xfrm>
        </p:grpSpPr>
        <p:graphicFrame>
          <p:nvGraphicFramePr>
            <p:cNvPr id="75812" name="Object 6">
              <a:extLst>
                <a:ext uri="{FF2B5EF4-FFF2-40B4-BE49-F238E27FC236}">
                  <a16:creationId xmlns:a16="http://schemas.microsoft.com/office/drawing/2014/main" id="{3E6CE0BC-5949-9E40-9E42-8FD384DE251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58" y="2223"/>
            <a:ext cx="1862" cy="2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898" name="Equation" r:id="rId3" imgW="42125900" imgH="5562600" progId="Equation.3">
                    <p:embed/>
                  </p:oleObj>
                </mc:Choice>
                <mc:Fallback>
                  <p:oleObj name="Equation" r:id="rId3" imgW="42125900" imgH="55626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58" y="2223"/>
                          <a:ext cx="1862" cy="2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5813" name="Text Box 7">
              <a:extLst>
                <a:ext uri="{FF2B5EF4-FFF2-40B4-BE49-F238E27FC236}">
                  <a16:creationId xmlns:a16="http://schemas.microsoft.com/office/drawing/2014/main" id="{458C350B-C0FF-B944-A930-BEBCF5332A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8" y="2476"/>
              <a:ext cx="1844" cy="1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0    0    1         0      1      0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0    1    0         1      0      1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1    0    1         1      1      0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1    1    0         0      1      1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0    1    1         0      0      1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0    0    0   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en-US" altLang="zh-CN" sz="2000" b="1">
                <a:solidFill>
                  <a:srgbClr val="008000"/>
                </a:solidFill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1    0    0   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endParaRPr lang="en-US" altLang="zh-CN" sz="2000" b="1">
                <a:solidFill>
                  <a:srgbClr val="008000"/>
                </a:solidFill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1    1    1   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</a:rPr>
                <a:t>      </a:t>
              </a:r>
              <a:r>
                <a:rPr lang="en-US" altLang="zh-CN" sz="2000" b="1">
                  <a:solidFill>
                    <a:srgbClr val="008000"/>
                  </a:solidFill>
                  <a:ea typeface="宋体" panose="02010600030101010101" pitchFamily="2" charset="-122"/>
                  <a:sym typeface="Symbol" pitchFamily="2" charset="2"/>
                </a:rPr>
                <a:t></a:t>
              </a:r>
            </a:p>
          </p:txBody>
        </p:sp>
        <p:sp>
          <p:nvSpPr>
            <p:cNvPr id="75814" name="Line 8">
              <a:extLst>
                <a:ext uri="{FF2B5EF4-FFF2-40B4-BE49-F238E27FC236}">
                  <a16:creationId xmlns:a16="http://schemas.microsoft.com/office/drawing/2014/main" id="{EDC18476-FD0F-3841-B305-8C26B00A7D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26" y="2198"/>
              <a:ext cx="0" cy="18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5815" name="Line 9">
              <a:extLst>
                <a:ext uri="{FF2B5EF4-FFF2-40B4-BE49-F238E27FC236}">
                  <a16:creationId xmlns:a16="http://schemas.microsoft.com/office/drawing/2014/main" id="{583AC852-3B78-1642-83FC-27A4F7E197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8" y="2198"/>
              <a:ext cx="182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5816" name="Line 10">
              <a:extLst>
                <a:ext uri="{FF2B5EF4-FFF2-40B4-BE49-F238E27FC236}">
                  <a16:creationId xmlns:a16="http://schemas.microsoft.com/office/drawing/2014/main" id="{986B27B0-23C2-1742-977E-2DC0B530A2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8" y="2476"/>
              <a:ext cx="1776" cy="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5817" name="Line 11">
              <a:extLst>
                <a:ext uri="{FF2B5EF4-FFF2-40B4-BE49-F238E27FC236}">
                  <a16:creationId xmlns:a16="http://schemas.microsoft.com/office/drawing/2014/main" id="{1D3C7DAD-18B1-8542-9F99-F788386D9B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8" y="4070"/>
              <a:ext cx="1776" cy="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336909" name="Text Box 13">
            <a:extLst>
              <a:ext uri="{FF2B5EF4-FFF2-40B4-BE49-F238E27FC236}">
                <a16:creationId xmlns:a16="http://schemas.microsoft.com/office/drawing/2014/main" id="{D904948B-96FB-E34D-B24F-BC0E552E3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75" y="2574925"/>
            <a:ext cx="3609975" cy="85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(2)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由状态转移表求出各触发器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  的下一状态方程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3" name="Group 94">
            <a:extLst>
              <a:ext uri="{FF2B5EF4-FFF2-40B4-BE49-F238E27FC236}">
                <a16:creationId xmlns:a16="http://schemas.microsoft.com/office/drawing/2014/main" id="{95DF205E-A1AC-1543-A69D-245A7240CF9D}"/>
              </a:ext>
            </a:extLst>
          </p:cNvPr>
          <p:cNvGrpSpPr>
            <a:grpSpLocks/>
          </p:cNvGrpSpPr>
          <p:nvPr/>
        </p:nvGrpSpPr>
        <p:grpSpPr bwMode="auto">
          <a:xfrm>
            <a:off x="6019800" y="3543300"/>
            <a:ext cx="2286000" cy="1698625"/>
            <a:chOff x="825" y="1204"/>
            <a:chExt cx="1440" cy="1070"/>
          </a:xfrm>
        </p:grpSpPr>
        <p:sp>
          <p:nvSpPr>
            <p:cNvPr id="75789" name="Line 95">
              <a:extLst>
                <a:ext uri="{FF2B5EF4-FFF2-40B4-BE49-F238E27FC236}">
                  <a16:creationId xmlns:a16="http://schemas.microsoft.com/office/drawing/2014/main" id="{CE1E9D0C-3237-994A-BAF4-B209F2FDFB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69" y="1776"/>
              <a:ext cx="11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790" name="Rectangle 96">
              <a:extLst>
                <a:ext uri="{FF2B5EF4-FFF2-40B4-BE49-F238E27FC236}">
                  <a16:creationId xmlns:a16="http://schemas.microsoft.com/office/drawing/2014/main" id="{E9A99609-BFAA-4543-887C-D8E2A1F34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" y="1524"/>
              <a:ext cx="1196" cy="50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5791" name="Line 97">
              <a:extLst>
                <a:ext uri="{FF2B5EF4-FFF2-40B4-BE49-F238E27FC236}">
                  <a16:creationId xmlns:a16="http://schemas.microsoft.com/office/drawing/2014/main" id="{741C17BA-E83F-1C49-9637-CFD5399B21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792" name="Line 98">
              <a:extLst>
                <a:ext uri="{FF2B5EF4-FFF2-40B4-BE49-F238E27FC236}">
                  <a16:creationId xmlns:a16="http://schemas.microsoft.com/office/drawing/2014/main" id="{CFB61E9B-8819-8747-81A0-9B3BBFA8BF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7" y="1524"/>
              <a:ext cx="0" cy="503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793" name="Line 99">
              <a:extLst>
                <a:ext uri="{FF2B5EF4-FFF2-40B4-BE49-F238E27FC236}">
                  <a16:creationId xmlns:a16="http://schemas.microsoft.com/office/drawing/2014/main" id="{05941970-390D-E04F-B441-F7F042D514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6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794" name="Line 100">
              <a:extLst>
                <a:ext uri="{FF2B5EF4-FFF2-40B4-BE49-F238E27FC236}">
                  <a16:creationId xmlns:a16="http://schemas.microsoft.com/office/drawing/2014/main" id="{03DB0BC1-A3F0-CB4B-8B7E-F372604C26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9" y="1345"/>
              <a:ext cx="150" cy="17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795" name="Text Box 101">
              <a:extLst>
                <a:ext uri="{FF2B5EF4-FFF2-40B4-BE49-F238E27FC236}">
                  <a16:creationId xmlns:a16="http://schemas.microsoft.com/office/drawing/2014/main" id="{F45FC830-B07A-6D4F-AFC4-5C926D42F9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508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5796" name="Text Box 102">
              <a:extLst>
                <a:ext uri="{FF2B5EF4-FFF2-40B4-BE49-F238E27FC236}">
                  <a16:creationId xmlns:a16="http://schemas.microsoft.com/office/drawing/2014/main" id="{AE823244-15D1-8246-9714-F1A484098B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759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5797" name="Text Box 103">
              <a:extLst>
                <a:ext uri="{FF2B5EF4-FFF2-40B4-BE49-F238E27FC236}">
                  <a16:creationId xmlns:a16="http://schemas.microsoft.com/office/drawing/2014/main" id="{1018E1EF-9AAC-AC45-A1AE-BBA983869E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1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5798" name="Text Box 104">
              <a:extLst>
                <a:ext uri="{FF2B5EF4-FFF2-40B4-BE49-F238E27FC236}">
                  <a16:creationId xmlns:a16="http://schemas.microsoft.com/office/drawing/2014/main" id="{C5AC9A3B-EEEF-4B46-A742-2EE4886B31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0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5799" name="Text Box 105">
              <a:extLst>
                <a:ext uri="{FF2B5EF4-FFF2-40B4-BE49-F238E27FC236}">
                  <a16:creationId xmlns:a16="http://schemas.microsoft.com/office/drawing/2014/main" id="{EF96DE34-0FF5-DB4E-AFDB-D616897FB2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9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5800" name="Text Box 106">
              <a:extLst>
                <a:ext uri="{FF2B5EF4-FFF2-40B4-BE49-F238E27FC236}">
                  <a16:creationId xmlns:a16="http://schemas.microsoft.com/office/drawing/2014/main" id="{4C837405-5271-4243-BDB3-D2BB32B97F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8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5801" name="Text Box 107">
              <a:extLst>
                <a:ext uri="{FF2B5EF4-FFF2-40B4-BE49-F238E27FC236}">
                  <a16:creationId xmlns:a16="http://schemas.microsoft.com/office/drawing/2014/main" id="{57E6AC6A-D229-484E-9BBF-FD43453386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9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5802" name="Text Box 108">
              <a:extLst>
                <a:ext uri="{FF2B5EF4-FFF2-40B4-BE49-F238E27FC236}">
                  <a16:creationId xmlns:a16="http://schemas.microsoft.com/office/drawing/2014/main" id="{D54B8DB2-030B-6A49-B381-2B73F4E026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508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5803" name="Text Box 109">
              <a:extLst>
                <a:ext uri="{FF2B5EF4-FFF2-40B4-BE49-F238E27FC236}">
                  <a16:creationId xmlns:a16="http://schemas.microsoft.com/office/drawing/2014/main" id="{865255F8-9BEC-8944-AD7D-3F882A0B57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3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5804" name="Text Box 110">
              <a:extLst>
                <a:ext uri="{FF2B5EF4-FFF2-40B4-BE49-F238E27FC236}">
                  <a16:creationId xmlns:a16="http://schemas.microsoft.com/office/drawing/2014/main" id="{BE02572F-2D61-DE46-B83D-8854F143BC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6" y="150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  <a:endParaRPr lang="en-US" altLang="zh-CN" sz="2000" b="1">
                <a:ea typeface="宋体" panose="02010600030101010101" pitchFamily="2" charset="-122"/>
              </a:endParaRPr>
            </a:p>
          </p:txBody>
        </p:sp>
        <p:sp>
          <p:nvSpPr>
            <p:cNvPr id="75805" name="Text Box 111">
              <a:extLst>
                <a:ext uri="{FF2B5EF4-FFF2-40B4-BE49-F238E27FC236}">
                  <a16:creationId xmlns:a16="http://schemas.microsoft.com/office/drawing/2014/main" id="{A2C0CAC9-D60E-DE48-BBCC-E71609E5C1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" y="17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5806" name="Text Box 112">
              <a:extLst>
                <a:ext uri="{FF2B5EF4-FFF2-40B4-BE49-F238E27FC236}">
                  <a16:creationId xmlns:a16="http://schemas.microsoft.com/office/drawing/2014/main" id="{DCB29E75-8F4D-124F-9853-46BA58D290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759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5807" name="Text Box 113">
              <a:extLst>
                <a:ext uri="{FF2B5EF4-FFF2-40B4-BE49-F238E27FC236}">
                  <a16:creationId xmlns:a16="http://schemas.microsoft.com/office/drawing/2014/main" id="{57917B9D-3E93-084D-8630-1941840D50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6" y="17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5808" name="Text Box 114">
              <a:extLst>
                <a:ext uri="{FF2B5EF4-FFF2-40B4-BE49-F238E27FC236}">
                  <a16:creationId xmlns:a16="http://schemas.microsoft.com/office/drawing/2014/main" id="{A9ACEE61-1223-7E42-9F2F-B9972A813F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7" y="175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75809" name="Object 115">
              <a:extLst>
                <a:ext uri="{FF2B5EF4-FFF2-40B4-BE49-F238E27FC236}">
                  <a16:creationId xmlns:a16="http://schemas.microsoft.com/office/drawing/2014/main" id="{F5EA2BDF-8EB3-6F42-B8AA-F99F16E0490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76" y="2067"/>
            <a:ext cx="284" cy="2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899" name="Equation" r:id="rId5" imgW="7023100" imgH="5270500" progId="Equation.3">
                    <p:embed/>
                  </p:oleObj>
                </mc:Choice>
                <mc:Fallback>
                  <p:oleObj name="Equation" r:id="rId5" imgW="7023100" imgH="5270500" progId="Equation.3">
                    <p:embed/>
                    <p:pic>
                      <p:nvPicPr>
                        <p:cNvPr id="0" name="Object 1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76" y="2067"/>
                          <a:ext cx="284" cy="2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5810" name="Object 116">
              <a:extLst>
                <a:ext uri="{FF2B5EF4-FFF2-40B4-BE49-F238E27FC236}">
                  <a16:creationId xmlns:a16="http://schemas.microsoft.com/office/drawing/2014/main" id="{5DA03885-4651-214A-9A6C-462F9319033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5" y="1204"/>
            <a:ext cx="323" cy="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900" name="Equation" r:id="rId7" imgW="8775700" imgH="5270500" progId="Equation.3">
                    <p:embed/>
                  </p:oleObj>
                </mc:Choice>
                <mc:Fallback>
                  <p:oleObj name="Equation" r:id="rId7" imgW="8775700" imgH="5270500" progId="Equation.3">
                    <p:embed/>
                    <p:pic>
                      <p:nvPicPr>
                        <p:cNvPr id="0" name="Object 1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25" y="1204"/>
                          <a:ext cx="323" cy="1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5811" name="Object 117">
              <a:extLst>
                <a:ext uri="{FF2B5EF4-FFF2-40B4-BE49-F238E27FC236}">
                  <a16:creationId xmlns:a16="http://schemas.microsoft.com/office/drawing/2014/main" id="{A5EFEED9-B965-1640-9F47-99D2437CD88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25" y="1385"/>
            <a:ext cx="183" cy="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901" name="Equation" r:id="rId9" imgW="4978400" imgH="5562600" progId="Equation.3">
                    <p:embed/>
                  </p:oleObj>
                </mc:Choice>
                <mc:Fallback>
                  <p:oleObj name="Equation" r:id="rId9" imgW="4978400" imgH="5562600" progId="Equation.3">
                    <p:embed/>
                    <p:pic>
                      <p:nvPicPr>
                        <p:cNvPr id="0" name="Object 1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25" y="1385"/>
                          <a:ext cx="183" cy="1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37039" name="Object 143">
            <a:extLst>
              <a:ext uri="{FF2B5EF4-FFF2-40B4-BE49-F238E27FC236}">
                <a16:creationId xmlns:a16="http://schemas.microsoft.com/office/drawing/2014/main" id="{43523D10-CDB6-3F43-ADFA-26828778B3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7000" y="5427663"/>
          <a:ext cx="2286000" cy="44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902" name="Equation" r:id="rId11" imgW="31889700" imgH="6146800" progId="Equation.3">
                  <p:embed/>
                </p:oleObj>
              </mc:Choice>
              <mc:Fallback>
                <p:oleObj name="Equation" r:id="rId11" imgW="31889700" imgH="6146800" progId="Equation.3">
                  <p:embed/>
                  <p:pic>
                    <p:nvPicPr>
                      <p:cNvPr id="0" name="Object 1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5427663"/>
                        <a:ext cx="2286000" cy="446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7041" name="AutoShape 145">
            <a:extLst>
              <a:ext uri="{FF2B5EF4-FFF2-40B4-BE49-F238E27FC236}">
                <a16:creationId xmlns:a16="http://schemas.microsoft.com/office/drawing/2014/main" id="{2D6D7DE9-D574-174C-91B1-3227CC8F4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098925"/>
            <a:ext cx="762000" cy="304800"/>
          </a:xfrm>
          <a:prstGeom prst="flowChartAlternateProcess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337042" name="AutoShape 146">
            <a:extLst>
              <a:ext uri="{FF2B5EF4-FFF2-40B4-BE49-F238E27FC236}">
                <a16:creationId xmlns:a16="http://schemas.microsoft.com/office/drawing/2014/main" id="{17A8BCC4-6BEA-F643-AA9A-786CF170F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479925"/>
            <a:ext cx="762000" cy="304800"/>
          </a:xfrm>
          <a:prstGeom prst="flowChartAlternateProcess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5786" name="Line 148">
            <a:extLst>
              <a:ext uri="{FF2B5EF4-FFF2-40B4-BE49-F238E27FC236}">
                <a16:creationId xmlns:a16="http://schemas.microsoft.com/office/drawing/2014/main" id="{02AB35BC-7444-C146-A039-F6347D2EBFD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2438400"/>
            <a:ext cx="30480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5787" name="Line 149">
            <a:extLst>
              <a:ext uri="{FF2B5EF4-FFF2-40B4-BE49-F238E27FC236}">
                <a16:creationId xmlns:a16="http://schemas.microsoft.com/office/drawing/2014/main" id="{160D8F5A-A9F2-244B-90BA-6E9F01B3296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5788" name="Line 151">
            <a:extLst>
              <a:ext uri="{FF2B5EF4-FFF2-40B4-BE49-F238E27FC236}">
                <a16:creationId xmlns:a16="http://schemas.microsoft.com/office/drawing/2014/main" id="{DFB292A5-2682-C54F-96AE-9CC95EDE878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054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6901" grpId="0" autoUpdateAnimBg="0"/>
      <p:bldP spid="336909" grpId="0" autoUpdateAnimBg="0"/>
      <p:bldP spid="337041" grpId="0" animBg="1" autoUpdateAnimBg="0"/>
      <p:bldP spid="337042" grpId="0" animBg="1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>
            <a:extLst>
              <a:ext uri="{FF2B5EF4-FFF2-40B4-BE49-F238E27FC236}">
                <a16:creationId xmlns:a16="http://schemas.microsoft.com/office/drawing/2014/main" id="{7D64D77C-9C74-C549-B7F1-5BD01D9087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常用同步时序电路的设计</a:t>
            </a:r>
          </a:p>
        </p:txBody>
      </p:sp>
      <p:grpSp>
        <p:nvGrpSpPr>
          <p:cNvPr id="76802" name="Group 4">
            <a:extLst>
              <a:ext uri="{FF2B5EF4-FFF2-40B4-BE49-F238E27FC236}">
                <a16:creationId xmlns:a16="http://schemas.microsoft.com/office/drawing/2014/main" id="{C95136DC-B612-5545-BFD8-96E6F7BFA899}"/>
              </a:ext>
            </a:extLst>
          </p:cNvPr>
          <p:cNvGrpSpPr>
            <a:grpSpLocks/>
          </p:cNvGrpSpPr>
          <p:nvPr/>
        </p:nvGrpSpPr>
        <p:grpSpPr bwMode="auto">
          <a:xfrm>
            <a:off x="1222375" y="3857625"/>
            <a:ext cx="2286000" cy="1708150"/>
            <a:chOff x="825" y="1204"/>
            <a:chExt cx="1440" cy="1076"/>
          </a:xfrm>
        </p:grpSpPr>
        <p:sp>
          <p:nvSpPr>
            <p:cNvPr id="76835" name="Line 5">
              <a:extLst>
                <a:ext uri="{FF2B5EF4-FFF2-40B4-BE49-F238E27FC236}">
                  <a16:creationId xmlns:a16="http://schemas.microsoft.com/office/drawing/2014/main" id="{010379CB-DC8F-1B49-BAE3-A639397D2A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69" y="1776"/>
              <a:ext cx="1196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36" name="Rectangle 6">
              <a:extLst>
                <a:ext uri="{FF2B5EF4-FFF2-40B4-BE49-F238E27FC236}">
                  <a16:creationId xmlns:a16="http://schemas.microsoft.com/office/drawing/2014/main" id="{A0C40830-E8CA-034E-B758-B12CE67F3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" y="1524"/>
              <a:ext cx="1196" cy="50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6837" name="Line 7">
              <a:extLst>
                <a:ext uri="{FF2B5EF4-FFF2-40B4-BE49-F238E27FC236}">
                  <a16:creationId xmlns:a16="http://schemas.microsoft.com/office/drawing/2014/main" id="{BB5EDF28-D8EA-9048-ABE8-1C9FA5F32C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38" name="Line 8">
              <a:extLst>
                <a:ext uri="{FF2B5EF4-FFF2-40B4-BE49-F238E27FC236}">
                  <a16:creationId xmlns:a16="http://schemas.microsoft.com/office/drawing/2014/main" id="{B0D9D839-62D7-D14B-9557-28D75441A3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7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39" name="Line 9">
              <a:extLst>
                <a:ext uri="{FF2B5EF4-FFF2-40B4-BE49-F238E27FC236}">
                  <a16:creationId xmlns:a16="http://schemas.microsoft.com/office/drawing/2014/main" id="{49246AC9-FFB2-5D4F-880D-5DD8E1F6FD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6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40" name="Line 10">
              <a:extLst>
                <a:ext uri="{FF2B5EF4-FFF2-40B4-BE49-F238E27FC236}">
                  <a16:creationId xmlns:a16="http://schemas.microsoft.com/office/drawing/2014/main" id="{1BAB9EB3-C70C-8F4C-AF02-9CF35B97E4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9" y="1345"/>
              <a:ext cx="150" cy="17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41" name="Text Box 11">
              <a:extLst>
                <a:ext uri="{FF2B5EF4-FFF2-40B4-BE49-F238E27FC236}">
                  <a16:creationId xmlns:a16="http://schemas.microsoft.com/office/drawing/2014/main" id="{A8879C0B-741F-E048-A081-89A12A464D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508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6842" name="Text Box 12">
              <a:extLst>
                <a:ext uri="{FF2B5EF4-FFF2-40B4-BE49-F238E27FC236}">
                  <a16:creationId xmlns:a16="http://schemas.microsoft.com/office/drawing/2014/main" id="{D7DE2440-493C-0146-A3C0-0CC12F72CC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759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6843" name="Text Box 13">
              <a:extLst>
                <a:ext uri="{FF2B5EF4-FFF2-40B4-BE49-F238E27FC236}">
                  <a16:creationId xmlns:a16="http://schemas.microsoft.com/office/drawing/2014/main" id="{C5B2747A-2BE9-0F43-A438-FBE09D2C16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1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6844" name="Text Box 14">
              <a:extLst>
                <a:ext uri="{FF2B5EF4-FFF2-40B4-BE49-F238E27FC236}">
                  <a16:creationId xmlns:a16="http://schemas.microsoft.com/office/drawing/2014/main" id="{6960E013-1CF6-4848-9384-5E9F3505FA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0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6845" name="Text Box 15">
              <a:extLst>
                <a:ext uri="{FF2B5EF4-FFF2-40B4-BE49-F238E27FC236}">
                  <a16:creationId xmlns:a16="http://schemas.microsoft.com/office/drawing/2014/main" id="{D2CA57E3-29D5-F347-B841-B4A4BF3707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9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6846" name="Text Box 16">
              <a:extLst>
                <a:ext uri="{FF2B5EF4-FFF2-40B4-BE49-F238E27FC236}">
                  <a16:creationId xmlns:a16="http://schemas.microsoft.com/office/drawing/2014/main" id="{563DD9F6-A938-724B-A63D-1C830287A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8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6847" name="Text Box 17">
              <a:extLst>
                <a:ext uri="{FF2B5EF4-FFF2-40B4-BE49-F238E27FC236}">
                  <a16:creationId xmlns:a16="http://schemas.microsoft.com/office/drawing/2014/main" id="{BA4EADAA-82FC-DA42-B1A8-831B459042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9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6848" name="Text Box 18">
              <a:extLst>
                <a:ext uri="{FF2B5EF4-FFF2-40B4-BE49-F238E27FC236}">
                  <a16:creationId xmlns:a16="http://schemas.microsoft.com/office/drawing/2014/main" id="{D5D6AE0D-84CE-F241-9F4A-CC334CF4F2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508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6849" name="Text Box 19">
              <a:extLst>
                <a:ext uri="{FF2B5EF4-FFF2-40B4-BE49-F238E27FC236}">
                  <a16:creationId xmlns:a16="http://schemas.microsoft.com/office/drawing/2014/main" id="{8B9F0E9D-FBCB-0E42-963F-1705D62204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3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6850" name="Text Box 20">
              <a:extLst>
                <a:ext uri="{FF2B5EF4-FFF2-40B4-BE49-F238E27FC236}">
                  <a16:creationId xmlns:a16="http://schemas.microsoft.com/office/drawing/2014/main" id="{07B7666A-5BA7-0F4C-A1A5-9AEC05E59E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6" y="150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1</a:t>
              </a:r>
              <a:endParaRPr lang="en-US" altLang="zh-CN" sz="2000" b="1">
                <a:ea typeface="宋体" panose="02010600030101010101" pitchFamily="2" charset="-122"/>
              </a:endParaRPr>
            </a:p>
          </p:txBody>
        </p:sp>
        <p:sp>
          <p:nvSpPr>
            <p:cNvPr id="76851" name="Text Box 21">
              <a:extLst>
                <a:ext uri="{FF2B5EF4-FFF2-40B4-BE49-F238E27FC236}">
                  <a16:creationId xmlns:a16="http://schemas.microsoft.com/office/drawing/2014/main" id="{B5DAD182-DB77-D64B-9365-3FFCF3B43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" y="17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6852" name="Text Box 22">
              <a:extLst>
                <a:ext uri="{FF2B5EF4-FFF2-40B4-BE49-F238E27FC236}">
                  <a16:creationId xmlns:a16="http://schemas.microsoft.com/office/drawing/2014/main" id="{4757322B-420D-024A-B4B0-52CE002F02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759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6853" name="Text Box 23">
              <a:extLst>
                <a:ext uri="{FF2B5EF4-FFF2-40B4-BE49-F238E27FC236}">
                  <a16:creationId xmlns:a16="http://schemas.microsoft.com/office/drawing/2014/main" id="{1FC1A935-8CE5-F34E-A68C-61CAC2C2A1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1776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6854" name="Text Box 24">
              <a:extLst>
                <a:ext uri="{FF2B5EF4-FFF2-40B4-BE49-F238E27FC236}">
                  <a16:creationId xmlns:a16="http://schemas.microsoft.com/office/drawing/2014/main" id="{8E78C5E3-5E02-6449-8106-7E265355A9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7" y="175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76855" name="Object 25">
              <a:extLst>
                <a:ext uri="{FF2B5EF4-FFF2-40B4-BE49-F238E27FC236}">
                  <a16:creationId xmlns:a16="http://schemas.microsoft.com/office/drawing/2014/main" id="{D6DF866E-FC47-0B47-B554-1980561C9CE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76" y="2062"/>
            <a:ext cx="284" cy="21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2" name="Equation" r:id="rId3" imgW="7023100" imgH="5562600" progId="Equation.3">
                    <p:embed/>
                  </p:oleObj>
                </mc:Choice>
                <mc:Fallback>
                  <p:oleObj name="Equation" r:id="rId3" imgW="7023100" imgH="556260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76" y="2062"/>
                          <a:ext cx="284" cy="21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6856" name="Object 26">
              <a:extLst>
                <a:ext uri="{FF2B5EF4-FFF2-40B4-BE49-F238E27FC236}">
                  <a16:creationId xmlns:a16="http://schemas.microsoft.com/office/drawing/2014/main" id="{94A6B5DF-263F-B842-B818-969B8C7F009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5" y="1204"/>
            <a:ext cx="323" cy="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3" name="Equation" r:id="rId5" imgW="8775700" imgH="5270500" progId="Equation.3">
                    <p:embed/>
                  </p:oleObj>
                </mc:Choice>
                <mc:Fallback>
                  <p:oleObj name="Equation" r:id="rId5" imgW="8775700" imgH="5270500" progId="Equation.3">
                    <p:embed/>
                    <p:pic>
                      <p:nvPicPr>
                        <p:cNvPr id="0" name="Object 2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25" y="1204"/>
                          <a:ext cx="323" cy="1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6857" name="Object 27">
              <a:extLst>
                <a:ext uri="{FF2B5EF4-FFF2-40B4-BE49-F238E27FC236}">
                  <a16:creationId xmlns:a16="http://schemas.microsoft.com/office/drawing/2014/main" id="{29AAF6CE-5CCC-B14B-8FB7-4E25E48D245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25" y="1385"/>
            <a:ext cx="183" cy="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4" name="Equation" r:id="rId7" imgW="4978400" imgH="5562600" progId="Equation.3">
                    <p:embed/>
                  </p:oleObj>
                </mc:Choice>
                <mc:Fallback>
                  <p:oleObj name="Equation" r:id="rId7" imgW="4978400" imgH="5562600" progId="Equation.3">
                    <p:embed/>
                    <p:pic>
                      <p:nvPicPr>
                        <p:cNvPr id="0" name="Object 2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25" y="1385"/>
                          <a:ext cx="183" cy="1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6803" name="Group 28">
            <a:extLst>
              <a:ext uri="{FF2B5EF4-FFF2-40B4-BE49-F238E27FC236}">
                <a16:creationId xmlns:a16="http://schemas.microsoft.com/office/drawing/2014/main" id="{74FFD390-0CA6-3D44-89C7-A8B74A18F38F}"/>
              </a:ext>
            </a:extLst>
          </p:cNvPr>
          <p:cNvGrpSpPr>
            <a:grpSpLocks/>
          </p:cNvGrpSpPr>
          <p:nvPr/>
        </p:nvGrpSpPr>
        <p:grpSpPr bwMode="auto">
          <a:xfrm>
            <a:off x="1208088" y="1295400"/>
            <a:ext cx="2286000" cy="1698625"/>
            <a:chOff x="3648" y="3106"/>
            <a:chExt cx="1440" cy="1070"/>
          </a:xfrm>
        </p:grpSpPr>
        <p:sp>
          <p:nvSpPr>
            <p:cNvPr id="76812" name="Line 29">
              <a:extLst>
                <a:ext uri="{FF2B5EF4-FFF2-40B4-BE49-F238E27FC236}">
                  <a16:creationId xmlns:a16="http://schemas.microsoft.com/office/drawing/2014/main" id="{5C185BF6-E522-4549-953E-70D285C43A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92" y="3678"/>
              <a:ext cx="11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13" name="Rectangle 30">
              <a:extLst>
                <a:ext uri="{FF2B5EF4-FFF2-40B4-BE49-F238E27FC236}">
                  <a16:creationId xmlns:a16="http://schemas.microsoft.com/office/drawing/2014/main" id="{2E4CB17F-AA3D-5E41-A6CE-D159007EA8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2" y="3426"/>
              <a:ext cx="1196" cy="50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6814" name="Line 31">
              <a:extLst>
                <a:ext uri="{FF2B5EF4-FFF2-40B4-BE49-F238E27FC236}">
                  <a16:creationId xmlns:a16="http://schemas.microsoft.com/office/drawing/2014/main" id="{8D481A70-F714-B94F-B861-D4A881F52A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1" y="3426"/>
              <a:ext cx="0" cy="503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15" name="Line 32">
              <a:extLst>
                <a:ext uri="{FF2B5EF4-FFF2-40B4-BE49-F238E27FC236}">
                  <a16:creationId xmlns:a16="http://schemas.microsoft.com/office/drawing/2014/main" id="{90CAD40A-680E-9C49-99CF-0678A65511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90" y="3426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16" name="Line 33">
              <a:extLst>
                <a:ext uri="{FF2B5EF4-FFF2-40B4-BE49-F238E27FC236}">
                  <a16:creationId xmlns:a16="http://schemas.microsoft.com/office/drawing/2014/main" id="{D704D8E7-B4B0-FB4A-8C68-90F63BD612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9" y="3426"/>
              <a:ext cx="0" cy="503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17" name="Line 34">
              <a:extLst>
                <a:ext uri="{FF2B5EF4-FFF2-40B4-BE49-F238E27FC236}">
                  <a16:creationId xmlns:a16="http://schemas.microsoft.com/office/drawing/2014/main" id="{4B703B9F-B25D-9D4D-9564-8E1E38D5CF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42" y="3247"/>
              <a:ext cx="150" cy="17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818" name="Text Box 35">
              <a:extLst>
                <a:ext uri="{FF2B5EF4-FFF2-40B4-BE49-F238E27FC236}">
                  <a16:creationId xmlns:a16="http://schemas.microsoft.com/office/drawing/2014/main" id="{2B1C63E4-F4C1-FF42-8EFE-332C8ACF94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25" y="3410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6819" name="Text Box 36">
              <a:extLst>
                <a:ext uri="{FF2B5EF4-FFF2-40B4-BE49-F238E27FC236}">
                  <a16:creationId xmlns:a16="http://schemas.microsoft.com/office/drawing/2014/main" id="{F4DF19EE-A1F5-A740-A9D1-FE7E54163D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25" y="3661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6820" name="Text Box 37">
              <a:extLst>
                <a:ext uri="{FF2B5EF4-FFF2-40B4-BE49-F238E27FC236}">
                  <a16:creationId xmlns:a16="http://schemas.microsoft.com/office/drawing/2014/main" id="{56CCCF90-69CD-4C48-9C15-840C74DD70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4" y="323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6821" name="Text Box 38">
              <a:extLst>
                <a:ext uri="{FF2B5EF4-FFF2-40B4-BE49-F238E27FC236}">
                  <a16:creationId xmlns:a16="http://schemas.microsoft.com/office/drawing/2014/main" id="{DEC737AF-A6BB-2847-9725-BA7A4208AF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3" y="323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6822" name="Text Box 39">
              <a:extLst>
                <a:ext uri="{FF2B5EF4-FFF2-40B4-BE49-F238E27FC236}">
                  <a16:creationId xmlns:a16="http://schemas.microsoft.com/office/drawing/2014/main" id="{F35DBCD2-61AA-6E4A-AEEB-029D8F33BA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2" y="323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6823" name="Text Box 40">
              <a:extLst>
                <a:ext uri="{FF2B5EF4-FFF2-40B4-BE49-F238E27FC236}">
                  <a16:creationId xmlns:a16="http://schemas.microsoft.com/office/drawing/2014/main" id="{1CDBC63E-CB5A-1C46-A281-C2C26E08AA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" y="323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6824" name="Text Box 41">
              <a:extLst>
                <a:ext uri="{FF2B5EF4-FFF2-40B4-BE49-F238E27FC236}">
                  <a16:creationId xmlns:a16="http://schemas.microsoft.com/office/drawing/2014/main" id="{21AC9535-4997-7A48-AD6A-58B7D38569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2" y="3410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6825" name="Text Box 42">
              <a:extLst>
                <a:ext uri="{FF2B5EF4-FFF2-40B4-BE49-F238E27FC236}">
                  <a16:creationId xmlns:a16="http://schemas.microsoft.com/office/drawing/2014/main" id="{294028D8-1143-0E44-89A0-7371DB9C70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1" y="3410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6826" name="Text Box 43">
              <a:extLst>
                <a:ext uri="{FF2B5EF4-FFF2-40B4-BE49-F238E27FC236}">
                  <a16:creationId xmlns:a16="http://schemas.microsoft.com/office/drawing/2014/main" id="{44AD019B-F54B-3048-B4AC-E2A3E85D7B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6" y="3410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6827" name="Text Box 44">
              <a:extLst>
                <a:ext uri="{FF2B5EF4-FFF2-40B4-BE49-F238E27FC236}">
                  <a16:creationId xmlns:a16="http://schemas.microsoft.com/office/drawing/2014/main" id="{0A72F537-1F21-9546-97C9-D1B345E21A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9" y="341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1</a:t>
              </a:r>
              <a:endParaRPr lang="en-US" altLang="zh-CN" sz="2000" b="1">
                <a:ea typeface="宋体" panose="02010600030101010101" pitchFamily="2" charset="-122"/>
              </a:endParaRPr>
            </a:p>
          </p:txBody>
        </p:sp>
        <p:sp>
          <p:nvSpPr>
            <p:cNvPr id="76828" name="Text Box 45">
              <a:extLst>
                <a:ext uri="{FF2B5EF4-FFF2-40B4-BE49-F238E27FC236}">
                  <a16:creationId xmlns:a16="http://schemas.microsoft.com/office/drawing/2014/main" id="{E4AF5FCF-5269-3843-A4D1-CDCF0E90F0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5" y="366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6829" name="Text Box 46">
              <a:extLst>
                <a:ext uri="{FF2B5EF4-FFF2-40B4-BE49-F238E27FC236}">
                  <a16:creationId xmlns:a16="http://schemas.microsoft.com/office/drawing/2014/main" id="{0BEB2B71-A180-ED4B-9566-2F7E440D99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1" y="3661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6830" name="Text Box 47">
              <a:extLst>
                <a:ext uri="{FF2B5EF4-FFF2-40B4-BE49-F238E27FC236}">
                  <a16:creationId xmlns:a16="http://schemas.microsoft.com/office/drawing/2014/main" id="{B61C5C26-559D-6042-A088-648AE21661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9" y="3661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6831" name="Text Box 48">
              <a:extLst>
                <a:ext uri="{FF2B5EF4-FFF2-40B4-BE49-F238E27FC236}">
                  <a16:creationId xmlns:a16="http://schemas.microsoft.com/office/drawing/2014/main" id="{CB107AFC-8623-AB41-B9C1-4087C6372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0" y="3661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76832" name="Object 49">
              <a:extLst>
                <a:ext uri="{FF2B5EF4-FFF2-40B4-BE49-F238E27FC236}">
                  <a16:creationId xmlns:a16="http://schemas.microsoft.com/office/drawing/2014/main" id="{67A93C09-4740-BA4D-B977-06419B35122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99" y="3969"/>
            <a:ext cx="284" cy="2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5" name="Equation" r:id="rId9" imgW="7023100" imgH="5270500" progId="Equation.3">
                    <p:embed/>
                  </p:oleObj>
                </mc:Choice>
                <mc:Fallback>
                  <p:oleObj name="Equation" r:id="rId9" imgW="7023100" imgH="5270500" progId="Equation.3">
                    <p:embed/>
                    <p:pic>
                      <p:nvPicPr>
                        <p:cNvPr id="0" name="Object 4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99" y="3969"/>
                          <a:ext cx="284" cy="2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6833" name="Object 50">
              <a:extLst>
                <a:ext uri="{FF2B5EF4-FFF2-40B4-BE49-F238E27FC236}">
                  <a16:creationId xmlns:a16="http://schemas.microsoft.com/office/drawing/2014/main" id="{7060EE48-C513-2449-AC62-3657669AE80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48" y="3106"/>
            <a:ext cx="323" cy="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6" name="Equation" r:id="rId11" imgW="8775700" imgH="5270500" progId="Equation.3">
                    <p:embed/>
                  </p:oleObj>
                </mc:Choice>
                <mc:Fallback>
                  <p:oleObj name="Equation" r:id="rId11" imgW="8775700" imgH="5270500" progId="Equation.3">
                    <p:embed/>
                    <p:pic>
                      <p:nvPicPr>
                        <p:cNvPr id="0" name="Object 5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48" y="3106"/>
                          <a:ext cx="323" cy="1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6834" name="Object 51">
              <a:extLst>
                <a:ext uri="{FF2B5EF4-FFF2-40B4-BE49-F238E27FC236}">
                  <a16:creationId xmlns:a16="http://schemas.microsoft.com/office/drawing/2014/main" id="{7D0D6865-D8E9-724F-A609-F1317934A7A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48" y="3287"/>
            <a:ext cx="183" cy="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07" name="Equation" r:id="rId12" imgW="4978400" imgH="5562600" progId="Equation.3">
                    <p:embed/>
                  </p:oleObj>
                </mc:Choice>
                <mc:Fallback>
                  <p:oleObj name="Equation" r:id="rId12" imgW="4978400" imgH="5562600" progId="Equation.3">
                    <p:embed/>
                    <p:pic>
                      <p:nvPicPr>
                        <p:cNvPr id="0" name="Object 5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48" y="3287"/>
                          <a:ext cx="183" cy="1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76804" name="Object 52">
            <a:extLst>
              <a:ext uri="{FF2B5EF4-FFF2-40B4-BE49-F238E27FC236}">
                <a16:creationId xmlns:a16="http://schemas.microsoft.com/office/drawing/2014/main" id="{953FE83D-8F01-E946-9447-64DC89438B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89088" y="3068638"/>
          <a:ext cx="22161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08" name="Equation" r:id="rId13" imgW="28676600" imgH="5854700" progId="Equation.3">
                  <p:embed/>
                </p:oleObj>
              </mc:Choice>
              <mc:Fallback>
                <p:oleObj name="Equation" r:id="rId13" imgW="28676600" imgH="5854700" progId="Equation.3">
                  <p:embed/>
                  <p:pic>
                    <p:nvPicPr>
                      <p:cNvPr id="0" name="Object 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088" y="3068638"/>
                        <a:ext cx="22161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5" name="Object 53">
            <a:extLst>
              <a:ext uri="{FF2B5EF4-FFF2-40B4-BE49-F238E27FC236}">
                <a16:creationId xmlns:a16="http://schemas.microsoft.com/office/drawing/2014/main" id="{3271A423-D3D8-5742-900F-982396A465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41488" y="5641975"/>
          <a:ext cx="2220912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09" name="Equation" r:id="rId15" imgW="28676600" imgH="6146800" progId="Equation.3">
                  <p:embed/>
                </p:oleObj>
              </mc:Choice>
              <mc:Fallback>
                <p:oleObj name="Equation" r:id="rId15" imgW="28676600" imgH="6146800" progId="Equation.3">
                  <p:embed/>
                  <p:pic>
                    <p:nvPicPr>
                      <p:cNvPr id="0" name="Object 5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1488" y="5641975"/>
                        <a:ext cx="2220912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06" name="Line 54">
            <a:extLst>
              <a:ext uri="{FF2B5EF4-FFF2-40B4-BE49-F238E27FC236}">
                <a16:creationId xmlns:a16="http://schemas.microsoft.com/office/drawing/2014/main" id="{E71FDEF6-FD65-E346-BC86-719406202F4D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1371600"/>
            <a:ext cx="0" cy="5334000"/>
          </a:xfrm>
          <a:prstGeom prst="line">
            <a:avLst/>
          </a:prstGeom>
          <a:noFill/>
          <a:ln w="28575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937E6F7A-7C84-214E-88F2-369C8B6AACA5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1371600"/>
            <a:ext cx="3486150" cy="1808163"/>
            <a:chOff x="2736" y="864"/>
            <a:chExt cx="2196" cy="1139"/>
          </a:xfrm>
        </p:grpSpPr>
        <p:sp>
          <p:nvSpPr>
            <p:cNvPr id="76810" name="Text Box 3">
              <a:extLst>
                <a:ext uri="{FF2B5EF4-FFF2-40B4-BE49-F238E27FC236}">
                  <a16:creationId xmlns:a16="http://schemas.microsoft.com/office/drawing/2014/main" id="{60A4A359-914D-E84D-9856-63BB5081E4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864"/>
              <a:ext cx="219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(3) </a:t>
              </a: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求出</a:t>
              </a:r>
              <a:r>
                <a:rPr lang="en-US" altLang="zh-CN" sz="2000" b="1">
                  <a:ea typeface="宋体" panose="02010600030101010101" pitchFamily="2" charset="-122"/>
                </a:rPr>
                <a:t>JK</a:t>
              </a: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触发器的激励方程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graphicFrame>
          <p:nvGraphicFramePr>
            <p:cNvPr id="76811" name="Object 55">
              <a:extLst>
                <a:ext uri="{FF2B5EF4-FFF2-40B4-BE49-F238E27FC236}">
                  <a16:creationId xmlns:a16="http://schemas.microsoft.com/office/drawing/2014/main" id="{675A6A1C-F8CF-8545-AED5-EA8929DD222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33" y="1104"/>
            <a:ext cx="1423" cy="8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010" name="Equation" r:id="rId17" imgW="30721300" imgH="19304000" progId="Equation.3">
                    <p:embed/>
                  </p:oleObj>
                </mc:Choice>
                <mc:Fallback>
                  <p:oleObj name="Equation" r:id="rId17" imgW="30721300" imgH="19304000" progId="Equation.3">
                    <p:embed/>
                    <p:pic>
                      <p:nvPicPr>
                        <p:cNvPr id="0" name="Object 5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33" y="1104"/>
                          <a:ext cx="1423" cy="8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44120" name="Text Box 56">
            <a:extLst>
              <a:ext uri="{FF2B5EF4-FFF2-40B4-BE49-F238E27FC236}">
                <a16:creationId xmlns:a16="http://schemas.microsoft.com/office/drawing/2014/main" id="{50CDB0F1-EABB-5749-9197-93730306A4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3468688"/>
            <a:ext cx="4759325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(4)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作出设计结果状态图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检查能否自启动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   对于多于状态</a:t>
            </a:r>
            <a:r>
              <a:rPr lang="en-US" altLang="zh-CN" sz="2000" b="1">
                <a:ea typeface="宋体" panose="02010600030101010101" pitchFamily="2" charset="-122"/>
              </a:rPr>
              <a:t>: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      000 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111,  100 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 011,  111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 111 </a:t>
            </a:r>
          </a:p>
        </p:txBody>
      </p:sp>
      <p:pic>
        <p:nvPicPr>
          <p:cNvPr id="344124" name="Picture 60">
            <a:extLst>
              <a:ext uri="{FF2B5EF4-FFF2-40B4-BE49-F238E27FC236}">
                <a16:creationId xmlns:a16="http://schemas.microsoft.com/office/drawing/2014/main" id="{70674AD5-37A2-8044-AB20-5E85B09D3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4764088"/>
            <a:ext cx="3657600" cy="178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44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120" grpId="0" autoUpdateAnimBg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>
            <a:extLst>
              <a:ext uri="{FF2B5EF4-FFF2-40B4-BE49-F238E27FC236}">
                <a16:creationId xmlns:a16="http://schemas.microsoft.com/office/drawing/2014/main" id="{56796982-503D-6442-BD77-126428CE77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常用同步时序电路的设计</a:t>
            </a:r>
          </a:p>
        </p:txBody>
      </p:sp>
      <p:sp>
        <p:nvSpPr>
          <p:cNvPr id="77826" name="Text Box 83">
            <a:extLst>
              <a:ext uri="{FF2B5EF4-FFF2-40B4-BE49-F238E27FC236}">
                <a16:creationId xmlns:a16="http://schemas.microsoft.com/office/drawing/2014/main" id="{27078212-F943-DB41-AF53-263C10A3B8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225" y="1295400"/>
            <a:ext cx="2984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修改设计</a:t>
            </a:r>
            <a:r>
              <a:rPr lang="zh-CN" altLang="en-US" sz="2000" b="1">
                <a:ea typeface="宋体" panose="02010600030101010101" pitchFamily="2" charset="-122"/>
              </a:rPr>
              <a:t> ：使</a:t>
            </a:r>
            <a:r>
              <a:rPr lang="en-US" altLang="zh-CN" sz="2000" b="1">
                <a:ea typeface="宋体" panose="02010600030101010101" pitchFamily="2" charset="-122"/>
              </a:rPr>
              <a:t>111 </a:t>
            </a: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en-US" altLang="zh-CN" sz="2000" b="1">
                <a:ea typeface="宋体" panose="02010600030101010101" pitchFamily="2" charset="-122"/>
              </a:rPr>
              <a:t> 011 </a:t>
            </a:r>
          </a:p>
        </p:txBody>
      </p:sp>
      <p:graphicFrame>
        <p:nvGraphicFramePr>
          <p:cNvPr id="77827" name="Object 112">
            <a:extLst>
              <a:ext uri="{FF2B5EF4-FFF2-40B4-BE49-F238E27FC236}">
                <a16:creationId xmlns:a16="http://schemas.microsoft.com/office/drawing/2014/main" id="{B54BEE60-6050-934A-A16C-845D1A7644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2225" y="3962400"/>
          <a:ext cx="2216150" cy="458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74" name="Equation" r:id="rId3" imgW="28676600" imgH="5854700" progId="Equation.3">
                  <p:embed/>
                </p:oleObj>
              </mc:Choice>
              <mc:Fallback>
                <p:oleObj name="Equation" r:id="rId3" imgW="28676600" imgH="5854700" progId="Equation.3">
                  <p:embed/>
                  <p:pic>
                    <p:nvPicPr>
                      <p:cNvPr id="0" name="Object 1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2225" y="3962400"/>
                        <a:ext cx="2216150" cy="458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828" name="Object 114">
            <a:extLst>
              <a:ext uri="{FF2B5EF4-FFF2-40B4-BE49-F238E27FC236}">
                <a16:creationId xmlns:a16="http://schemas.microsoft.com/office/drawing/2014/main" id="{E58F6275-26F8-E94D-8B8D-C3DA722DF0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2225" y="4471988"/>
          <a:ext cx="2220913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75" name="Equation" r:id="rId5" imgW="28676600" imgH="6146800" progId="Equation.3">
                  <p:embed/>
                </p:oleObj>
              </mc:Choice>
              <mc:Fallback>
                <p:oleObj name="Equation" r:id="rId5" imgW="28676600" imgH="6146800" progId="Equation.3">
                  <p:embed/>
                  <p:pic>
                    <p:nvPicPr>
                      <p:cNvPr id="0" name="Object 1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2225" y="4471988"/>
                        <a:ext cx="2220913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829" name="Line 116">
            <a:extLst>
              <a:ext uri="{FF2B5EF4-FFF2-40B4-BE49-F238E27FC236}">
                <a16:creationId xmlns:a16="http://schemas.microsoft.com/office/drawing/2014/main" id="{0EAE821B-D875-7D4E-BFB0-1227AB516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1371600"/>
            <a:ext cx="0" cy="5334000"/>
          </a:xfrm>
          <a:prstGeom prst="line">
            <a:avLst/>
          </a:prstGeom>
          <a:noFill/>
          <a:ln w="28575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77830" name="Object 117">
            <a:extLst>
              <a:ext uri="{FF2B5EF4-FFF2-40B4-BE49-F238E27FC236}">
                <a16:creationId xmlns:a16="http://schemas.microsoft.com/office/drawing/2014/main" id="{13472B84-C927-164B-A97C-E07940B58B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68425" y="5029200"/>
          <a:ext cx="2286000" cy="144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76" name="Equation" r:id="rId7" imgW="30721300" imgH="19304000" progId="Equation.3">
                  <p:embed/>
                </p:oleObj>
              </mc:Choice>
              <mc:Fallback>
                <p:oleObj name="Equation" r:id="rId7" imgW="30721300" imgH="19304000" progId="Equation.3">
                  <p:embed/>
                  <p:pic>
                    <p:nvPicPr>
                      <p:cNvPr id="0" name="Object 1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8425" y="5029200"/>
                        <a:ext cx="2286000" cy="1444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7831" name="Group 119">
            <a:extLst>
              <a:ext uri="{FF2B5EF4-FFF2-40B4-BE49-F238E27FC236}">
                <a16:creationId xmlns:a16="http://schemas.microsoft.com/office/drawing/2014/main" id="{A4D54916-190D-3147-9BCC-73FFF9264167}"/>
              </a:ext>
            </a:extLst>
          </p:cNvPr>
          <p:cNvGrpSpPr>
            <a:grpSpLocks/>
          </p:cNvGrpSpPr>
          <p:nvPr/>
        </p:nvGrpSpPr>
        <p:grpSpPr bwMode="auto">
          <a:xfrm>
            <a:off x="1216025" y="1752600"/>
            <a:ext cx="2286000" cy="1698625"/>
            <a:chOff x="825" y="1204"/>
            <a:chExt cx="1440" cy="1070"/>
          </a:xfrm>
        </p:grpSpPr>
        <p:sp>
          <p:nvSpPr>
            <p:cNvPr id="77839" name="Line 120">
              <a:extLst>
                <a:ext uri="{FF2B5EF4-FFF2-40B4-BE49-F238E27FC236}">
                  <a16:creationId xmlns:a16="http://schemas.microsoft.com/office/drawing/2014/main" id="{09FC7E77-D524-5943-8159-2BA7668257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69" y="1776"/>
              <a:ext cx="11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840" name="Rectangle 121">
              <a:extLst>
                <a:ext uri="{FF2B5EF4-FFF2-40B4-BE49-F238E27FC236}">
                  <a16:creationId xmlns:a16="http://schemas.microsoft.com/office/drawing/2014/main" id="{E27C6A16-780C-4F46-84DF-AC322106E2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" y="1524"/>
              <a:ext cx="1196" cy="50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7841" name="Line 122">
              <a:extLst>
                <a:ext uri="{FF2B5EF4-FFF2-40B4-BE49-F238E27FC236}">
                  <a16:creationId xmlns:a16="http://schemas.microsoft.com/office/drawing/2014/main" id="{20DF6DC7-01C1-3E42-959B-B15A575574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842" name="Line 123">
              <a:extLst>
                <a:ext uri="{FF2B5EF4-FFF2-40B4-BE49-F238E27FC236}">
                  <a16:creationId xmlns:a16="http://schemas.microsoft.com/office/drawing/2014/main" id="{08BFF764-F804-7F4E-94F3-9CF2B6ECE3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7" y="1524"/>
              <a:ext cx="0" cy="503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843" name="Line 124">
              <a:extLst>
                <a:ext uri="{FF2B5EF4-FFF2-40B4-BE49-F238E27FC236}">
                  <a16:creationId xmlns:a16="http://schemas.microsoft.com/office/drawing/2014/main" id="{99DAFC23-B04C-7D4E-A6A3-8FE6C92733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6" y="1524"/>
              <a:ext cx="0" cy="5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844" name="Line 125">
              <a:extLst>
                <a:ext uri="{FF2B5EF4-FFF2-40B4-BE49-F238E27FC236}">
                  <a16:creationId xmlns:a16="http://schemas.microsoft.com/office/drawing/2014/main" id="{8BC0D154-C1B0-674B-9E7B-6AD8C64443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9" y="1345"/>
              <a:ext cx="150" cy="17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845" name="Text Box 126">
              <a:extLst>
                <a:ext uri="{FF2B5EF4-FFF2-40B4-BE49-F238E27FC236}">
                  <a16:creationId xmlns:a16="http://schemas.microsoft.com/office/drawing/2014/main" id="{177028A2-8651-B54A-B798-6A9903851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508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77846" name="Text Box 127">
              <a:extLst>
                <a:ext uri="{FF2B5EF4-FFF2-40B4-BE49-F238E27FC236}">
                  <a16:creationId xmlns:a16="http://schemas.microsoft.com/office/drawing/2014/main" id="{3DFF3188-156A-0A42-B7E8-26C240CBBB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" y="1759"/>
              <a:ext cx="19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7847" name="Text Box 128">
              <a:extLst>
                <a:ext uri="{FF2B5EF4-FFF2-40B4-BE49-F238E27FC236}">
                  <a16:creationId xmlns:a16="http://schemas.microsoft.com/office/drawing/2014/main" id="{761CCB18-BE60-4B43-BBD6-AA24DA76CD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1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77848" name="Text Box 129">
              <a:extLst>
                <a:ext uri="{FF2B5EF4-FFF2-40B4-BE49-F238E27FC236}">
                  <a16:creationId xmlns:a16="http://schemas.microsoft.com/office/drawing/2014/main" id="{7260EEF2-685C-A047-B21F-1CDE32A8A8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0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77849" name="Text Box 130">
              <a:extLst>
                <a:ext uri="{FF2B5EF4-FFF2-40B4-BE49-F238E27FC236}">
                  <a16:creationId xmlns:a16="http://schemas.microsoft.com/office/drawing/2014/main" id="{23E420E5-2D52-E84C-96C0-2AC7CA7575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9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77850" name="Text Box 131">
              <a:extLst>
                <a:ext uri="{FF2B5EF4-FFF2-40B4-BE49-F238E27FC236}">
                  <a16:creationId xmlns:a16="http://schemas.microsoft.com/office/drawing/2014/main" id="{530D48AF-D8FE-2D46-9922-0FECD8B251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8" y="1328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77851" name="Text Box 132">
              <a:extLst>
                <a:ext uri="{FF2B5EF4-FFF2-40B4-BE49-F238E27FC236}">
                  <a16:creationId xmlns:a16="http://schemas.microsoft.com/office/drawing/2014/main" id="{280E11AB-C4CA-9740-9485-EB0F28D650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9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7852" name="Text Box 133">
              <a:extLst>
                <a:ext uri="{FF2B5EF4-FFF2-40B4-BE49-F238E27FC236}">
                  <a16:creationId xmlns:a16="http://schemas.microsoft.com/office/drawing/2014/main" id="{7DDFC93A-7588-A24A-904A-A88EDA7B10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508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7853" name="Text Box 134">
              <a:extLst>
                <a:ext uri="{FF2B5EF4-FFF2-40B4-BE49-F238E27FC236}">
                  <a16:creationId xmlns:a16="http://schemas.microsoft.com/office/drawing/2014/main" id="{F2CED5C9-CD3B-E741-97C1-205845CA7F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3" y="1508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sp>
          <p:nvSpPr>
            <p:cNvPr id="77854" name="Text Box 135">
              <a:extLst>
                <a:ext uri="{FF2B5EF4-FFF2-40B4-BE49-F238E27FC236}">
                  <a16:creationId xmlns:a16="http://schemas.microsoft.com/office/drawing/2014/main" id="{74E844B5-F05C-FB4C-BFA6-AE8208F974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6" y="150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  <a:endParaRPr lang="en-US" altLang="zh-CN" sz="2000" b="1">
                <a:ea typeface="宋体" panose="02010600030101010101" pitchFamily="2" charset="-122"/>
              </a:endParaRPr>
            </a:p>
          </p:txBody>
        </p:sp>
        <p:sp>
          <p:nvSpPr>
            <p:cNvPr id="77855" name="Text Box 136">
              <a:extLst>
                <a:ext uri="{FF2B5EF4-FFF2-40B4-BE49-F238E27FC236}">
                  <a16:creationId xmlns:a16="http://schemas.microsoft.com/office/drawing/2014/main" id="{30E57A70-3D2F-DF4C-AB2F-3301CCB3CD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" y="17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7856" name="Text Box 137">
              <a:extLst>
                <a:ext uri="{FF2B5EF4-FFF2-40B4-BE49-F238E27FC236}">
                  <a16:creationId xmlns:a16="http://schemas.microsoft.com/office/drawing/2014/main" id="{F29D260E-D3FC-A242-B579-B2CBDE9AD5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8" y="1759"/>
              <a:ext cx="23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77857" name="Text Box 138">
              <a:extLst>
                <a:ext uri="{FF2B5EF4-FFF2-40B4-BE49-F238E27FC236}">
                  <a16:creationId xmlns:a16="http://schemas.microsoft.com/office/drawing/2014/main" id="{45F37260-CAAB-124D-9CAD-30F3028576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96" y="1759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77858" name="Text Box 139">
              <a:extLst>
                <a:ext uri="{FF2B5EF4-FFF2-40B4-BE49-F238E27FC236}">
                  <a16:creationId xmlns:a16="http://schemas.microsoft.com/office/drawing/2014/main" id="{AC97794B-C977-414C-B8AA-2E34BBAC88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7" y="1759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>
                  <a:ea typeface="宋体" panose="02010600030101010101" pitchFamily="2" charset="-122"/>
                  <a:sym typeface="Symbol" pitchFamily="2" charset="2"/>
                </a:rPr>
                <a:t></a:t>
              </a:r>
            </a:p>
          </p:txBody>
        </p:sp>
        <p:graphicFrame>
          <p:nvGraphicFramePr>
            <p:cNvPr id="77859" name="Object 140">
              <a:extLst>
                <a:ext uri="{FF2B5EF4-FFF2-40B4-BE49-F238E27FC236}">
                  <a16:creationId xmlns:a16="http://schemas.microsoft.com/office/drawing/2014/main" id="{65E28C97-6047-6844-A0A0-29F49C0EF15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76" y="2067"/>
            <a:ext cx="284" cy="2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977" name="Equation" r:id="rId9" imgW="7023100" imgH="5270500" progId="Equation.3">
                    <p:embed/>
                  </p:oleObj>
                </mc:Choice>
                <mc:Fallback>
                  <p:oleObj name="Equation" r:id="rId9" imgW="7023100" imgH="5270500" progId="Equation.3">
                    <p:embed/>
                    <p:pic>
                      <p:nvPicPr>
                        <p:cNvPr id="0" name="Object 14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76" y="2067"/>
                          <a:ext cx="284" cy="2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7860" name="Object 141">
              <a:extLst>
                <a:ext uri="{FF2B5EF4-FFF2-40B4-BE49-F238E27FC236}">
                  <a16:creationId xmlns:a16="http://schemas.microsoft.com/office/drawing/2014/main" id="{50AB8546-ABAE-6542-9529-099548E2132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5" y="1204"/>
            <a:ext cx="323" cy="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978" name="Equation" r:id="rId11" imgW="8775700" imgH="5270500" progId="Equation.3">
                    <p:embed/>
                  </p:oleObj>
                </mc:Choice>
                <mc:Fallback>
                  <p:oleObj name="Equation" r:id="rId11" imgW="8775700" imgH="5270500" progId="Equation.3">
                    <p:embed/>
                    <p:pic>
                      <p:nvPicPr>
                        <p:cNvPr id="0" name="Object 14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25" y="1204"/>
                          <a:ext cx="323" cy="1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7861" name="Object 142">
              <a:extLst>
                <a:ext uri="{FF2B5EF4-FFF2-40B4-BE49-F238E27FC236}">
                  <a16:creationId xmlns:a16="http://schemas.microsoft.com/office/drawing/2014/main" id="{DE8CEE91-0327-0248-AFB4-CA941532880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25" y="1385"/>
            <a:ext cx="183" cy="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979" name="Equation" r:id="rId13" imgW="4978400" imgH="5562600" progId="Equation.3">
                    <p:embed/>
                  </p:oleObj>
                </mc:Choice>
                <mc:Fallback>
                  <p:oleObj name="Equation" r:id="rId13" imgW="4978400" imgH="5562600" progId="Equation.3">
                    <p:embed/>
                    <p:pic>
                      <p:nvPicPr>
                        <p:cNvPr id="0" name="Object 14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25" y="1385"/>
                          <a:ext cx="183" cy="1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7832" name="AutoShape 143">
            <a:extLst>
              <a:ext uri="{FF2B5EF4-FFF2-40B4-BE49-F238E27FC236}">
                <a16:creationId xmlns:a16="http://schemas.microsoft.com/office/drawing/2014/main" id="{9F899202-9F5A-674C-8002-FCC89AC1E0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3225" y="2286000"/>
            <a:ext cx="762000" cy="304800"/>
          </a:xfrm>
          <a:prstGeom prst="flowChartAlternateProcess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77833" name="AutoShape 144">
            <a:extLst>
              <a:ext uri="{FF2B5EF4-FFF2-40B4-BE49-F238E27FC236}">
                <a16:creationId xmlns:a16="http://schemas.microsoft.com/office/drawing/2014/main" id="{32FA6E86-DDFF-2D41-A0AD-8AA62E306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1025" y="2286000"/>
            <a:ext cx="304800" cy="7620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77834" name="Object 145">
            <a:extLst>
              <a:ext uri="{FF2B5EF4-FFF2-40B4-BE49-F238E27FC236}">
                <a16:creationId xmlns:a16="http://schemas.microsoft.com/office/drawing/2014/main" id="{3613F7D9-F32F-BB4E-9CFA-21F921F51F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2225" y="3516313"/>
          <a:ext cx="2286000" cy="44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80" name="Equation" r:id="rId15" imgW="31889700" imgH="6146800" progId="Equation.3">
                  <p:embed/>
                </p:oleObj>
              </mc:Choice>
              <mc:Fallback>
                <p:oleObj name="Equation" r:id="rId15" imgW="31889700" imgH="6146800" progId="Equation.3">
                  <p:embed/>
                  <p:pic>
                    <p:nvPicPr>
                      <p:cNvPr id="0" name="Object 1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2225" y="3516313"/>
                        <a:ext cx="2286000" cy="446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4754" name="Picture 146">
            <a:extLst>
              <a:ext uri="{FF2B5EF4-FFF2-40B4-BE49-F238E27FC236}">
                <a16:creationId xmlns:a16="http://schemas.microsoft.com/office/drawing/2014/main" id="{13CB1CD1-76A9-FC49-8DED-AB4C9FDA6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447800"/>
            <a:ext cx="2997200" cy="213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150">
            <a:extLst>
              <a:ext uri="{FF2B5EF4-FFF2-40B4-BE49-F238E27FC236}">
                <a16:creationId xmlns:a16="http://schemas.microsoft.com/office/drawing/2014/main" id="{BFEE8929-7619-6140-B349-1A4D16028F03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3733800"/>
            <a:ext cx="4648200" cy="2540000"/>
            <a:chOff x="2736" y="2352"/>
            <a:chExt cx="2928" cy="1600"/>
          </a:xfrm>
        </p:grpSpPr>
        <p:sp>
          <p:nvSpPr>
            <p:cNvPr id="77837" name="Text Box 118">
              <a:extLst>
                <a:ext uri="{FF2B5EF4-FFF2-40B4-BE49-F238E27FC236}">
                  <a16:creationId xmlns:a16="http://schemas.microsoft.com/office/drawing/2014/main" id="{DDB87B0F-D85A-104A-9310-D3E947D314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2352"/>
              <a:ext cx="23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(5) </a:t>
              </a: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画出逻辑图</a:t>
              </a:r>
              <a:r>
                <a:rPr lang="en-US" altLang="zh-CN" sz="2000" b="1">
                  <a:latin typeface="宋体" panose="02010600030101010101" pitchFamily="2" charset="-122"/>
                  <a:ea typeface="宋体" panose="02010600030101010101" pitchFamily="2" charset="-122"/>
                </a:rPr>
                <a:t>, </a:t>
              </a:r>
              <a:r>
                <a:rPr lang="zh-CN" altLang="en-US" sz="2000" b="1">
                  <a:latin typeface="宋体" panose="02010600030101010101" pitchFamily="2" charset="-122"/>
                  <a:ea typeface="宋体" panose="02010600030101010101" pitchFamily="2" charset="-122"/>
                </a:rPr>
                <a:t>实现整个设计 </a:t>
              </a:r>
            </a:p>
          </p:txBody>
        </p:sp>
        <p:pic>
          <p:nvPicPr>
            <p:cNvPr id="77838" name="Picture 149">
              <a:extLst>
                <a:ext uri="{FF2B5EF4-FFF2-40B4-BE49-F238E27FC236}">
                  <a16:creationId xmlns:a16="http://schemas.microsoft.com/office/drawing/2014/main" id="{58CF5728-ABDD-B54F-AA73-86F787DECB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2" y="2800"/>
              <a:ext cx="2832" cy="1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>
            <a:extLst>
              <a:ext uri="{FF2B5EF4-FFF2-40B4-BE49-F238E27FC236}">
                <a16:creationId xmlns:a16="http://schemas.microsoft.com/office/drawing/2014/main" id="{CE883C5F-ECBB-E647-8D9B-5B16A3514E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0"/>
            <a:ext cx="7793038" cy="1143000"/>
          </a:xfrm>
        </p:spPr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sp>
        <p:nvSpPr>
          <p:cNvPr id="78850" name="Rectangle 3">
            <a:extLst>
              <a:ext uri="{FF2B5EF4-FFF2-40B4-BE49-F238E27FC236}">
                <a16:creationId xmlns:a16="http://schemas.microsoft.com/office/drawing/2014/main" id="{81F935A1-0ACD-534E-8411-031F6DFF17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 sz="2000">
                <a:solidFill>
                  <a:schemeClr val="tx2"/>
                </a:solidFill>
                <a:latin typeface="隶书" panose="02010509060101010101" pitchFamily="49" charset="-122"/>
              </a:rPr>
              <a:t>  </a:t>
            </a:r>
            <a:r>
              <a:rPr lang="zh-CN" altLang="en-US" sz="2800" b="1">
                <a:solidFill>
                  <a:schemeClr val="tx2"/>
                </a:solidFill>
                <a:latin typeface="隶书" panose="02010509060101010101" pitchFamily="49" charset="-122"/>
              </a:rPr>
              <a:t>序列信号发生器：</a:t>
            </a:r>
            <a:r>
              <a:rPr lang="zh-CN" altLang="en-US" sz="2400" b="1">
                <a:solidFill>
                  <a:srgbClr val="008000"/>
                </a:solidFill>
              </a:rPr>
              <a:t>用来产生规定的脉冲序列</a:t>
            </a:r>
          </a:p>
          <a:p>
            <a:pPr eaLnBrk="1" hangingPunct="1">
              <a:buFont typeface="Wingdings" pitchFamily="2" charset="2"/>
              <a:buNone/>
            </a:pPr>
            <a:endParaRPr lang="zh-CN" altLang="en-US" sz="800" b="1">
              <a:solidFill>
                <a:srgbClr val="008000"/>
              </a:solidFill>
            </a:endParaRPr>
          </a:p>
          <a:p>
            <a:pPr eaLnBrk="1" hangingPunct="1"/>
            <a:r>
              <a:rPr lang="zh-CN" altLang="en-US" sz="2400" b="1">
                <a:solidFill>
                  <a:srgbClr val="FF6600"/>
                </a:solidFill>
              </a:rPr>
              <a:t>移存型序列信号发生器</a:t>
            </a:r>
          </a:p>
          <a:p>
            <a:pPr eaLnBrk="1" hangingPunct="1"/>
            <a:endParaRPr lang="zh-CN" altLang="en-US" sz="2400" b="1">
              <a:solidFill>
                <a:srgbClr val="FF6600"/>
              </a:solidFill>
            </a:endParaRPr>
          </a:p>
          <a:p>
            <a:pPr eaLnBrk="1" hangingPunct="1"/>
            <a:endParaRPr lang="zh-CN" altLang="en-US" sz="2400" b="1">
              <a:solidFill>
                <a:srgbClr val="FF6600"/>
              </a:solidFill>
            </a:endParaRPr>
          </a:p>
          <a:p>
            <a:pPr eaLnBrk="1" hangingPunct="1"/>
            <a:endParaRPr lang="zh-CN" altLang="en-US" sz="2400" b="1">
              <a:solidFill>
                <a:srgbClr val="FF6600"/>
              </a:solidFill>
            </a:endParaRPr>
          </a:p>
          <a:p>
            <a:pPr eaLnBrk="1" hangingPunct="1"/>
            <a:endParaRPr lang="zh-CN" altLang="en-US" sz="2400" b="1">
              <a:solidFill>
                <a:srgbClr val="FF6600"/>
              </a:solidFill>
            </a:endParaRPr>
          </a:p>
          <a:p>
            <a:pPr eaLnBrk="1" hangingPunct="1"/>
            <a:r>
              <a:rPr lang="zh-CN" altLang="en-US" sz="2400" b="1">
                <a:solidFill>
                  <a:srgbClr val="FF6600"/>
                </a:solidFill>
              </a:rPr>
              <a:t>计数型序列信号发生器</a:t>
            </a:r>
          </a:p>
        </p:txBody>
      </p:sp>
      <p:grpSp>
        <p:nvGrpSpPr>
          <p:cNvPr id="78851" name="Group 9">
            <a:extLst>
              <a:ext uri="{FF2B5EF4-FFF2-40B4-BE49-F238E27FC236}">
                <a16:creationId xmlns:a16="http://schemas.microsoft.com/office/drawing/2014/main" id="{33278EAF-1794-A74B-99F6-ECC212BA51D2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2590800"/>
            <a:ext cx="4572000" cy="1524000"/>
            <a:chOff x="912" y="1249"/>
            <a:chExt cx="3264" cy="1151"/>
          </a:xfrm>
        </p:grpSpPr>
        <p:graphicFrame>
          <p:nvGraphicFramePr>
            <p:cNvPr id="78853" name="Object 4">
              <a:extLst>
                <a:ext uri="{FF2B5EF4-FFF2-40B4-BE49-F238E27FC236}">
                  <a16:creationId xmlns:a16="http://schemas.microsoft.com/office/drawing/2014/main" id="{45FA5E53-2556-4644-A250-2C1162D140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12" y="1297"/>
            <a:ext cx="3216" cy="11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8874" r:id="rId3" imgW="21666200" imgH="7454900" progId="Visio.Drawing.5">
                    <p:embed/>
                  </p:oleObj>
                </mc:Choice>
                <mc:Fallback>
                  <p:oleObj r:id="rId3" imgW="21666200" imgH="7454900" progId="Visio.Drawing.5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2" y="1297"/>
                          <a:ext cx="3216" cy="11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78854" name="Group 5">
              <a:extLst>
                <a:ext uri="{FF2B5EF4-FFF2-40B4-BE49-F238E27FC236}">
                  <a16:creationId xmlns:a16="http://schemas.microsoft.com/office/drawing/2014/main" id="{811FC42E-7154-024D-B2FE-3F5724CA9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1249"/>
              <a:ext cx="2928" cy="432"/>
              <a:chOff x="1152" y="1488"/>
              <a:chExt cx="2928" cy="432"/>
            </a:xfrm>
          </p:grpSpPr>
          <p:sp>
            <p:nvSpPr>
              <p:cNvPr id="78855" name="Rectangle 6">
                <a:extLst>
                  <a:ext uri="{FF2B5EF4-FFF2-40B4-BE49-F238E27FC236}">
                    <a16:creationId xmlns:a16="http://schemas.microsoft.com/office/drawing/2014/main" id="{43B6DA54-F18C-BD40-8033-4C3C0D219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488"/>
                <a:ext cx="2592" cy="288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>
                    <a:latin typeface="Tahoma" panose="020B0604030504040204" pitchFamily="34" charset="0"/>
                    <a:ea typeface="宋体" panose="02010600030101010101" pitchFamily="2" charset="-122"/>
                  </a:rPr>
                  <a:t>反馈网络</a:t>
                </a:r>
              </a:p>
            </p:txBody>
          </p:sp>
          <p:sp>
            <p:nvSpPr>
              <p:cNvPr id="78856" name="Line 7">
                <a:extLst>
                  <a:ext uri="{FF2B5EF4-FFF2-40B4-BE49-F238E27FC236}">
                    <a16:creationId xmlns:a16="http://schemas.microsoft.com/office/drawing/2014/main" id="{D4C012A4-8E98-2D41-BF94-99D70E3E9F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152" y="1632"/>
                <a:ext cx="3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8857" name="Line 8">
                <a:extLst>
                  <a:ext uri="{FF2B5EF4-FFF2-40B4-BE49-F238E27FC236}">
                    <a16:creationId xmlns:a16="http://schemas.microsoft.com/office/drawing/2014/main" id="{804B8DD3-6C4E-274A-A1A0-E14D5BF67C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52" y="1632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</p:grpSp>
      <p:pic>
        <p:nvPicPr>
          <p:cNvPr id="78852" name="Picture 10">
            <a:extLst>
              <a:ext uri="{FF2B5EF4-FFF2-40B4-BE49-F238E27FC236}">
                <a16:creationId xmlns:a16="http://schemas.microsoft.com/office/drawing/2014/main" id="{708292F5-45D8-834F-9D37-6FE3ABB79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735513"/>
            <a:ext cx="4343400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>
            <a:extLst>
              <a:ext uri="{FF2B5EF4-FFF2-40B4-BE49-F238E27FC236}">
                <a16:creationId xmlns:a16="http://schemas.microsoft.com/office/drawing/2014/main" id="{81A7FED3-8EE2-AE42-8BCB-A22B54A6E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sp>
        <p:nvSpPr>
          <p:cNvPr id="79874" name="Text Box 3">
            <a:extLst>
              <a:ext uri="{FF2B5EF4-FFF2-40B4-BE49-F238E27FC236}">
                <a16:creationId xmlns:a16="http://schemas.microsoft.com/office/drawing/2014/main" id="{EAA39897-C092-8944-8ABF-3DC6DB2AE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868488"/>
            <a:ext cx="8270875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设计一个计数型序列信号发生器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输出序列  </a:t>
            </a: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1 0 1 0 0</a:t>
            </a:r>
            <a:r>
              <a:rPr lang="en-US" altLang="zh-CN" sz="2200" b="1">
                <a:ea typeface="宋体" panose="02010600030101010101" pitchFamily="2" charset="-122"/>
              </a:rPr>
              <a:t>   1 0 1 0 0  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3D560142-2877-BD44-AD81-A910456E07F1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2667000"/>
            <a:ext cx="7924800" cy="928688"/>
            <a:chOff x="720" y="1671"/>
            <a:chExt cx="4656" cy="585"/>
          </a:xfrm>
        </p:grpSpPr>
        <p:sp>
          <p:nvSpPr>
            <p:cNvPr id="79887" name="Text Box 5">
              <a:extLst>
                <a:ext uri="{FF2B5EF4-FFF2-40B4-BE49-F238E27FC236}">
                  <a16:creationId xmlns:a16="http://schemas.microsoft.com/office/drawing/2014/main" id="{BCC56D68-1E7B-1E4F-A990-917EE35159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1671"/>
              <a:ext cx="4656" cy="5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宋体" panose="02010600030101010101" pitchFamily="2" charset="-122"/>
                </a:rPr>
                <a:t>解</a:t>
              </a:r>
              <a:r>
                <a:rPr lang="en-US" altLang="zh-CN" sz="2200" b="1">
                  <a:ea typeface="宋体" panose="02010600030101010101" pitchFamily="2" charset="-122"/>
                </a:rPr>
                <a:t>:  (1) </a:t>
              </a:r>
              <a:r>
                <a:rPr lang="zh-CN" altLang="en-US" sz="2200" b="1">
                  <a:ea typeface="宋体" panose="02010600030101010101" pitchFamily="2" charset="-122"/>
                </a:rPr>
                <a:t>根据序列长度</a:t>
              </a:r>
              <a:r>
                <a:rPr lang="en-US" altLang="zh-CN" sz="2200" b="1">
                  <a:ea typeface="宋体" panose="02010600030101010101" pitchFamily="2" charset="-122"/>
                </a:rPr>
                <a:t>, </a:t>
              </a:r>
              <a:r>
                <a:rPr lang="zh-CN" altLang="en-US" sz="2200" b="1">
                  <a:ea typeface="宋体" panose="02010600030101010101" pitchFamily="2" charset="-122"/>
                </a:rPr>
                <a:t>确定计数器模值和所需触发器数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宋体" panose="02010600030101010101" pitchFamily="2" charset="-122"/>
                </a:rPr>
                <a:t>             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序列长度 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M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＝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5, 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故选 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K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＝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3</a:t>
              </a:r>
            </a:p>
          </p:txBody>
        </p:sp>
        <p:graphicFrame>
          <p:nvGraphicFramePr>
            <p:cNvPr id="79888" name="Object 6">
              <a:extLst>
                <a:ext uri="{FF2B5EF4-FFF2-40B4-BE49-F238E27FC236}">
                  <a16:creationId xmlns:a16="http://schemas.microsoft.com/office/drawing/2014/main" id="{0EEEFB9B-D661-BF41-AE69-6BB21A2EFC5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24" y="1959"/>
            <a:ext cx="1190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921" r:id="rId3" imgW="21945600" imgH="4394200" progId="Equation.3">
                    <p:embed/>
                  </p:oleObj>
                </mc:Choice>
                <mc:Fallback>
                  <p:oleObj r:id="rId3" imgW="21945600" imgH="43942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24" y="1959"/>
                          <a:ext cx="1190" cy="22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00423" name="Text Box 7">
            <a:extLst>
              <a:ext uri="{FF2B5EF4-FFF2-40B4-BE49-F238E27FC236}">
                <a16:creationId xmlns:a16="http://schemas.microsoft.com/office/drawing/2014/main" id="{51407FB5-83EC-3C45-9963-363833B24C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733800"/>
            <a:ext cx="3276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作状态转移表</a:t>
            </a:r>
          </a:p>
        </p:txBody>
      </p:sp>
      <p:graphicFrame>
        <p:nvGraphicFramePr>
          <p:cNvPr id="700424" name="Object 8">
            <a:extLst>
              <a:ext uri="{FF2B5EF4-FFF2-40B4-BE49-F238E27FC236}">
                <a16:creationId xmlns:a16="http://schemas.microsoft.com/office/drawing/2014/main" id="{84A32612-813E-1B41-BAF2-449443E141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19400" y="4443413"/>
          <a:ext cx="4967288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22" name="Equation" r:id="rId5" imgW="70802500" imgH="5562600" progId="Equation.3">
                  <p:embed/>
                </p:oleObj>
              </mc:Choice>
              <mc:Fallback>
                <p:oleObj name="Equation" r:id="rId5" imgW="70802500" imgH="55626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4443413"/>
                        <a:ext cx="4967288" cy="392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00425" name="Text Box 9">
            <a:extLst>
              <a:ext uri="{FF2B5EF4-FFF2-40B4-BE49-F238E27FC236}">
                <a16:creationId xmlns:a16="http://schemas.microsoft.com/office/drawing/2014/main" id="{ABE07D35-474A-5A4F-9E02-BE60D9295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845050"/>
            <a:ext cx="1752600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70C0"/>
                </a:solidFill>
                <a:ea typeface="宋体" panose="02010600030101010101" pitchFamily="2" charset="-122"/>
              </a:rPr>
              <a:t>0        0        0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0        0        1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0        1        0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0        1        1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1        0        0</a:t>
            </a:r>
          </a:p>
        </p:txBody>
      </p:sp>
      <p:sp>
        <p:nvSpPr>
          <p:cNvPr id="700426" name="Line 10">
            <a:extLst>
              <a:ext uri="{FF2B5EF4-FFF2-40B4-BE49-F238E27FC236}">
                <a16:creationId xmlns:a16="http://schemas.microsoft.com/office/drawing/2014/main" id="{F90BF242-9732-984B-BB4B-B72B245C40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6477000"/>
            <a:ext cx="53340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0427" name="Line 11">
            <a:extLst>
              <a:ext uri="{FF2B5EF4-FFF2-40B4-BE49-F238E27FC236}">
                <a16:creationId xmlns:a16="http://schemas.microsoft.com/office/drawing/2014/main" id="{4F315B49-4EF6-1B41-B042-F17253306CAB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876800"/>
            <a:ext cx="53340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0428" name="Line 12">
            <a:extLst>
              <a:ext uri="{FF2B5EF4-FFF2-40B4-BE49-F238E27FC236}">
                <a16:creationId xmlns:a16="http://schemas.microsoft.com/office/drawing/2014/main" id="{40F91B24-00BD-D245-A132-5B27B4A040B6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419600"/>
            <a:ext cx="5334000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0429" name="Line 13">
            <a:extLst>
              <a:ext uri="{FF2B5EF4-FFF2-40B4-BE49-F238E27FC236}">
                <a16:creationId xmlns:a16="http://schemas.microsoft.com/office/drawing/2014/main" id="{6DB8BD22-5F50-A64E-BC19-86EA907E611E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8200" y="4419600"/>
            <a:ext cx="0" cy="20574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0430" name="Line 14">
            <a:extLst>
              <a:ext uri="{FF2B5EF4-FFF2-40B4-BE49-F238E27FC236}">
                <a16:creationId xmlns:a16="http://schemas.microsoft.com/office/drawing/2014/main" id="{CC4F4C86-BABD-504C-ABF3-45FA227781D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4419600"/>
            <a:ext cx="0" cy="20574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9884" name="Text Box 15">
            <a:extLst>
              <a:ext uri="{FF2B5EF4-FFF2-40B4-BE49-F238E27FC236}">
                <a16:creationId xmlns:a16="http://schemas.microsoft.com/office/drawing/2014/main" id="{1C19525D-621B-5649-A121-B4BEE5A636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98575"/>
            <a:ext cx="4200525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rgbClr val="FF6600"/>
                </a:solidFill>
                <a:ea typeface="宋体" panose="02010600030101010101" pitchFamily="2" charset="-122"/>
              </a:rPr>
              <a:t>1. </a:t>
            </a:r>
            <a:r>
              <a:rPr lang="zh-CN" altLang="en-US" sz="2800" b="1">
                <a:solidFill>
                  <a:srgbClr val="FF6600"/>
                </a:solidFill>
                <a:ea typeface="宋体" panose="02010600030101010101" pitchFamily="2" charset="-122"/>
              </a:rPr>
              <a:t>计数型序列信号发生器 </a:t>
            </a:r>
          </a:p>
        </p:txBody>
      </p:sp>
      <p:sp>
        <p:nvSpPr>
          <p:cNvPr id="700432" name="Text Box 16">
            <a:extLst>
              <a:ext uri="{FF2B5EF4-FFF2-40B4-BE49-F238E27FC236}">
                <a16:creationId xmlns:a16="http://schemas.microsoft.com/office/drawing/2014/main" id="{9720F8D6-725E-8A4B-9D05-9C0FE38B3A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4860925"/>
            <a:ext cx="2057400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0           0           1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0           1           0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0           1           1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1           0           0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0070C0"/>
                </a:solidFill>
                <a:ea typeface="宋体" panose="02010600030101010101" pitchFamily="2" charset="-122"/>
              </a:rPr>
              <a:t>0           0           0</a:t>
            </a:r>
          </a:p>
        </p:txBody>
      </p:sp>
      <p:sp>
        <p:nvSpPr>
          <p:cNvPr id="700433" name="Text Box 17">
            <a:extLst>
              <a:ext uri="{FF2B5EF4-FFF2-40B4-BE49-F238E27FC236}">
                <a16:creationId xmlns:a16="http://schemas.microsoft.com/office/drawing/2014/main" id="{352D5CFF-3732-FC40-B708-45A48D1FDD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4860925"/>
            <a:ext cx="533400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ea typeface="宋体" panose="02010600030101010101" pitchFamily="2" charset="-122"/>
              </a:rPr>
              <a:t>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ea typeface="宋体" panose="02010600030101010101" pitchFamily="2" charset="-122"/>
              </a:rPr>
              <a:t>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ea typeface="宋体" panose="02010600030101010101" pitchFamily="2" charset="-122"/>
              </a:rPr>
              <a:t>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ea typeface="宋体" panose="02010600030101010101" pitchFamily="2" charset="-122"/>
              </a:rPr>
              <a:t>0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ea typeface="宋体" panose="02010600030101010101" pitchFamily="2" charset="-122"/>
              </a:rPr>
              <a:t>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0423" grpId="0" autoUpdateAnimBg="0"/>
      <p:bldP spid="700425" grpId="0" autoUpdateAnimBg="0"/>
      <p:bldP spid="700432" grpId="0" autoUpdateAnimBg="0"/>
      <p:bldP spid="700433" grpId="0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>
            <a:extLst>
              <a:ext uri="{FF2B5EF4-FFF2-40B4-BE49-F238E27FC236}">
                <a16:creationId xmlns:a16="http://schemas.microsoft.com/office/drawing/2014/main" id="{B8D9EFA8-3916-3D49-9340-F963B71FB8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sp>
        <p:nvSpPr>
          <p:cNvPr id="80898" name="Text Box 3">
            <a:extLst>
              <a:ext uri="{FF2B5EF4-FFF2-40B4-BE49-F238E27FC236}">
                <a16:creationId xmlns:a16="http://schemas.microsoft.com/office/drawing/2014/main" id="{7D016243-B697-104B-9552-4E8058E61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371600"/>
            <a:ext cx="35814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设计</a:t>
            </a:r>
            <a:r>
              <a:rPr lang="en-US" altLang="zh-CN" sz="2200" b="1">
                <a:ea typeface="宋体" panose="02010600030101010101" pitchFamily="2" charset="-122"/>
              </a:rPr>
              <a:t>M</a:t>
            </a:r>
            <a:r>
              <a:rPr lang="zh-CN" altLang="en-US" sz="2200" b="1">
                <a:ea typeface="宋体" panose="02010600030101010101" pitchFamily="2" charset="-122"/>
              </a:rPr>
              <a:t>＝</a:t>
            </a:r>
            <a:r>
              <a:rPr lang="en-US" altLang="zh-CN" sz="2200" b="1">
                <a:ea typeface="宋体" panose="02010600030101010101" pitchFamily="2" charset="-122"/>
              </a:rPr>
              <a:t>5</a:t>
            </a:r>
            <a:r>
              <a:rPr lang="zh-CN" altLang="en-US" sz="2200" b="1">
                <a:ea typeface="宋体" panose="02010600030101010101" pitchFamily="2" charset="-122"/>
              </a:rPr>
              <a:t>的计数器 </a:t>
            </a:r>
          </a:p>
        </p:txBody>
      </p:sp>
      <p:pic>
        <p:nvPicPr>
          <p:cNvPr id="80899" name="Picture 4">
            <a:extLst>
              <a:ext uri="{FF2B5EF4-FFF2-40B4-BE49-F238E27FC236}">
                <a16:creationId xmlns:a16="http://schemas.microsoft.com/office/drawing/2014/main" id="{A12BE4BE-1688-7547-8352-47736484D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027238"/>
            <a:ext cx="3505200" cy="132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1445" name="Text Box 5">
            <a:extLst>
              <a:ext uri="{FF2B5EF4-FFF2-40B4-BE49-F238E27FC236}">
                <a16:creationId xmlns:a16="http://schemas.microsoft.com/office/drawing/2014/main" id="{F49E424D-587A-0640-8DA0-FFE0B38647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5907088"/>
            <a:ext cx="25146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ea typeface="宋体" panose="02010600030101010101" pitchFamily="2" charset="-122"/>
              </a:rPr>
              <a:t>画出逻辑图</a:t>
            </a:r>
            <a:r>
              <a:rPr lang="zh-CN" altLang="en-US" sz="2000" b="1"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455139C9-8699-694E-A890-8BB58CD20B3A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3621088"/>
            <a:ext cx="5562600" cy="1985962"/>
            <a:chOff x="1008" y="2160"/>
            <a:chExt cx="3504" cy="1251"/>
          </a:xfrm>
        </p:grpSpPr>
        <p:sp>
          <p:nvSpPr>
            <p:cNvPr id="80903" name="Text Box 7">
              <a:extLst>
                <a:ext uri="{FF2B5EF4-FFF2-40B4-BE49-F238E27FC236}">
                  <a16:creationId xmlns:a16="http://schemas.microsoft.com/office/drawing/2014/main" id="{12F458C4-83F5-6D4B-91E4-8A41785DF1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2160"/>
              <a:ext cx="3024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</a:rPr>
                <a:t>(4) </a:t>
              </a:r>
              <a:r>
                <a:rPr lang="zh-CN" altLang="en-US" sz="2200" b="1">
                  <a:ea typeface="宋体" panose="02010600030101010101" pitchFamily="2" charset="-122"/>
                </a:rPr>
                <a:t>设计组合电路，产生输出序列</a:t>
              </a:r>
              <a:r>
                <a:rPr lang="zh-CN" altLang="en-US" sz="2000" b="1">
                  <a:ea typeface="宋体" panose="02010600030101010101" pitchFamily="2" charset="-122"/>
                </a:rPr>
                <a:t> </a:t>
              </a:r>
            </a:p>
          </p:txBody>
        </p:sp>
        <p:grpSp>
          <p:nvGrpSpPr>
            <p:cNvPr id="80904" name="Group 8">
              <a:extLst>
                <a:ext uri="{FF2B5EF4-FFF2-40B4-BE49-F238E27FC236}">
                  <a16:creationId xmlns:a16="http://schemas.microsoft.com/office/drawing/2014/main" id="{1EA87B2F-AC11-294A-9A11-5E38E023AE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2" y="2448"/>
              <a:ext cx="1711" cy="963"/>
              <a:chOff x="1104" y="2304"/>
              <a:chExt cx="1711" cy="963"/>
            </a:xfrm>
          </p:grpSpPr>
          <p:grpSp>
            <p:nvGrpSpPr>
              <p:cNvPr id="80906" name="Group 9">
                <a:extLst>
                  <a:ext uri="{FF2B5EF4-FFF2-40B4-BE49-F238E27FC236}">
                    <a16:creationId xmlns:a16="http://schemas.microsoft.com/office/drawing/2014/main" id="{EF8AEE80-D2A3-D242-BA01-C425F6EDA56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36" y="2505"/>
                <a:ext cx="1579" cy="762"/>
                <a:chOff x="336" y="2976"/>
                <a:chExt cx="1728" cy="912"/>
              </a:xfrm>
            </p:grpSpPr>
            <p:sp>
              <p:nvSpPr>
                <p:cNvPr id="80923" name="Line 10">
                  <a:extLst>
                    <a:ext uri="{FF2B5EF4-FFF2-40B4-BE49-F238E27FC236}">
                      <a16:creationId xmlns:a16="http://schemas.microsoft.com/office/drawing/2014/main" id="{289367C5-DDF9-8747-BB87-3BB068B878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8" y="3552"/>
                  <a:ext cx="1536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0924" name="Group 11">
                  <a:extLst>
                    <a:ext uri="{FF2B5EF4-FFF2-40B4-BE49-F238E27FC236}">
                      <a16:creationId xmlns:a16="http://schemas.microsoft.com/office/drawing/2014/main" id="{9EBF3C81-4DC9-1F40-95ED-C7CC9AC56D8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36" y="2976"/>
                  <a:ext cx="1728" cy="912"/>
                  <a:chOff x="336" y="2976"/>
                  <a:chExt cx="1728" cy="912"/>
                </a:xfrm>
              </p:grpSpPr>
              <p:sp>
                <p:nvSpPr>
                  <p:cNvPr id="80925" name="Rectangle 12">
                    <a:extLst>
                      <a:ext uri="{FF2B5EF4-FFF2-40B4-BE49-F238E27FC236}">
                        <a16:creationId xmlns:a16="http://schemas.microsoft.com/office/drawing/2014/main" id="{32E212E4-0342-E748-8E02-88911917806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8" y="3216"/>
                    <a:ext cx="1536" cy="672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n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隶书" panose="02010509060101010101" pitchFamily="49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hlink"/>
                      </a:buClr>
                      <a:buSzPct val="55000"/>
                      <a:buFont typeface="Wingdings" pitchFamily="2" charset="2"/>
                      <a:buChar char="n"/>
                      <a:defRPr kumimoji="1"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SzPct val="50000"/>
                      <a:buFont typeface="Wingdings" pitchFamily="2" charset="2"/>
                      <a:buChar char="n"/>
                      <a:defRPr kumimoji="1"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55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zh-CN" altLang="en-US" sz="2400">
                      <a:latin typeface="Tahoma" panose="020B060403050404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926" name="Line 13">
                    <a:extLst>
                      <a:ext uri="{FF2B5EF4-FFF2-40B4-BE49-F238E27FC236}">
                        <a16:creationId xmlns:a16="http://schemas.microsoft.com/office/drawing/2014/main" id="{FC5D490C-5143-5542-B2A5-ADF3060ECF8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912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927" name="Line 14">
                    <a:extLst>
                      <a:ext uri="{FF2B5EF4-FFF2-40B4-BE49-F238E27FC236}">
                        <a16:creationId xmlns:a16="http://schemas.microsoft.com/office/drawing/2014/main" id="{6172BA6E-13FB-7E46-BD32-FB31E266FDF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1296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928" name="Line 15">
                    <a:extLst>
                      <a:ext uri="{FF2B5EF4-FFF2-40B4-BE49-F238E27FC236}">
                        <a16:creationId xmlns:a16="http://schemas.microsoft.com/office/drawing/2014/main" id="{4592B08F-11E6-1E4D-8DD6-02FE3AB6514F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1680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929" name="Line 16">
                    <a:extLst>
                      <a:ext uri="{FF2B5EF4-FFF2-40B4-BE49-F238E27FC236}">
                        <a16:creationId xmlns:a16="http://schemas.microsoft.com/office/drawing/2014/main" id="{F31370A0-A83F-8543-B0C8-433410DE9D0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336" y="2976"/>
                    <a:ext cx="192" cy="24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80907" name="Text Box 17">
                <a:extLst>
                  <a:ext uri="{FF2B5EF4-FFF2-40B4-BE49-F238E27FC236}">
                    <a16:creationId xmlns:a16="http://schemas.microsoft.com/office/drawing/2014/main" id="{5D9A0963-1E34-354D-B1AF-839771FE229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04" y="2539"/>
                <a:ext cx="292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Q</a:t>
                </a:r>
                <a:r>
                  <a:rPr lang="en-US" altLang="zh-CN" sz="2000" b="1" baseline="-25000">
                    <a:ea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80908" name="Text Box 18">
                <a:extLst>
                  <a:ext uri="{FF2B5EF4-FFF2-40B4-BE49-F238E27FC236}">
                    <a16:creationId xmlns:a16="http://schemas.microsoft.com/office/drawing/2014/main" id="{C71AAE89-EDAA-7849-BF77-EBDD91D42F1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1" y="2304"/>
                <a:ext cx="468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Q</a:t>
                </a:r>
                <a:r>
                  <a:rPr lang="en-US" altLang="zh-CN" sz="2000" b="1" baseline="-25000">
                    <a:ea typeface="宋体" panose="02010600030101010101" pitchFamily="2" charset="-122"/>
                  </a:rPr>
                  <a:t>2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Q</a:t>
                </a:r>
                <a:r>
                  <a:rPr lang="en-US" altLang="zh-CN" sz="2000" b="1" baseline="-25000">
                    <a:ea typeface="宋体" panose="02010600030101010101" pitchFamily="2" charset="-122"/>
                  </a:rPr>
                  <a:t>1</a:t>
                </a:r>
              </a:p>
            </p:txBody>
          </p:sp>
          <p:sp>
            <p:nvSpPr>
              <p:cNvPr id="80909" name="Text Box 19">
                <a:extLst>
                  <a:ext uri="{FF2B5EF4-FFF2-40B4-BE49-F238E27FC236}">
                    <a16:creationId xmlns:a16="http://schemas.microsoft.com/office/drawing/2014/main" id="{A1F311C4-6112-2646-82B4-4B60A15A02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1" y="2701"/>
                <a:ext cx="19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80910" name="Text Box 20">
                <a:extLst>
                  <a:ext uri="{FF2B5EF4-FFF2-40B4-BE49-F238E27FC236}">
                    <a16:creationId xmlns:a16="http://schemas.microsoft.com/office/drawing/2014/main" id="{DDE7182F-397F-FB42-93E0-828CB9ED1F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1" y="2982"/>
                <a:ext cx="19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1</a:t>
                </a:r>
              </a:p>
            </p:txBody>
          </p:sp>
          <p:sp>
            <p:nvSpPr>
              <p:cNvPr id="80911" name="Text Box 21">
                <a:extLst>
                  <a:ext uri="{FF2B5EF4-FFF2-40B4-BE49-F238E27FC236}">
                    <a16:creationId xmlns:a16="http://schemas.microsoft.com/office/drawing/2014/main" id="{14310092-0764-014A-834B-45C417C9532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9" y="2501"/>
                <a:ext cx="27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00</a:t>
                </a:r>
              </a:p>
            </p:txBody>
          </p:sp>
          <p:sp>
            <p:nvSpPr>
              <p:cNvPr id="80912" name="Text Box 22">
                <a:extLst>
                  <a:ext uri="{FF2B5EF4-FFF2-40B4-BE49-F238E27FC236}">
                    <a16:creationId xmlns:a16="http://schemas.microsoft.com/office/drawing/2014/main" id="{F5C68867-2E9C-4942-B2FB-F46D645FE7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00" y="2501"/>
                <a:ext cx="275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01</a:t>
                </a:r>
              </a:p>
            </p:txBody>
          </p:sp>
          <p:sp>
            <p:nvSpPr>
              <p:cNvPr id="80913" name="Text Box 23">
                <a:extLst>
                  <a:ext uri="{FF2B5EF4-FFF2-40B4-BE49-F238E27FC236}">
                    <a16:creationId xmlns:a16="http://schemas.microsoft.com/office/drawing/2014/main" id="{16267B51-6BB3-144E-90D2-7FEAC897BFD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50" y="2501"/>
                <a:ext cx="27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11</a:t>
                </a:r>
              </a:p>
            </p:txBody>
          </p:sp>
          <p:sp>
            <p:nvSpPr>
              <p:cNvPr id="80914" name="Text Box 24">
                <a:extLst>
                  <a:ext uri="{FF2B5EF4-FFF2-40B4-BE49-F238E27FC236}">
                    <a16:creationId xmlns:a16="http://schemas.microsoft.com/office/drawing/2014/main" id="{9E8131DC-208E-1C48-B45D-1239FAC5CBD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02" y="2501"/>
                <a:ext cx="27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10</a:t>
                </a:r>
              </a:p>
            </p:txBody>
          </p:sp>
          <p:sp>
            <p:nvSpPr>
              <p:cNvPr id="80915" name="Text Box 25">
                <a:extLst>
                  <a:ext uri="{FF2B5EF4-FFF2-40B4-BE49-F238E27FC236}">
                    <a16:creationId xmlns:a16="http://schemas.microsoft.com/office/drawing/2014/main" id="{D22844DF-7531-AB4C-9046-52F5850041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70" y="2701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1</a:t>
                </a:r>
              </a:p>
            </p:txBody>
          </p:sp>
          <p:sp>
            <p:nvSpPr>
              <p:cNvPr id="80916" name="Text Box 26">
                <a:extLst>
                  <a:ext uri="{FF2B5EF4-FFF2-40B4-BE49-F238E27FC236}">
                    <a16:creationId xmlns:a16="http://schemas.microsoft.com/office/drawing/2014/main" id="{CDA324D7-7BF3-9644-8CEB-584BDF89135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18" y="2701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000" b="1">
                    <a:ea typeface="宋体" panose="02010600030101010101" pitchFamily="2" charset="-122"/>
                    <a:sym typeface="Symbol" pitchFamily="2" charset="2"/>
                  </a:rPr>
                  <a:t>1</a:t>
                </a:r>
              </a:p>
            </p:txBody>
          </p:sp>
          <p:sp>
            <p:nvSpPr>
              <p:cNvPr id="80917" name="Text Box 27">
                <a:extLst>
                  <a:ext uri="{FF2B5EF4-FFF2-40B4-BE49-F238E27FC236}">
                    <a16:creationId xmlns:a16="http://schemas.microsoft.com/office/drawing/2014/main" id="{87AED511-6AF6-D042-94F7-542AC59D60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19" y="2701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80918" name="Text Box 28">
                <a:extLst>
                  <a:ext uri="{FF2B5EF4-FFF2-40B4-BE49-F238E27FC236}">
                    <a16:creationId xmlns:a16="http://schemas.microsoft.com/office/drawing/2014/main" id="{888142F7-8AD3-BA4A-8680-73A7FB8BC5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45" y="2701"/>
                <a:ext cx="2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000">
                    <a:ea typeface="宋体" panose="02010600030101010101" pitchFamily="2" charset="-122"/>
                    <a:sym typeface="Symbol" pitchFamily="2" charset="2"/>
                  </a:rPr>
                  <a:t></a:t>
                </a:r>
                <a:r>
                  <a:rPr lang="en-US" altLang="zh-CN" sz="2000" b="1">
                    <a:ea typeface="宋体" panose="02010600030101010101" pitchFamily="2" charset="-122"/>
                    <a:sym typeface="Symbol" pitchFamily="2" charset="2"/>
                  </a:rPr>
                  <a:t> </a:t>
                </a:r>
              </a:p>
            </p:txBody>
          </p:sp>
          <p:sp>
            <p:nvSpPr>
              <p:cNvPr id="80919" name="Text Box 29">
                <a:extLst>
                  <a:ext uri="{FF2B5EF4-FFF2-40B4-BE49-F238E27FC236}">
                    <a16:creationId xmlns:a16="http://schemas.microsoft.com/office/drawing/2014/main" id="{692AB501-0E50-CE42-8FD6-9838EFA3C4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70" y="2982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80920" name="Text Box 30">
                <a:extLst>
                  <a:ext uri="{FF2B5EF4-FFF2-40B4-BE49-F238E27FC236}">
                    <a16:creationId xmlns:a16="http://schemas.microsoft.com/office/drawing/2014/main" id="{3557BE9B-4D67-3C4C-8E6F-5C479254E3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18" y="2982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80921" name="Text Box 31">
                <a:extLst>
                  <a:ext uri="{FF2B5EF4-FFF2-40B4-BE49-F238E27FC236}">
                    <a16:creationId xmlns:a16="http://schemas.microsoft.com/office/drawing/2014/main" id="{A8663D72-CEE9-4947-A7A3-C470CA318CB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95" y="2982"/>
                <a:ext cx="2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000">
                    <a:ea typeface="宋体" panose="02010600030101010101" pitchFamily="2" charset="-122"/>
                    <a:sym typeface="Symbol" pitchFamily="2" charset="2"/>
                  </a:rPr>
                  <a:t></a:t>
                </a:r>
                <a:r>
                  <a:rPr lang="en-US" altLang="zh-CN" sz="2000" b="1">
                    <a:solidFill>
                      <a:schemeClr val="hlink"/>
                    </a:solidFill>
                    <a:ea typeface="宋体" panose="02010600030101010101" pitchFamily="2" charset="-122"/>
                    <a:sym typeface="Symbol" pitchFamily="2" charset="2"/>
                  </a:rPr>
                  <a:t> </a:t>
                </a:r>
              </a:p>
            </p:txBody>
          </p:sp>
          <p:sp>
            <p:nvSpPr>
              <p:cNvPr id="80922" name="Text Box 32">
                <a:extLst>
                  <a:ext uri="{FF2B5EF4-FFF2-40B4-BE49-F238E27FC236}">
                    <a16:creationId xmlns:a16="http://schemas.microsoft.com/office/drawing/2014/main" id="{24267D12-7BDC-F64A-8C8C-F1244D6FE6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50" y="2982"/>
                <a:ext cx="2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000">
                    <a:ea typeface="宋体" panose="02010600030101010101" pitchFamily="2" charset="-122"/>
                    <a:sym typeface="Symbol" pitchFamily="2" charset="2"/>
                  </a:rPr>
                  <a:t></a:t>
                </a:r>
                <a:r>
                  <a:rPr lang="en-US" altLang="zh-CN" sz="2000" b="1">
                    <a:ea typeface="宋体" panose="02010600030101010101" pitchFamily="2" charset="-122"/>
                    <a:sym typeface="Symbol" pitchFamily="2" charset="2"/>
                  </a:rPr>
                  <a:t> </a:t>
                </a:r>
              </a:p>
            </p:txBody>
          </p:sp>
        </p:grpSp>
        <p:graphicFrame>
          <p:nvGraphicFramePr>
            <p:cNvPr id="80905" name="Object 33">
              <a:extLst>
                <a:ext uri="{FF2B5EF4-FFF2-40B4-BE49-F238E27FC236}">
                  <a16:creationId xmlns:a16="http://schemas.microsoft.com/office/drawing/2014/main" id="{5068CF67-9485-7446-B4CC-9476A4E7EA8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52" y="2786"/>
            <a:ext cx="960" cy="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0946" name="Equation" r:id="rId4" imgW="15798800" imgH="6146800" progId="Equation.3">
                    <p:embed/>
                  </p:oleObj>
                </mc:Choice>
                <mc:Fallback>
                  <p:oleObj name="Equation" r:id="rId4" imgW="15798800" imgH="6146800" progId="Equation.3">
                    <p:embed/>
                    <p:pic>
                      <p:nvPicPr>
                        <p:cNvPr id="0" name="Object 3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52" y="2786"/>
                          <a:ext cx="960" cy="37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80902" name="Picture 34">
            <a:extLst>
              <a:ext uri="{FF2B5EF4-FFF2-40B4-BE49-F238E27FC236}">
                <a16:creationId xmlns:a16="http://schemas.microsoft.com/office/drawing/2014/main" id="{146E7E72-7258-A846-A358-03A72C639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350" y="1328738"/>
            <a:ext cx="3143250" cy="164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1445" grpId="0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>
            <a:extLst>
              <a:ext uri="{FF2B5EF4-FFF2-40B4-BE49-F238E27FC236}">
                <a16:creationId xmlns:a16="http://schemas.microsoft.com/office/drawing/2014/main" id="{85326965-39BD-1E41-893E-678D39990F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sp>
        <p:nvSpPr>
          <p:cNvPr id="81922" name="Text Box 5">
            <a:extLst>
              <a:ext uri="{FF2B5EF4-FFF2-40B4-BE49-F238E27FC236}">
                <a16:creationId xmlns:a16="http://schemas.microsoft.com/office/drawing/2014/main" id="{413960B7-C112-1745-B88C-193B237865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95400"/>
            <a:ext cx="4187825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rgbClr val="FF6600"/>
                </a:solidFill>
                <a:ea typeface="宋体" panose="02010600030101010101" pitchFamily="2" charset="-122"/>
              </a:rPr>
              <a:t>2. </a:t>
            </a:r>
            <a:r>
              <a:rPr lang="zh-CN" altLang="en-US" sz="2800" b="1">
                <a:solidFill>
                  <a:srgbClr val="FF6600"/>
                </a:solidFill>
                <a:ea typeface="宋体" panose="02010600030101010101" pitchFamily="2" charset="-122"/>
              </a:rPr>
              <a:t>移存型序列信号发生器</a:t>
            </a:r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81923" name="Text Box 7">
            <a:extLst>
              <a:ext uri="{FF2B5EF4-FFF2-40B4-BE49-F238E27FC236}">
                <a16:creationId xmlns:a16="http://schemas.microsoft.com/office/drawing/2014/main" id="{CBEE10B2-442D-914A-B622-E2965B34B8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905000"/>
            <a:ext cx="820102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设计一个移存型序列信号发生器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输出序列  </a:t>
            </a:r>
            <a:r>
              <a:rPr lang="en-US" altLang="zh-CN" sz="2200" b="1">
                <a:solidFill>
                  <a:schemeClr val="folHlink"/>
                </a:solidFill>
                <a:ea typeface="宋体" panose="02010600030101010101" pitchFamily="2" charset="-122"/>
              </a:rPr>
              <a:t>1 0 1 0 0 </a:t>
            </a:r>
            <a:r>
              <a:rPr lang="en-US" altLang="zh-CN" sz="2200" b="1">
                <a:ea typeface="宋体" panose="02010600030101010101" pitchFamily="2" charset="-122"/>
              </a:rPr>
              <a:t>  1 0 1 0 0 </a:t>
            </a:r>
          </a:p>
        </p:txBody>
      </p:sp>
      <p:grpSp>
        <p:nvGrpSpPr>
          <p:cNvPr id="2" name="Group 11">
            <a:extLst>
              <a:ext uri="{FF2B5EF4-FFF2-40B4-BE49-F238E27FC236}">
                <a16:creationId xmlns:a16="http://schemas.microsoft.com/office/drawing/2014/main" id="{4267BA51-4310-B943-88FD-50000215723D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2362200"/>
            <a:ext cx="6858000" cy="928688"/>
            <a:chOff x="720" y="1776"/>
            <a:chExt cx="4320" cy="585"/>
          </a:xfrm>
        </p:grpSpPr>
        <p:sp>
          <p:nvSpPr>
            <p:cNvPr id="81935" name="Text Box 8">
              <a:extLst>
                <a:ext uri="{FF2B5EF4-FFF2-40B4-BE49-F238E27FC236}">
                  <a16:creationId xmlns:a16="http://schemas.microsoft.com/office/drawing/2014/main" id="{FAFB6556-63A3-8541-A82D-7883C1C146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1776"/>
              <a:ext cx="4320" cy="5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宋体" panose="02010600030101010101" pitchFamily="2" charset="-122"/>
                </a:rPr>
                <a:t>解</a:t>
              </a:r>
              <a:r>
                <a:rPr lang="en-US" altLang="zh-CN" sz="2200" b="1">
                  <a:ea typeface="宋体" panose="02010600030101010101" pitchFamily="2" charset="-122"/>
                </a:rPr>
                <a:t>:  (1) </a:t>
              </a:r>
              <a:r>
                <a:rPr lang="zh-CN" altLang="en-US" sz="2200" b="1">
                  <a:ea typeface="宋体" panose="02010600030101010101" pitchFamily="2" charset="-122"/>
                </a:rPr>
                <a:t>确定循环长度和所需的移存器数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200" b="1">
                  <a:ea typeface="宋体" panose="02010600030101010101" pitchFamily="2" charset="-122"/>
                </a:rPr>
                <a:t>             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序列长度 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M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＝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5, 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故选 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K</a:t>
              </a:r>
              <a:r>
                <a:rPr lang="zh-CN" altLang="en-US" sz="2200" b="1">
                  <a:solidFill>
                    <a:srgbClr val="008000"/>
                  </a:solidFill>
                  <a:ea typeface="楷体_GB2312" pitchFamily="49" charset="-122"/>
                </a:rPr>
                <a:t>＝</a:t>
              </a:r>
              <a:r>
                <a:rPr lang="en-US" altLang="zh-CN" sz="2200" b="1">
                  <a:solidFill>
                    <a:srgbClr val="008000"/>
                  </a:solidFill>
                  <a:ea typeface="楷体_GB2312" pitchFamily="49" charset="-122"/>
                </a:rPr>
                <a:t>3</a:t>
              </a:r>
            </a:p>
          </p:txBody>
        </p:sp>
        <p:graphicFrame>
          <p:nvGraphicFramePr>
            <p:cNvPr id="81936" name="Object 9">
              <a:extLst>
                <a:ext uri="{FF2B5EF4-FFF2-40B4-BE49-F238E27FC236}">
                  <a16:creationId xmlns:a16="http://schemas.microsoft.com/office/drawing/2014/main" id="{18F4E3E2-FD07-A24B-A5D4-283D6B1E354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0" y="2064"/>
            <a:ext cx="1104" cy="2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69" r:id="rId3" imgW="21945600" imgH="4394200" progId="Equation.3">
                    <p:embed/>
                  </p:oleObj>
                </mc:Choice>
                <mc:Fallback>
                  <p:oleObj r:id="rId3" imgW="21945600" imgH="43942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0" y="2064"/>
                          <a:ext cx="1104" cy="22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48172" name="Text Box 12">
            <a:extLst>
              <a:ext uri="{FF2B5EF4-FFF2-40B4-BE49-F238E27FC236}">
                <a16:creationId xmlns:a16="http://schemas.microsoft.com/office/drawing/2014/main" id="{738344A5-AED6-6047-B83C-A3CA1F1B4C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276600"/>
            <a:ext cx="7315200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(2) </a:t>
            </a:r>
            <a:r>
              <a:rPr lang="zh-CN" altLang="en-US" sz="2200" b="1">
                <a:ea typeface="宋体" panose="02010600030101010101" pitchFamily="2" charset="-122"/>
              </a:rPr>
              <a:t>确定</a:t>
            </a:r>
            <a:r>
              <a:rPr lang="en-US" altLang="zh-CN" sz="2200" b="1">
                <a:ea typeface="宋体" panose="02010600030101010101" pitchFamily="2" charset="-122"/>
              </a:rPr>
              <a:t>K</a:t>
            </a:r>
            <a:r>
              <a:rPr lang="zh-CN" altLang="en-US" sz="2200" b="1">
                <a:ea typeface="宋体" panose="02010600030101010101" pitchFamily="2" charset="-122"/>
              </a:rPr>
              <a:t>值是否足够大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若 </a:t>
            </a:r>
            <a:r>
              <a:rPr lang="en-US" altLang="zh-CN" sz="2200" b="1">
                <a:ea typeface="宋体" panose="02010600030101010101" pitchFamily="2" charset="-122"/>
              </a:rPr>
              <a:t>K = 3, </a:t>
            </a:r>
            <a:r>
              <a:rPr lang="zh-CN" altLang="en-US" sz="2200" b="1">
                <a:ea typeface="宋体" panose="02010600030101010101" pitchFamily="2" charset="-122"/>
              </a:rPr>
              <a:t>按</a:t>
            </a:r>
            <a:r>
              <a:rPr lang="en-US" altLang="zh-CN" sz="2200" b="1">
                <a:ea typeface="宋体" panose="02010600030101010101" pitchFamily="2" charset="-122"/>
              </a:rPr>
              <a:t>3</a:t>
            </a:r>
            <a:r>
              <a:rPr lang="zh-CN" altLang="en-US" sz="2200" b="1">
                <a:ea typeface="宋体" panose="02010600030101010101" pitchFamily="2" charset="-122"/>
              </a:rPr>
              <a:t>位一组取信号</a:t>
            </a:r>
            <a:r>
              <a:rPr lang="en-US" altLang="zh-CN" sz="2200" b="1">
                <a:ea typeface="宋体" panose="02010600030101010101" pitchFamily="2" charset="-122"/>
              </a:rPr>
              <a:t>:  101  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010</a:t>
            </a:r>
            <a:r>
              <a:rPr lang="en-US" altLang="zh-CN" sz="2200" b="1">
                <a:ea typeface="宋体" panose="02010600030101010101" pitchFamily="2" charset="-122"/>
              </a:rPr>
              <a:t>   100   001 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010</a:t>
            </a:r>
            <a:endParaRPr lang="en-US" altLang="zh-CN" sz="2200" b="1">
              <a:ea typeface="宋体" panose="02010600030101010101" pitchFamily="2" charset="-122"/>
            </a:endParaRPr>
          </a:p>
        </p:txBody>
      </p:sp>
      <p:sp>
        <p:nvSpPr>
          <p:cNvPr id="348173" name="Text Box 13">
            <a:extLst>
              <a:ext uri="{FF2B5EF4-FFF2-40B4-BE49-F238E27FC236}">
                <a16:creationId xmlns:a16="http://schemas.microsoft.com/office/drawing/2014/main" id="{5E0BC4AA-5EEE-694D-A5FC-D240DF6A66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584700"/>
            <a:ext cx="5943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(3) </a:t>
            </a:r>
            <a:r>
              <a:rPr lang="zh-CN" altLang="en-US" sz="2200" b="1">
                <a:ea typeface="宋体" panose="02010600030101010101" pitchFamily="2" charset="-122"/>
              </a:rPr>
              <a:t>构成状态转移表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求反馈函数 </a:t>
            </a:r>
            <a:r>
              <a:rPr lang="en-US" altLang="zh-CN" sz="2200" b="1">
                <a:ea typeface="宋体" panose="02010600030101010101" pitchFamily="2" charset="-122"/>
              </a:rPr>
              <a:t>D</a:t>
            </a:r>
            <a:r>
              <a:rPr lang="en-US" altLang="zh-CN" sz="2200" b="1" baseline="-25000"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348174" name="Text Box 14">
            <a:extLst>
              <a:ext uri="{FF2B5EF4-FFF2-40B4-BE49-F238E27FC236}">
                <a16:creationId xmlns:a16="http://schemas.microsoft.com/office/drawing/2014/main" id="{F0544E02-3A9F-DE40-B151-303BD82C2F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4154488"/>
            <a:ext cx="65532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取 </a:t>
            </a:r>
            <a:r>
              <a:rPr lang="en-US" altLang="zh-CN" sz="2200" b="1">
                <a:ea typeface="宋体" panose="02010600030101010101" pitchFamily="2" charset="-122"/>
              </a:rPr>
              <a:t>K = 4, </a:t>
            </a:r>
            <a:r>
              <a:rPr lang="zh-CN" altLang="en-US" sz="2200" b="1">
                <a:ea typeface="宋体" panose="02010600030101010101" pitchFamily="2" charset="-122"/>
              </a:rPr>
              <a:t>则：  </a:t>
            </a:r>
            <a:r>
              <a:rPr lang="en-US" altLang="zh-CN" sz="2200" b="1">
                <a:ea typeface="宋体" panose="02010600030101010101" pitchFamily="2" charset="-122"/>
              </a:rPr>
              <a:t>1010  0100  1001  0010  0101</a:t>
            </a:r>
          </a:p>
        </p:txBody>
      </p:sp>
      <p:grpSp>
        <p:nvGrpSpPr>
          <p:cNvPr id="3" name="Group 30">
            <a:extLst>
              <a:ext uri="{FF2B5EF4-FFF2-40B4-BE49-F238E27FC236}">
                <a16:creationId xmlns:a16="http://schemas.microsoft.com/office/drawing/2014/main" id="{4E046C43-6DF5-594E-9F8B-C8672972EE7C}"/>
              </a:ext>
            </a:extLst>
          </p:cNvPr>
          <p:cNvGrpSpPr>
            <a:grpSpLocks/>
          </p:cNvGrpSpPr>
          <p:nvPr/>
        </p:nvGrpSpPr>
        <p:grpSpPr bwMode="auto">
          <a:xfrm>
            <a:off x="1922463" y="5118100"/>
            <a:ext cx="4097337" cy="1587500"/>
            <a:chOff x="1259" y="1296"/>
            <a:chExt cx="2581" cy="1000"/>
          </a:xfrm>
        </p:grpSpPr>
        <p:graphicFrame>
          <p:nvGraphicFramePr>
            <p:cNvPr id="81929" name="Object 31">
              <a:extLst>
                <a:ext uri="{FF2B5EF4-FFF2-40B4-BE49-F238E27FC236}">
                  <a16:creationId xmlns:a16="http://schemas.microsoft.com/office/drawing/2014/main" id="{792FB309-3443-C74C-9FA9-A64478089D0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68" y="1296"/>
            <a:ext cx="2328" cy="1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70" name="Equation" r:id="rId5" imgW="66408300" imgH="5562600" progId="Equation.3">
                    <p:embed/>
                  </p:oleObj>
                </mc:Choice>
                <mc:Fallback>
                  <p:oleObj name="Equation" r:id="rId5" imgW="66408300" imgH="5562600" progId="Equation.3">
                    <p:embed/>
                    <p:pic>
                      <p:nvPicPr>
                        <p:cNvPr id="0" name="Object 3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68" y="1296"/>
                          <a:ext cx="2328" cy="1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1930" name="Text Box 32">
              <a:extLst>
                <a:ext uri="{FF2B5EF4-FFF2-40B4-BE49-F238E27FC236}">
                  <a16:creationId xmlns:a16="http://schemas.microsoft.com/office/drawing/2014/main" id="{1E73359B-C15A-3A4D-B788-C16004429E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75" y="1468"/>
              <a:ext cx="1745" cy="8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1             0              1              0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0             1              0              0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1             0              0              1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0             0              1              0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600" b="1">
                  <a:ea typeface="宋体" panose="02010600030101010101" pitchFamily="2" charset="-122"/>
                </a:rPr>
                <a:t>0             1              0              1</a:t>
              </a:r>
            </a:p>
          </p:txBody>
        </p:sp>
        <p:sp>
          <p:nvSpPr>
            <p:cNvPr id="81931" name="Line 33">
              <a:extLst>
                <a:ext uri="{FF2B5EF4-FFF2-40B4-BE49-F238E27FC236}">
                  <a16:creationId xmlns:a16="http://schemas.microsoft.com/office/drawing/2014/main" id="{F428F65D-6929-774B-8C74-2D7E33BAA7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" y="2256"/>
              <a:ext cx="258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1932" name="Line 34">
              <a:extLst>
                <a:ext uri="{FF2B5EF4-FFF2-40B4-BE49-F238E27FC236}">
                  <a16:creationId xmlns:a16="http://schemas.microsoft.com/office/drawing/2014/main" id="{5E98967E-CA41-9545-8EBE-59B2A30747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" y="1488"/>
              <a:ext cx="248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1933" name="Line 35">
              <a:extLst>
                <a:ext uri="{FF2B5EF4-FFF2-40B4-BE49-F238E27FC236}">
                  <a16:creationId xmlns:a16="http://schemas.microsoft.com/office/drawing/2014/main" id="{C613B3EF-4F1B-3D4B-92DE-3E53517946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" y="1296"/>
              <a:ext cx="248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1934" name="Line 36">
              <a:extLst>
                <a:ext uri="{FF2B5EF4-FFF2-40B4-BE49-F238E27FC236}">
                  <a16:creationId xmlns:a16="http://schemas.microsoft.com/office/drawing/2014/main" id="{78F5F547-D87A-9A44-B26A-B0490D65BC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1296"/>
              <a:ext cx="0" cy="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72" grpId="0" autoUpdateAnimBg="0"/>
      <p:bldP spid="348173" grpId="0" autoUpdateAnimBg="0"/>
      <p:bldP spid="348174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id="{8251AF75-FE29-9E4F-AE92-D9B5C3940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21506" name="Text Box 7">
            <a:extLst>
              <a:ext uri="{FF2B5EF4-FFF2-40B4-BE49-F238E27FC236}">
                <a16:creationId xmlns:a16="http://schemas.microsoft.com/office/drawing/2014/main" id="{8F78E880-954E-A442-A240-404F7E27ED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6242050" cy="112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>
                <a:ea typeface="宋体" panose="02010600030101010101" pitchFamily="2" charset="-122"/>
              </a:rPr>
              <a:t>2.  </a:t>
            </a:r>
            <a:r>
              <a:rPr lang="zh-CN" altLang="en-US" sz="2800" b="1"/>
              <a:t>摩尔型</a:t>
            </a:r>
            <a:r>
              <a:rPr lang="en-US" altLang="zh-CN" sz="2800" b="1"/>
              <a:t>(Moore mode)</a:t>
            </a:r>
            <a:r>
              <a:rPr lang="zh-CN" altLang="en-US" sz="2800" b="1"/>
              <a:t>同步时序电路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zh-CN" altLang="en-US" sz="2400">
                <a:ea typeface="楷体_GB2312" pitchFamily="49" charset="-122"/>
              </a:rPr>
              <a:t>      </a:t>
            </a:r>
            <a:r>
              <a:rPr lang="zh-CN" altLang="en-US" sz="2400" b="1">
                <a:ea typeface="楷体_GB2312" pitchFamily="49" charset="-122"/>
              </a:rPr>
              <a:t>电路的输出仅是状态变量的函数</a:t>
            </a:r>
            <a:r>
              <a:rPr lang="en-US" altLang="zh-CN" sz="2400" b="1">
                <a:ea typeface="楷体_GB2312" pitchFamily="49" charset="-122"/>
              </a:rPr>
              <a:t>. </a:t>
            </a:r>
          </a:p>
        </p:txBody>
      </p:sp>
      <p:grpSp>
        <p:nvGrpSpPr>
          <p:cNvPr id="21507" name="Group 11">
            <a:extLst>
              <a:ext uri="{FF2B5EF4-FFF2-40B4-BE49-F238E27FC236}">
                <a16:creationId xmlns:a16="http://schemas.microsoft.com/office/drawing/2014/main" id="{7C9FCBF0-F15D-344D-B9C4-50DC9419E2B1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2743200"/>
            <a:ext cx="6781800" cy="3505200"/>
            <a:chOff x="1056" y="1488"/>
            <a:chExt cx="4032" cy="1962"/>
          </a:xfrm>
        </p:grpSpPr>
        <p:graphicFrame>
          <p:nvGraphicFramePr>
            <p:cNvPr id="21508" name="Object 8">
              <a:extLst>
                <a:ext uri="{FF2B5EF4-FFF2-40B4-BE49-F238E27FC236}">
                  <a16:creationId xmlns:a16="http://schemas.microsoft.com/office/drawing/2014/main" id="{8534B436-BF96-554E-9EE2-2F3FA688FDD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56" y="1488"/>
            <a:ext cx="4032" cy="19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59" r:id="rId3" imgW="17970500" imgH="8737600" progId="Visio.Drawing.5">
                    <p:embed/>
                  </p:oleObj>
                </mc:Choice>
                <mc:Fallback>
                  <p:oleObj r:id="rId3" imgW="17970500" imgH="8737600" progId="Visio.Drawing.5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56" y="1488"/>
                          <a:ext cx="4032" cy="19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509" name="Object 9">
              <a:extLst>
                <a:ext uri="{FF2B5EF4-FFF2-40B4-BE49-F238E27FC236}">
                  <a16:creationId xmlns:a16="http://schemas.microsoft.com/office/drawing/2014/main" id="{97250402-DA75-B74D-B5B5-8C28D9C3C7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36" y="1508"/>
            <a:ext cx="624" cy="2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60" r:id="rId5" imgW="12293600" imgH="5270500" progId="Equation.3">
                    <p:embed/>
                  </p:oleObj>
                </mc:Choice>
                <mc:Fallback>
                  <p:oleObj r:id="rId5" imgW="12293600" imgH="52705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36" y="1508"/>
                          <a:ext cx="624" cy="268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510" name="Object 10">
              <a:extLst>
                <a:ext uri="{FF2B5EF4-FFF2-40B4-BE49-F238E27FC236}">
                  <a16:creationId xmlns:a16="http://schemas.microsoft.com/office/drawing/2014/main" id="{741DF753-86C6-1943-B475-211BA9E22D0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20" y="1536"/>
            <a:ext cx="624" cy="2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61" r:id="rId7" imgW="12585700" imgH="5270500" progId="Equation.3">
                    <p:embed/>
                  </p:oleObj>
                </mc:Choice>
                <mc:Fallback>
                  <p:oleObj r:id="rId7" imgW="12585700" imgH="52705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20" y="1536"/>
                          <a:ext cx="624" cy="263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>
            <a:extLst>
              <a:ext uri="{FF2B5EF4-FFF2-40B4-BE49-F238E27FC236}">
                <a16:creationId xmlns:a16="http://schemas.microsoft.com/office/drawing/2014/main" id="{DBB099BD-CE0C-F045-A044-0E3A088767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grpSp>
        <p:nvGrpSpPr>
          <p:cNvPr id="2" name="Group 60">
            <a:extLst>
              <a:ext uri="{FF2B5EF4-FFF2-40B4-BE49-F238E27FC236}">
                <a16:creationId xmlns:a16="http://schemas.microsoft.com/office/drawing/2014/main" id="{8BA5C4D8-F120-9142-9F38-469838D60302}"/>
              </a:ext>
            </a:extLst>
          </p:cNvPr>
          <p:cNvGrpSpPr>
            <a:grpSpLocks/>
          </p:cNvGrpSpPr>
          <p:nvPr/>
        </p:nvGrpSpPr>
        <p:grpSpPr bwMode="auto">
          <a:xfrm>
            <a:off x="1998663" y="1752600"/>
            <a:ext cx="4953000" cy="2209800"/>
            <a:chOff x="1344" y="912"/>
            <a:chExt cx="3120" cy="1392"/>
          </a:xfrm>
        </p:grpSpPr>
        <p:graphicFrame>
          <p:nvGraphicFramePr>
            <p:cNvPr id="82991" name="Object 4">
              <a:extLst>
                <a:ext uri="{FF2B5EF4-FFF2-40B4-BE49-F238E27FC236}">
                  <a16:creationId xmlns:a16="http://schemas.microsoft.com/office/drawing/2014/main" id="{3D7B1F29-51EB-CB43-AD61-FDE5B2BC2C6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53" y="960"/>
            <a:ext cx="2935" cy="2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077" name="Equation" r:id="rId3" imgW="66408300" imgH="5562600" progId="Equation.3">
                    <p:embed/>
                  </p:oleObj>
                </mc:Choice>
                <mc:Fallback>
                  <p:oleObj name="Equation" r:id="rId3" imgW="66408300" imgH="5562600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53" y="960"/>
                          <a:ext cx="2935" cy="2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2992" name="Text Box 5">
              <a:extLst>
                <a:ext uri="{FF2B5EF4-FFF2-40B4-BE49-F238E27FC236}">
                  <a16:creationId xmlns:a16="http://schemas.microsoft.com/office/drawing/2014/main" id="{9D68409B-3165-2A40-AA0E-A2F8BBC7F3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60" y="1276"/>
              <a:ext cx="2332" cy="10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1             0              1              0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0             1              0              0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1             0              0              1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0             0              1              0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0             1              0              1</a:t>
              </a:r>
            </a:p>
          </p:txBody>
        </p:sp>
        <p:sp>
          <p:nvSpPr>
            <p:cNvPr id="82993" name="Line 15">
              <a:extLst>
                <a:ext uri="{FF2B5EF4-FFF2-40B4-BE49-F238E27FC236}">
                  <a16:creationId xmlns:a16="http://schemas.microsoft.com/office/drawing/2014/main" id="{4777708C-FD0C-2A46-A59D-57526F8E6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2304"/>
              <a:ext cx="312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94" name="Line 16">
              <a:extLst>
                <a:ext uri="{FF2B5EF4-FFF2-40B4-BE49-F238E27FC236}">
                  <a16:creationId xmlns:a16="http://schemas.microsoft.com/office/drawing/2014/main" id="{32A41A26-E581-E441-B83D-0485A0B526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1248"/>
              <a:ext cx="312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95" name="Line 17">
              <a:extLst>
                <a:ext uri="{FF2B5EF4-FFF2-40B4-BE49-F238E27FC236}">
                  <a16:creationId xmlns:a16="http://schemas.microsoft.com/office/drawing/2014/main" id="{5B4D71A8-A730-F44D-BCE2-0218A8FE62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912"/>
              <a:ext cx="312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96" name="Line 18">
              <a:extLst>
                <a:ext uri="{FF2B5EF4-FFF2-40B4-BE49-F238E27FC236}">
                  <a16:creationId xmlns:a16="http://schemas.microsoft.com/office/drawing/2014/main" id="{932B189B-417F-A445-9176-C23F36B9F6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912"/>
              <a:ext cx="0" cy="13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3" name="Group 58">
            <a:extLst>
              <a:ext uri="{FF2B5EF4-FFF2-40B4-BE49-F238E27FC236}">
                <a16:creationId xmlns:a16="http://schemas.microsoft.com/office/drawing/2014/main" id="{39627980-CEAF-6A41-A017-AC8BD6313BE7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4222750"/>
            <a:ext cx="2836863" cy="2482850"/>
            <a:chOff x="1152" y="2468"/>
            <a:chExt cx="1787" cy="1564"/>
          </a:xfrm>
        </p:grpSpPr>
        <p:sp>
          <p:nvSpPr>
            <p:cNvPr id="82957" name="Rectangle 21">
              <a:extLst>
                <a:ext uri="{FF2B5EF4-FFF2-40B4-BE49-F238E27FC236}">
                  <a16:creationId xmlns:a16="http://schemas.microsoft.com/office/drawing/2014/main" id="{0BE43411-B72C-614F-8DD5-3EF91694E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9" y="2761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958" name="Line 22">
              <a:extLst>
                <a:ext uri="{FF2B5EF4-FFF2-40B4-BE49-F238E27FC236}">
                  <a16:creationId xmlns:a16="http://schemas.microsoft.com/office/drawing/2014/main" id="{8887A2F7-B541-304E-A661-310E2FB3BF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321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59" name="Line 23">
              <a:extLst>
                <a:ext uri="{FF2B5EF4-FFF2-40B4-BE49-F238E27FC236}">
                  <a16:creationId xmlns:a16="http://schemas.microsoft.com/office/drawing/2014/main" id="{D31E855A-C1B1-B94E-9309-E1BED89764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3485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0" name="Line 24">
              <a:extLst>
                <a:ext uri="{FF2B5EF4-FFF2-40B4-BE49-F238E27FC236}">
                  <a16:creationId xmlns:a16="http://schemas.microsoft.com/office/drawing/2014/main" id="{B5665956-22C2-3240-B431-2E9481D00A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2990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1" name="Line 25">
              <a:extLst>
                <a:ext uri="{FF2B5EF4-FFF2-40B4-BE49-F238E27FC236}">
                  <a16:creationId xmlns:a16="http://schemas.microsoft.com/office/drawing/2014/main" id="{EAC3BD14-93CC-FE4B-9091-C445E4407A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8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2" name="Line 26">
              <a:extLst>
                <a:ext uri="{FF2B5EF4-FFF2-40B4-BE49-F238E27FC236}">
                  <a16:creationId xmlns:a16="http://schemas.microsoft.com/office/drawing/2014/main" id="{3270D743-D0B5-B64A-BF37-B1CAC9461E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8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3" name="Line 27">
              <a:extLst>
                <a:ext uri="{FF2B5EF4-FFF2-40B4-BE49-F238E27FC236}">
                  <a16:creationId xmlns:a16="http://schemas.microsoft.com/office/drawing/2014/main" id="{CEB94164-82E5-4F4A-8CD8-86BA87BC80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9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4" name="Line 28">
              <a:extLst>
                <a:ext uri="{FF2B5EF4-FFF2-40B4-BE49-F238E27FC236}">
                  <a16:creationId xmlns:a16="http://schemas.microsoft.com/office/drawing/2014/main" id="{466E64DC-2ECD-B74D-9A6D-1EF3ECB1D6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9" y="2570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65" name="Text Box 29">
              <a:extLst>
                <a:ext uri="{FF2B5EF4-FFF2-40B4-BE49-F238E27FC236}">
                  <a16:creationId xmlns:a16="http://schemas.microsoft.com/office/drawing/2014/main" id="{AE863880-E391-5D43-9452-32D46B1426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7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82966" name="Text Box 30">
              <a:extLst>
                <a:ext uri="{FF2B5EF4-FFF2-40B4-BE49-F238E27FC236}">
                  <a16:creationId xmlns:a16="http://schemas.microsoft.com/office/drawing/2014/main" id="{D703825B-4A71-2D43-9563-CE62CEFE2A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2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82967" name="Text Box 31">
              <a:extLst>
                <a:ext uri="{FF2B5EF4-FFF2-40B4-BE49-F238E27FC236}">
                  <a16:creationId xmlns:a16="http://schemas.microsoft.com/office/drawing/2014/main" id="{688130F5-A54C-D04F-8395-4C119AA747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7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82968" name="Text Box 32">
              <a:extLst>
                <a:ext uri="{FF2B5EF4-FFF2-40B4-BE49-F238E27FC236}">
                  <a16:creationId xmlns:a16="http://schemas.microsoft.com/office/drawing/2014/main" id="{8B70F8CF-FE2A-7B47-A62D-EBC253743D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63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82969" name="Text Box 33">
              <a:extLst>
                <a:ext uri="{FF2B5EF4-FFF2-40B4-BE49-F238E27FC236}">
                  <a16:creationId xmlns:a16="http://schemas.microsoft.com/office/drawing/2014/main" id="{B7C3FD8A-1C14-EC42-8BFB-3E68DFF6CB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73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82970" name="Text Box 34">
              <a:extLst>
                <a:ext uri="{FF2B5EF4-FFF2-40B4-BE49-F238E27FC236}">
                  <a16:creationId xmlns:a16="http://schemas.microsoft.com/office/drawing/2014/main" id="{498D29CB-F7B0-1845-935E-E864C07798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99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82971" name="Text Box 35">
              <a:extLst>
                <a:ext uri="{FF2B5EF4-FFF2-40B4-BE49-F238E27FC236}">
                  <a16:creationId xmlns:a16="http://schemas.microsoft.com/office/drawing/2014/main" id="{80E4E9CA-9361-2F4C-840E-56495607FE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4" y="326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82972" name="Text Box 36">
              <a:extLst>
                <a:ext uri="{FF2B5EF4-FFF2-40B4-BE49-F238E27FC236}">
                  <a16:creationId xmlns:a16="http://schemas.microsoft.com/office/drawing/2014/main" id="{DB1DAE77-316F-DA42-9BCD-0607247EE8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4" y="352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82973" name="Text Box 37">
              <a:extLst>
                <a:ext uri="{FF2B5EF4-FFF2-40B4-BE49-F238E27FC236}">
                  <a16:creationId xmlns:a16="http://schemas.microsoft.com/office/drawing/2014/main" id="{ECA6CE11-4779-874E-8BE0-1635E49D46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2725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74" name="Text Box 38">
              <a:extLst>
                <a:ext uri="{FF2B5EF4-FFF2-40B4-BE49-F238E27FC236}">
                  <a16:creationId xmlns:a16="http://schemas.microsoft.com/office/drawing/2014/main" id="{F13C19E6-9B1D-654B-8B1E-FD03055280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7" y="2734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75" name="Text Box 39">
              <a:extLst>
                <a:ext uri="{FF2B5EF4-FFF2-40B4-BE49-F238E27FC236}">
                  <a16:creationId xmlns:a16="http://schemas.microsoft.com/office/drawing/2014/main" id="{C02F3AE6-49E0-7745-BEC5-C3385F7513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2734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76" name="Text Box 40">
              <a:extLst>
                <a:ext uri="{FF2B5EF4-FFF2-40B4-BE49-F238E27FC236}">
                  <a16:creationId xmlns:a16="http://schemas.microsoft.com/office/drawing/2014/main" id="{99687C51-F855-5246-9BB3-24D7526819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2988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77" name="Text Box 41">
              <a:extLst>
                <a:ext uri="{FF2B5EF4-FFF2-40B4-BE49-F238E27FC236}">
                  <a16:creationId xmlns:a16="http://schemas.microsoft.com/office/drawing/2014/main" id="{AE6E9233-0F52-3B44-9837-1B50397D56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7" y="298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82978" name="Text Box 42">
              <a:extLst>
                <a:ext uri="{FF2B5EF4-FFF2-40B4-BE49-F238E27FC236}">
                  <a16:creationId xmlns:a16="http://schemas.microsoft.com/office/drawing/2014/main" id="{1B23168A-3D9B-614C-A9F1-1465431729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" y="299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82979" name="Text Box 43">
              <a:extLst>
                <a:ext uri="{FF2B5EF4-FFF2-40B4-BE49-F238E27FC236}">
                  <a16:creationId xmlns:a16="http://schemas.microsoft.com/office/drawing/2014/main" id="{757A88D4-2EBC-014A-97CD-0ED2A3D03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2997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2980" name="Text Box 44">
              <a:extLst>
                <a:ext uri="{FF2B5EF4-FFF2-40B4-BE49-F238E27FC236}">
                  <a16:creationId xmlns:a16="http://schemas.microsoft.com/office/drawing/2014/main" id="{418BC11E-11B5-AE49-A01C-194009DA70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3251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81" name="Text Box 45">
              <a:extLst>
                <a:ext uri="{FF2B5EF4-FFF2-40B4-BE49-F238E27FC236}">
                  <a16:creationId xmlns:a16="http://schemas.microsoft.com/office/drawing/2014/main" id="{D6D1BB68-1AC7-CD49-B780-9F1C5D4885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7" y="3251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2982" name="Text Box 46">
              <a:extLst>
                <a:ext uri="{FF2B5EF4-FFF2-40B4-BE49-F238E27FC236}">
                  <a16:creationId xmlns:a16="http://schemas.microsoft.com/office/drawing/2014/main" id="{FA4E83B9-0B05-B545-9474-4AAA7B23C5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6" y="3260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2983" name="Text Box 47">
              <a:extLst>
                <a:ext uri="{FF2B5EF4-FFF2-40B4-BE49-F238E27FC236}">
                  <a16:creationId xmlns:a16="http://schemas.microsoft.com/office/drawing/2014/main" id="{8AA9D8AA-BC78-7148-A2AA-2976859DE4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3260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2984" name="Text Box 48">
              <a:extLst>
                <a:ext uri="{FF2B5EF4-FFF2-40B4-BE49-F238E27FC236}">
                  <a16:creationId xmlns:a16="http://schemas.microsoft.com/office/drawing/2014/main" id="{F325B71F-69F6-C042-AACD-7579D890B0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9" y="35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82985" name="Text Box 50">
              <a:extLst>
                <a:ext uri="{FF2B5EF4-FFF2-40B4-BE49-F238E27FC236}">
                  <a16:creationId xmlns:a16="http://schemas.microsoft.com/office/drawing/2014/main" id="{14B7478F-8255-0646-A6E2-D494AD5C68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" y="353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82986" name="Text Box 51">
              <a:extLst>
                <a:ext uri="{FF2B5EF4-FFF2-40B4-BE49-F238E27FC236}">
                  <a16:creationId xmlns:a16="http://schemas.microsoft.com/office/drawing/2014/main" id="{4396FA5E-1B63-2E43-AD9D-9CB1ADD992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3532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2987" name="Text Box 52">
              <a:extLst>
                <a:ext uri="{FF2B5EF4-FFF2-40B4-BE49-F238E27FC236}">
                  <a16:creationId xmlns:a16="http://schemas.microsoft.com/office/drawing/2014/main" id="{9BF76916-20B6-9D49-BA18-D10D2A3683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7" y="27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82988" name="Object 53">
              <a:extLst>
                <a:ext uri="{FF2B5EF4-FFF2-40B4-BE49-F238E27FC236}">
                  <a16:creationId xmlns:a16="http://schemas.microsoft.com/office/drawing/2014/main" id="{312AD472-B6CA-B943-97E2-122C0D45554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52" y="2643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078" name="Equation" r:id="rId5" imgW="8775700" imgH="5562600" progId="Equation.3">
                    <p:embed/>
                  </p:oleObj>
                </mc:Choice>
                <mc:Fallback>
                  <p:oleObj name="Equation" r:id="rId5" imgW="8775700" imgH="5562600" progId="Equation.3">
                    <p:embed/>
                    <p:pic>
                      <p:nvPicPr>
                        <p:cNvPr id="0" name="Object 5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2" y="2643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989" name="Object 54">
              <a:extLst>
                <a:ext uri="{FF2B5EF4-FFF2-40B4-BE49-F238E27FC236}">
                  <a16:creationId xmlns:a16="http://schemas.microsoft.com/office/drawing/2014/main" id="{0B0A3A21-D51D-D44F-85B1-B3310024BFB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52" y="2468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079" name="Equation" r:id="rId7" imgW="8775700" imgH="5562600" progId="Equation.3">
                    <p:embed/>
                  </p:oleObj>
                </mc:Choice>
                <mc:Fallback>
                  <p:oleObj name="Equation" r:id="rId7" imgW="8775700" imgH="5562600" progId="Equation.3">
                    <p:embed/>
                    <p:pic>
                      <p:nvPicPr>
                        <p:cNvPr id="0" name="Object 5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52" y="2468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990" name="Object 55">
              <a:extLst>
                <a:ext uri="{FF2B5EF4-FFF2-40B4-BE49-F238E27FC236}">
                  <a16:creationId xmlns:a16="http://schemas.microsoft.com/office/drawing/2014/main" id="{31456467-D43B-EA47-A628-6844928CE21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79" y="3778"/>
            <a:ext cx="244" cy="2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080" name="Equation" r:id="rId9" imgW="4978400" imgH="5270500" progId="Equation.3">
                    <p:embed/>
                  </p:oleObj>
                </mc:Choice>
                <mc:Fallback>
                  <p:oleObj name="Equation" r:id="rId9" imgW="4978400" imgH="5270500" progId="Equation.3">
                    <p:embed/>
                    <p:pic>
                      <p:nvPicPr>
                        <p:cNvPr id="0" name="Object 5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9" y="3778"/>
                          <a:ext cx="244" cy="2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57432" name="Object 56">
            <a:extLst>
              <a:ext uri="{FF2B5EF4-FFF2-40B4-BE49-F238E27FC236}">
                <a16:creationId xmlns:a16="http://schemas.microsoft.com/office/drawing/2014/main" id="{F46B9312-3576-E34A-8F1E-9818A467F37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4724400"/>
          <a:ext cx="19812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081" name="Equation" r:id="rId11" imgW="18719800" imgH="6146800" progId="Equation.3">
                  <p:embed/>
                </p:oleObj>
              </mc:Choice>
              <mc:Fallback>
                <p:oleObj name="Equation" r:id="rId11" imgW="18719800" imgH="6146800" progId="Equation.3">
                  <p:embed/>
                  <p:pic>
                    <p:nvPicPr>
                      <p:cNvPr id="0" name="Object 5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4724400"/>
                        <a:ext cx="1981200" cy="660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67">
            <a:extLst>
              <a:ext uri="{FF2B5EF4-FFF2-40B4-BE49-F238E27FC236}">
                <a16:creationId xmlns:a16="http://schemas.microsoft.com/office/drawing/2014/main" id="{9AFFFA15-9051-D14D-8902-C110E282E467}"/>
              </a:ext>
            </a:extLst>
          </p:cNvPr>
          <p:cNvGrpSpPr>
            <a:grpSpLocks/>
          </p:cNvGrpSpPr>
          <p:nvPr/>
        </p:nvGrpSpPr>
        <p:grpSpPr bwMode="auto">
          <a:xfrm>
            <a:off x="5427663" y="2286000"/>
            <a:ext cx="1371600" cy="1616075"/>
            <a:chOff x="3504" y="1248"/>
            <a:chExt cx="864" cy="1018"/>
          </a:xfrm>
        </p:grpSpPr>
        <p:sp>
          <p:nvSpPr>
            <p:cNvPr id="82951" name="Text Box 59">
              <a:extLst>
                <a:ext uri="{FF2B5EF4-FFF2-40B4-BE49-F238E27FC236}">
                  <a16:creationId xmlns:a16="http://schemas.microsoft.com/office/drawing/2014/main" id="{0C1201B3-32C4-7245-8BCE-6A49820A9D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8" y="1248"/>
              <a:ext cx="240" cy="10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0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1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82952" name="Line 61">
              <a:extLst>
                <a:ext uri="{FF2B5EF4-FFF2-40B4-BE49-F238E27FC236}">
                  <a16:creationId xmlns:a16="http://schemas.microsoft.com/office/drawing/2014/main" id="{8098EF77-EAC8-9541-AE70-D0DAAB0DDA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92"/>
              <a:ext cx="62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53" name="Line 63">
              <a:extLst>
                <a:ext uri="{FF2B5EF4-FFF2-40B4-BE49-F238E27FC236}">
                  <a16:creationId xmlns:a16="http://schemas.microsoft.com/office/drawing/2014/main" id="{7041B9F9-13D1-F745-B3BB-A0DC4E34F9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584"/>
              <a:ext cx="62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54" name="Line 64">
              <a:extLst>
                <a:ext uri="{FF2B5EF4-FFF2-40B4-BE49-F238E27FC236}">
                  <a16:creationId xmlns:a16="http://schemas.microsoft.com/office/drawing/2014/main" id="{408DFD39-6021-AB47-9040-7647E10388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776"/>
              <a:ext cx="62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55" name="Line 65">
              <a:extLst>
                <a:ext uri="{FF2B5EF4-FFF2-40B4-BE49-F238E27FC236}">
                  <a16:creationId xmlns:a16="http://schemas.microsoft.com/office/drawing/2014/main" id="{99644EE2-81B2-CC44-A6DB-BB85253B71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968"/>
              <a:ext cx="62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2956" name="Line 66">
              <a:extLst>
                <a:ext uri="{FF2B5EF4-FFF2-40B4-BE49-F238E27FC236}">
                  <a16:creationId xmlns:a16="http://schemas.microsoft.com/office/drawing/2014/main" id="{231A2062-E681-024C-A112-04B1C87019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1392"/>
              <a:ext cx="624" cy="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82950" name="Text Box 68">
            <a:extLst>
              <a:ext uri="{FF2B5EF4-FFF2-40B4-BE49-F238E27FC236}">
                <a16:creationId xmlns:a16="http://schemas.microsoft.com/office/drawing/2014/main" id="{D636F8FE-4D6B-4242-AAB6-6926FEFB4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371600"/>
            <a:ext cx="133508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>
                <a:ea typeface="宋体" panose="02010600030101010101" pitchFamily="2" charset="-122"/>
              </a:rPr>
              <a:t>状态转移表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>
            <a:extLst>
              <a:ext uri="{FF2B5EF4-FFF2-40B4-BE49-F238E27FC236}">
                <a16:creationId xmlns:a16="http://schemas.microsoft.com/office/drawing/2014/main" id="{BFFC6D03-E734-4D4C-960D-B98A3B18F3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5.3.3 </a:t>
            </a:r>
            <a:r>
              <a:rPr lang="zh-CN" altLang="en-US" sz="3200" b="1"/>
              <a:t>序列信号发生器</a:t>
            </a:r>
          </a:p>
        </p:txBody>
      </p:sp>
      <p:sp>
        <p:nvSpPr>
          <p:cNvPr id="83970" name="Text Box 4">
            <a:extLst>
              <a:ext uri="{FF2B5EF4-FFF2-40B4-BE49-F238E27FC236}">
                <a16:creationId xmlns:a16="http://schemas.microsoft.com/office/drawing/2014/main" id="{93434040-62C8-844B-8A5E-4C6C9F7BB9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371600"/>
            <a:ext cx="41910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(4) </a:t>
            </a:r>
            <a:r>
              <a:rPr lang="zh-CN" altLang="en-US" sz="2200" b="1">
                <a:ea typeface="宋体" panose="02010600030101010101" pitchFamily="2" charset="-122"/>
              </a:rPr>
              <a:t>检查自启动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画出逻辑图</a:t>
            </a:r>
          </a:p>
        </p:txBody>
      </p:sp>
      <p:pic>
        <p:nvPicPr>
          <p:cNvPr id="83971" name="Picture 5">
            <a:extLst>
              <a:ext uri="{FF2B5EF4-FFF2-40B4-BE49-F238E27FC236}">
                <a16:creationId xmlns:a16="http://schemas.microsoft.com/office/drawing/2014/main" id="{466994A8-3D29-214D-A8F3-FB7BC671A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851025"/>
            <a:ext cx="4648200" cy="310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2" name="Text Box 6">
            <a:extLst>
              <a:ext uri="{FF2B5EF4-FFF2-40B4-BE49-F238E27FC236}">
                <a16:creationId xmlns:a16="http://schemas.microsoft.com/office/drawing/2014/main" id="{EF434B31-14AA-FC41-99D1-2216E67D5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5983288"/>
            <a:ext cx="41910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(5) </a:t>
            </a:r>
            <a:r>
              <a:rPr lang="zh-CN" altLang="en-US" sz="2200" b="1">
                <a:ea typeface="宋体" panose="02010600030101010101" pitchFamily="2" charset="-122"/>
              </a:rPr>
              <a:t>画出逻辑图，完成整个设计。</a:t>
            </a:r>
          </a:p>
        </p:txBody>
      </p:sp>
      <p:sp>
        <p:nvSpPr>
          <p:cNvPr id="83973" name="Text Box 7">
            <a:extLst>
              <a:ext uri="{FF2B5EF4-FFF2-40B4-BE49-F238E27FC236}">
                <a16:creationId xmlns:a16="http://schemas.microsoft.com/office/drawing/2014/main" id="{AA380BF7-6232-DE40-A24A-7E05B0608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029200"/>
            <a:ext cx="7010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latin typeface="Tahoma" panose="020B060403050404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sz="2200" b="1">
                <a:solidFill>
                  <a:srgbClr val="008000"/>
                </a:solidFill>
                <a:ea typeface="楷体_GB2312" pitchFamily="49" charset="-122"/>
              </a:rPr>
              <a:t>电路上电时无论处在什么状态，最多经过六拍即可进入正常的计数循环，输出规定的序列。</a:t>
            </a:r>
          </a:p>
        </p:txBody>
      </p:sp>
      <p:grpSp>
        <p:nvGrpSpPr>
          <p:cNvPr id="83974" name="Group 8">
            <a:extLst>
              <a:ext uri="{FF2B5EF4-FFF2-40B4-BE49-F238E27FC236}">
                <a16:creationId xmlns:a16="http://schemas.microsoft.com/office/drawing/2014/main" id="{F41FE1DC-7AEB-3F4E-B58F-54387A0131C9}"/>
              </a:ext>
            </a:extLst>
          </p:cNvPr>
          <p:cNvGrpSpPr>
            <a:grpSpLocks/>
          </p:cNvGrpSpPr>
          <p:nvPr/>
        </p:nvGrpSpPr>
        <p:grpSpPr bwMode="auto">
          <a:xfrm>
            <a:off x="6154738" y="1752600"/>
            <a:ext cx="2836862" cy="2482850"/>
            <a:chOff x="1152" y="2468"/>
            <a:chExt cx="1787" cy="1564"/>
          </a:xfrm>
        </p:grpSpPr>
        <p:sp>
          <p:nvSpPr>
            <p:cNvPr id="83976" name="Rectangle 9">
              <a:extLst>
                <a:ext uri="{FF2B5EF4-FFF2-40B4-BE49-F238E27FC236}">
                  <a16:creationId xmlns:a16="http://schemas.microsoft.com/office/drawing/2014/main" id="{8F5C5C6C-09A5-2D46-80C0-115E98DE7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9" y="2761"/>
              <a:ext cx="1319" cy="9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3977" name="Line 10">
              <a:extLst>
                <a:ext uri="{FF2B5EF4-FFF2-40B4-BE49-F238E27FC236}">
                  <a16:creationId xmlns:a16="http://schemas.microsoft.com/office/drawing/2014/main" id="{244B1C16-56C4-F94C-8E83-893A1EEB49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3219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78" name="Line 11">
              <a:extLst>
                <a:ext uri="{FF2B5EF4-FFF2-40B4-BE49-F238E27FC236}">
                  <a16:creationId xmlns:a16="http://schemas.microsoft.com/office/drawing/2014/main" id="{0BFC1468-894C-4F4F-873F-872A1F71F8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3485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79" name="Line 12">
              <a:extLst>
                <a:ext uri="{FF2B5EF4-FFF2-40B4-BE49-F238E27FC236}">
                  <a16:creationId xmlns:a16="http://schemas.microsoft.com/office/drawing/2014/main" id="{9C362A53-9400-5449-B908-C06F926150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9" y="2990"/>
              <a:ext cx="131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80" name="Line 13">
              <a:extLst>
                <a:ext uri="{FF2B5EF4-FFF2-40B4-BE49-F238E27FC236}">
                  <a16:creationId xmlns:a16="http://schemas.microsoft.com/office/drawing/2014/main" id="{34EDB6C9-40B1-E248-9F98-25593F5E82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8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81" name="Line 14">
              <a:extLst>
                <a:ext uri="{FF2B5EF4-FFF2-40B4-BE49-F238E27FC236}">
                  <a16:creationId xmlns:a16="http://schemas.microsoft.com/office/drawing/2014/main" id="{0D2E4234-0C26-D043-AFF3-4C2E1570F1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8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82" name="Line 15">
              <a:extLst>
                <a:ext uri="{FF2B5EF4-FFF2-40B4-BE49-F238E27FC236}">
                  <a16:creationId xmlns:a16="http://schemas.microsoft.com/office/drawing/2014/main" id="{195EF631-0AC8-3C45-AB7A-1DF41BF0C5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9" y="2761"/>
              <a:ext cx="0" cy="9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83" name="Line 16">
              <a:extLst>
                <a:ext uri="{FF2B5EF4-FFF2-40B4-BE49-F238E27FC236}">
                  <a16:creationId xmlns:a16="http://schemas.microsoft.com/office/drawing/2014/main" id="{DE112440-EBF1-0D4C-B1B6-3B6A0955B6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9" y="2570"/>
              <a:ext cx="320" cy="1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984" name="Text Box 17">
              <a:extLst>
                <a:ext uri="{FF2B5EF4-FFF2-40B4-BE49-F238E27FC236}">
                  <a16:creationId xmlns:a16="http://schemas.microsoft.com/office/drawing/2014/main" id="{D6A87053-2DAF-F942-8B36-3FEC541386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7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83985" name="Text Box 18">
              <a:extLst>
                <a:ext uri="{FF2B5EF4-FFF2-40B4-BE49-F238E27FC236}">
                  <a16:creationId xmlns:a16="http://schemas.microsoft.com/office/drawing/2014/main" id="{D0550823-7727-7A41-B28A-32C7666408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2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83986" name="Text Box 19">
              <a:extLst>
                <a:ext uri="{FF2B5EF4-FFF2-40B4-BE49-F238E27FC236}">
                  <a16:creationId xmlns:a16="http://schemas.microsoft.com/office/drawing/2014/main" id="{B77C4C66-BCD3-FF41-AE96-B5E2CF02B6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7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83987" name="Text Box 20">
              <a:extLst>
                <a:ext uri="{FF2B5EF4-FFF2-40B4-BE49-F238E27FC236}">
                  <a16:creationId xmlns:a16="http://schemas.microsoft.com/office/drawing/2014/main" id="{27D3F27B-C269-824C-86CD-48103D79AE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63" y="2559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83988" name="Text Box 21">
              <a:extLst>
                <a:ext uri="{FF2B5EF4-FFF2-40B4-BE49-F238E27FC236}">
                  <a16:creationId xmlns:a16="http://schemas.microsoft.com/office/drawing/2014/main" id="{13DD081F-3810-E24F-BA61-5569C3083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734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00</a:t>
              </a:r>
            </a:p>
          </p:txBody>
        </p:sp>
        <p:sp>
          <p:nvSpPr>
            <p:cNvPr id="83989" name="Text Box 22">
              <a:extLst>
                <a:ext uri="{FF2B5EF4-FFF2-40B4-BE49-F238E27FC236}">
                  <a16:creationId xmlns:a16="http://schemas.microsoft.com/office/drawing/2014/main" id="{48EB4CD9-2610-644E-93A9-B201A15A42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3" y="2997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01</a:t>
              </a:r>
            </a:p>
          </p:txBody>
        </p:sp>
        <p:sp>
          <p:nvSpPr>
            <p:cNvPr id="83990" name="Text Box 23">
              <a:extLst>
                <a:ext uri="{FF2B5EF4-FFF2-40B4-BE49-F238E27FC236}">
                  <a16:creationId xmlns:a16="http://schemas.microsoft.com/office/drawing/2014/main" id="{B12E7544-135F-544D-AB75-D8A459C5BF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4" y="3260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11</a:t>
              </a:r>
            </a:p>
          </p:txBody>
        </p:sp>
        <p:sp>
          <p:nvSpPr>
            <p:cNvPr id="83991" name="Text Box 24">
              <a:extLst>
                <a:ext uri="{FF2B5EF4-FFF2-40B4-BE49-F238E27FC236}">
                  <a16:creationId xmlns:a16="http://schemas.microsoft.com/office/drawing/2014/main" id="{B3F28362-13CF-B74C-9784-48F969BFB8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4" y="3523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solidFill>
                    <a:schemeClr val="tx2"/>
                  </a:solidFill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83992" name="Text Box 25">
              <a:extLst>
                <a:ext uri="{FF2B5EF4-FFF2-40B4-BE49-F238E27FC236}">
                  <a16:creationId xmlns:a16="http://schemas.microsoft.com/office/drawing/2014/main" id="{53FE4AE8-3BA7-4B46-80B1-260C18B1E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2725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3993" name="Text Box 26">
              <a:extLst>
                <a:ext uri="{FF2B5EF4-FFF2-40B4-BE49-F238E27FC236}">
                  <a16:creationId xmlns:a16="http://schemas.microsoft.com/office/drawing/2014/main" id="{812A3B67-7058-0342-9D0E-D734DB3146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7" y="2734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3994" name="Text Box 27">
              <a:extLst>
                <a:ext uri="{FF2B5EF4-FFF2-40B4-BE49-F238E27FC236}">
                  <a16:creationId xmlns:a16="http://schemas.microsoft.com/office/drawing/2014/main" id="{38221589-293D-564D-8C81-F17FD1405A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2734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3995" name="Text Box 28">
              <a:extLst>
                <a:ext uri="{FF2B5EF4-FFF2-40B4-BE49-F238E27FC236}">
                  <a16:creationId xmlns:a16="http://schemas.microsoft.com/office/drawing/2014/main" id="{34AD3DC0-FE8C-414D-8A56-491821B02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2988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3996" name="Text Box 29">
              <a:extLst>
                <a:ext uri="{FF2B5EF4-FFF2-40B4-BE49-F238E27FC236}">
                  <a16:creationId xmlns:a16="http://schemas.microsoft.com/office/drawing/2014/main" id="{E49E33A0-2BB2-4E40-BE29-46EDA111BF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7" y="2988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0</a:t>
              </a:r>
            </a:p>
          </p:txBody>
        </p:sp>
        <p:sp>
          <p:nvSpPr>
            <p:cNvPr id="83997" name="Text Box 30">
              <a:extLst>
                <a:ext uri="{FF2B5EF4-FFF2-40B4-BE49-F238E27FC236}">
                  <a16:creationId xmlns:a16="http://schemas.microsoft.com/office/drawing/2014/main" id="{86D30D9C-5DA0-614C-B4CF-2C07395A18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" y="2997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83998" name="Text Box 31">
              <a:extLst>
                <a:ext uri="{FF2B5EF4-FFF2-40B4-BE49-F238E27FC236}">
                  <a16:creationId xmlns:a16="http://schemas.microsoft.com/office/drawing/2014/main" id="{23046CBA-96E5-7340-9CA9-5F676A7572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2997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3999" name="Text Box 32">
              <a:extLst>
                <a:ext uri="{FF2B5EF4-FFF2-40B4-BE49-F238E27FC236}">
                  <a16:creationId xmlns:a16="http://schemas.microsoft.com/office/drawing/2014/main" id="{9653A698-3E2E-0547-B43B-8A8F8EE6A5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" y="3251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4000" name="Text Box 33">
              <a:extLst>
                <a:ext uri="{FF2B5EF4-FFF2-40B4-BE49-F238E27FC236}">
                  <a16:creationId xmlns:a16="http://schemas.microsoft.com/office/drawing/2014/main" id="{3B28E6D4-E470-534C-BA46-28C670581D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7" y="3251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84001" name="Text Box 34">
              <a:extLst>
                <a:ext uri="{FF2B5EF4-FFF2-40B4-BE49-F238E27FC236}">
                  <a16:creationId xmlns:a16="http://schemas.microsoft.com/office/drawing/2014/main" id="{D0056CF6-73CA-AF4E-8E71-5D4941ED1C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6" y="3260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4002" name="Text Box 35">
              <a:extLst>
                <a:ext uri="{FF2B5EF4-FFF2-40B4-BE49-F238E27FC236}">
                  <a16:creationId xmlns:a16="http://schemas.microsoft.com/office/drawing/2014/main" id="{88C43742-1500-2043-8DA0-375A29A29A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3260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4003" name="Text Box 36">
              <a:extLst>
                <a:ext uri="{FF2B5EF4-FFF2-40B4-BE49-F238E27FC236}">
                  <a16:creationId xmlns:a16="http://schemas.microsoft.com/office/drawing/2014/main" id="{A402FE58-B562-D342-BE03-CCB2BA3F09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9" y="3523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sp>
          <p:nvSpPr>
            <p:cNvPr id="84004" name="Text Box 37">
              <a:extLst>
                <a:ext uri="{FF2B5EF4-FFF2-40B4-BE49-F238E27FC236}">
                  <a16:creationId xmlns:a16="http://schemas.microsoft.com/office/drawing/2014/main" id="{8ECDC3D9-ACC3-C74E-9FE9-56C705A0CD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" y="3532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r>
                <a:rPr lang="en-US" altLang="zh-CN" sz="2000" b="1">
                  <a:ea typeface="宋体" panose="02010600030101010101" pitchFamily="2" charset="-122"/>
                  <a:sym typeface="Symbol" pitchFamily="2" charset="2"/>
                </a:rPr>
                <a:t>0</a:t>
              </a:r>
            </a:p>
          </p:txBody>
        </p:sp>
        <p:sp>
          <p:nvSpPr>
            <p:cNvPr id="84005" name="Text Box 38">
              <a:extLst>
                <a:ext uri="{FF2B5EF4-FFF2-40B4-BE49-F238E27FC236}">
                  <a16:creationId xmlns:a16="http://schemas.microsoft.com/office/drawing/2014/main" id="{0FA1C4B4-A91D-C541-A7B9-2D63AB4EEC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8" y="3532"/>
              <a:ext cx="15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</a:t>
              </a:r>
              <a:endParaRPr lang="en-US" altLang="zh-CN" sz="2000" b="1">
                <a:ea typeface="宋体" panose="02010600030101010101" pitchFamily="2" charset="-122"/>
                <a:sym typeface="Symbol" pitchFamily="2" charset="2"/>
              </a:endParaRPr>
            </a:p>
          </p:txBody>
        </p:sp>
        <p:sp>
          <p:nvSpPr>
            <p:cNvPr id="84006" name="Text Box 39">
              <a:extLst>
                <a:ext uri="{FF2B5EF4-FFF2-40B4-BE49-F238E27FC236}">
                  <a16:creationId xmlns:a16="http://schemas.microsoft.com/office/drawing/2014/main" id="{659B1864-A770-D646-9049-CE81CE237A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7" y="2760"/>
              <a:ext cx="2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1</a:t>
              </a:r>
            </a:p>
          </p:txBody>
        </p:sp>
        <p:graphicFrame>
          <p:nvGraphicFramePr>
            <p:cNvPr id="84007" name="Object 40">
              <a:extLst>
                <a:ext uri="{FF2B5EF4-FFF2-40B4-BE49-F238E27FC236}">
                  <a16:creationId xmlns:a16="http://schemas.microsoft.com/office/drawing/2014/main" id="{8274FD68-4600-814A-81D0-248627E671B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52" y="2643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74" name="Equation" r:id="rId4" imgW="8775700" imgH="5562600" progId="Equation.3">
                    <p:embed/>
                  </p:oleObj>
                </mc:Choice>
                <mc:Fallback>
                  <p:oleObj name="Equation" r:id="rId4" imgW="8775700" imgH="5562600" progId="Equation.3">
                    <p:embed/>
                    <p:pic>
                      <p:nvPicPr>
                        <p:cNvPr id="0" name="Object 4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2" y="2643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008" name="Object 41">
              <a:extLst>
                <a:ext uri="{FF2B5EF4-FFF2-40B4-BE49-F238E27FC236}">
                  <a16:creationId xmlns:a16="http://schemas.microsoft.com/office/drawing/2014/main" id="{88728135-85D1-4443-ABAF-F621EC79701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52" y="2468"/>
            <a:ext cx="333" cy="2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75" name="Equation" r:id="rId6" imgW="8775700" imgH="5562600" progId="Equation.3">
                    <p:embed/>
                  </p:oleObj>
                </mc:Choice>
                <mc:Fallback>
                  <p:oleObj name="Equation" r:id="rId6" imgW="8775700" imgH="5562600" progId="Equation.3">
                    <p:embed/>
                    <p:pic>
                      <p:nvPicPr>
                        <p:cNvPr id="0" name="Object 4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52" y="2468"/>
                          <a:ext cx="333" cy="2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009" name="Object 42">
              <a:extLst>
                <a:ext uri="{FF2B5EF4-FFF2-40B4-BE49-F238E27FC236}">
                  <a16:creationId xmlns:a16="http://schemas.microsoft.com/office/drawing/2014/main" id="{44980A18-B622-6344-B16C-26A3269D695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79" y="3778"/>
            <a:ext cx="244" cy="2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76" name="Equation" r:id="rId8" imgW="4978400" imgH="5270500" progId="Equation.3">
                    <p:embed/>
                  </p:oleObj>
                </mc:Choice>
                <mc:Fallback>
                  <p:oleObj name="Equation" r:id="rId8" imgW="4978400" imgH="5270500" progId="Equation.3">
                    <p:embed/>
                    <p:pic>
                      <p:nvPicPr>
                        <p:cNvPr id="0" name="Object 4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9" y="3778"/>
                          <a:ext cx="244" cy="2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83975" name="Object 43">
            <a:extLst>
              <a:ext uri="{FF2B5EF4-FFF2-40B4-BE49-F238E27FC236}">
                <a16:creationId xmlns:a16="http://schemas.microsoft.com/office/drawing/2014/main" id="{77C941D2-66B0-9A42-97B2-861B88FDA6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39000" y="4267200"/>
          <a:ext cx="17526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77" name="Equation" r:id="rId10" imgW="18719800" imgH="6146800" progId="Equation.3">
                  <p:embed/>
                </p:oleObj>
              </mc:Choice>
              <mc:Fallback>
                <p:oleObj name="Equation" r:id="rId10" imgW="18719800" imgH="6146800" progId="Equation.3">
                  <p:embed/>
                  <p:pic>
                    <p:nvPicPr>
                      <p:cNvPr id="0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9000" y="4267200"/>
                        <a:ext cx="1752600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>
            <a:extLst>
              <a:ext uri="{FF2B5EF4-FFF2-40B4-BE49-F238E27FC236}">
                <a16:creationId xmlns:a16="http://schemas.microsoft.com/office/drawing/2014/main" id="{B7E1AC3B-23C5-C747-9516-765B0745A9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5.3.4 M</a:t>
            </a:r>
            <a:r>
              <a:rPr lang="zh-CN" altLang="en-US" sz="3200" b="1"/>
              <a:t>序列发生器</a:t>
            </a:r>
          </a:p>
        </p:txBody>
      </p:sp>
      <p:sp>
        <p:nvSpPr>
          <p:cNvPr id="84994" name="Rectangle 3">
            <a:extLst>
              <a:ext uri="{FF2B5EF4-FFF2-40B4-BE49-F238E27FC236}">
                <a16:creationId xmlns:a16="http://schemas.microsoft.com/office/drawing/2014/main" id="{4333686A-3B1A-3D4B-A07D-F85A184463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1295400"/>
            <a:ext cx="7504113" cy="3733800"/>
          </a:xfrm>
        </p:spPr>
        <p:txBody>
          <a:bodyPr/>
          <a:lstStyle/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zh-CN" altLang="en-US" sz="2800" b="1"/>
              <a:t>扩频通信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zh-CN" altLang="en-US" sz="2000" b="1"/>
              <a:t>扩频的方式：跳频、直接序列扩频。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zh-CN" altLang="en-US" sz="2000" b="1"/>
              <a:t>    </a:t>
            </a:r>
            <a:r>
              <a:rPr lang="zh-CN" altLang="en-US" sz="2000" b="1">
                <a:ea typeface="楷体_GB2312" pitchFamily="49" charset="-122"/>
              </a:rPr>
              <a:t>直接序列扩频是用高速率扩频序列在发射端扩展信号的频谱，在接收端进行解扩，把展开的扩频信号还原。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zh-CN" altLang="en-US" sz="2000" b="1"/>
              <a:t>在信息传输中，信号之间的差异越大越好。直接序列扩频是用伪噪声序列对载波进行调制。若扩频码正交，可作为用户地址码，实现码分多址</a:t>
            </a:r>
            <a:r>
              <a:rPr lang="en-US" altLang="zh-CN" sz="2000" b="1"/>
              <a:t>(CDMA)</a:t>
            </a:r>
            <a:r>
              <a:rPr lang="zh-CN" altLang="en-US" sz="2000" b="1"/>
              <a:t>通信。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zh-CN" altLang="en-US" sz="2000" b="1"/>
              <a:t>真正的随机信号是不能重复再现的，只能产生一种周期性的脉冲信号来近似随机噪声，称为</a:t>
            </a:r>
            <a:r>
              <a:rPr lang="zh-CN" altLang="en-US" sz="2000" b="1">
                <a:solidFill>
                  <a:schemeClr val="hlink"/>
                </a:solidFill>
              </a:rPr>
              <a:t>伪随机序列</a:t>
            </a:r>
            <a:r>
              <a:rPr lang="zh-CN" altLang="en-US" sz="2000" b="1"/>
              <a:t>。 </a:t>
            </a:r>
          </a:p>
        </p:txBody>
      </p:sp>
      <p:sp>
        <p:nvSpPr>
          <p:cNvPr id="389124" name="Rectangle 4">
            <a:extLst>
              <a:ext uri="{FF2B5EF4-FFF2-40B4-BE49-F238E27FC236}">
                <a16:creationId xmlns:a16="http://schemas.microsoft.com/office/drawing/2014/main" id="{420656FC-084C-FC4E-9D60-73A3C90444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029200"/>
            <a:ext cx="7504113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en-US" altLang="zh-CN" sz="2800" b="1"/>
              <a:t>M</a:t>
            </a:r>
            <a:r>
              <a:rPr lang="zh-CN" altLang="en-US" sz="2800" b="1"/>
              <a:t>序列</a:t>
            </a:r>
            <a:r>
              <a:rPr lang="zh-CN" altLang="en-US" sz="2400" b="1"/>
              <a:t>   </a:t>
            </a:r>
            <a:r>
              <a:rPr lang="zh-CN" altLang="en-US" sz="2000" b="1">
                <a:ea typeface="宋体" panose="02010600030101010101" pitchFamily="2" charset="-122"/>
              </a:rPr>
              <a:t>是一种伪随机序列，又称为</a:t>
            </a:r>
            <a:r>
              <a:rPr lang="zh-CN" altLang="en-US" sz="2000" b="1">
                <a:solidFill>
                  <a:schemeClr val="hlink"/>
                </a:solidFill>
                <a:ea typeface="宋体" panose="02010600030101010101" pitchFamily="2" charset="-122"/>
              </a:rPr>
              <a:t>最长线性序列</a:t>
            </a:r>
            <a:r>
              <a:rPr lang="zh-CN" altLang="en-US" sz="2000" b="1">
                <a:ea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en-US" altLang="zh-CN" sz="2800" b="1"/>
              <a:t>M</a:t>
            </a:r>
            <a:r>
              <a:rPr lang="zh-CN" altLang="en-US" sz="2800" b="1"/>
              <a:t>序列信号发生器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</a:pPr>
            <a:r>
              <a:rPr lang="zh-CN" altLang="en-US" sz="2000" b="1"/>
              <a:t>移存型序列信号发生器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9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4" grpId="0" autoUpdateAnimBg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>
            <a:extLst>
              <a:ext uri="{FF2B5EF4-FFF2-40B4-BE49-F238E27FC236}">
                <a16:creationId xmlns:a16="http://schemas.microsoft.com/office/drawing/2014/main" id="{4718846E-3BEE-7545-B876-CA05CF8C61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M</a:t>
            </a:r>
            <a:r>
              <a:rPr lang="zh-CN" altLang="en-US" sz="3200" b="1"/>
              <a:t>序列发生器</a:t>
            </a:r>
            <a:r>
              <a:rPr lang="zh-CN" altLang="en-US"/>
              <a:t> </a:t>
            </a:r>
          </a:p>
        </p:txBody>
      </p:sp>
      <p:sp>
        <p:nvSpPr>
          <p:cNvPr id="86018" name="Text Box 5">
            <a:extLst>
              <a:ext uri="{FF2B5EF4-FFF2-40B4-BE49-F238E27FC236}">
                <a16:creationId xmlns:a16="http://schemas.microsoft.com/office/drawing/2014/main" id="{44CE7E49-CDF7-5946-A430-8BC6A88B85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12863"/>
            <a:ext cx="2065338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6600"/>
                </a:solidFill>
                <a:ea typeface="宋体" panose="02010600030101010101" pitchFamily="2" charset="-122"/>
              </a:rPr>
              <a:t>1. M</a:t>
            </a:r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序列特点</a:t>
            </a:r>
            <a:r>
              <a:rPr lang="zh-CN" altLang="en-US" sz="2000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86019" name="Text Box 6">
            <a:extLst>
              <a:ext uri="{FF2B5EF4-FFF2-40B4-BE49-F238E27FC236}">
                <a16:creationId xmlns:a16="http://schemas.microsoft.com/office/drawing/2014/main" id="{C25AFA81-C80B-2341-9EC3-5547950D3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874838"/>
            <a:ext cx="7162800" cy="203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en-US" altLang="zh-CN" sz="2000" b="1">
                <a:ea typeface="宋体" panose="02010600030101010101" pitchFamily="2" charset="-12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是一种伪随机序列；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zh-CN" altLang="en-US" sz="2000" b="1">
                <a:ea typeface="宋体" panose="02010600030101010101" pitchFamily="2" charset="-122"/>
              </a:rPr>
              <a:t> 反馈电路均为异或电路；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  <a:sym typeface="Symbol" pitchFamily="2" charset="2"/>
              </a:rPr>
              <a:t></a:t>
            </a:r>
            <a:r>
              <a:rPr lang="zh-CN" altLang="en-US" sz="2000" b="1">
                <a:ea typeface="宋体" panose="02010600030101010101" pitchFamily="2" charset="-122"/>
              </a:rPr>
              <a:t> 若</a:t>
            </a:r>
            <a:r>
              <a:rPr lang="en-US" altLang="zh-CN" sz="2000" b="1">
                <a:ea typeface="宋体" panose="02010600030101010101" pitchFamily="2" charset="-122"/>
              </a:rPr>
              <a:t>M</a:t>
            </a:r>
            <a:r>
              <a:rPr lang="zh-CN" altLang="en-US" sz="2000" b="1">
                <a:ea typeface="宋体" panose="02010600030101010101" pitchFamily="2" charset="-122"/>
              </a:rPr>
              <a:t>序列发生器由 </a:t>
            </a:r>
            <a:r>
              <a:rPr lang="en-US" altLang="zh-CN" sz="2000" b="1">
                <a:ea typeface="宋体" panose="02010600030101010101" pitchFamily="2" charset="-122"/>
              </a:rPr>
              <a:t>K </a:t>
            </a:r>
            <a:r>
              <a:rPr lang="zh-CN" altLang="en-US" sz="2000" b="1">
                <a:ea typeface="宋体" panose="02010600030101010101" pitchFamily="2" charset="-122"/>
              </a:rPr>
              <a:t>位移存器构成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则 </a:t>
            </a:r>
            <a:r>
              <a:rPr lang="en-US" altLang="zh-CN" sz="2000" b="1">
                <a:ea typeface="宋体" panose="02010600030101010101" pitchFamily="2" charset="-122"/>
              </a:rPr>
              <a:t>M = 2</a:t>
            </a:r>
            <a:r>
              <a:rPr lang="en-US" altLang="zh-CN" sz="2000" b="1" baseline="30000">
                <a:ea typeface="宋体" panose="02010600030101010101" pitchFamily="2" charset="-122"/>
              </a:rPr>
              <a:t>K</a:t>
            </a:r>
            <a:r>
              <a:rPr lang="en-US" altLang="zh-CN" sz="2000" b="1">
                <a:ea typeface="宋体" panose="02010600030101010101" pitchFamily="2" charset="-122"/>
              </a:rPr>
              <a:t> – 1 </a:t>
            </a:r>
            <a:r>
              <a:rPr lang="zh-CN" altLang="en-US" sz="2000" b="1">
                <a:ea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在连续的 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M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位信号中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一定包含一组 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K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个相连的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1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信号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,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一组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    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K-1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个相连的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0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信号 。</a:t>
            </a:r>
          </a:p>
        </p:txBody>
      </p:sp>
      <p:pic>
        <p:nvPicPr>
          <p:cNvPr id="86020" name="Picture 7">
            <a:extLst>
              <a:ext uri="{FF2B5EF4-FFF2-40B4-BE49-F238E27FC236}">
                <a16:creationId xmlns:a16="http://schemas.microsoft.com/office/drawing/2014/main" id="{FB6F2CF7-EDB1-BA49-B4D4-F862D17D5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4114800"/>
            <a:ext cx="6781800" cy="195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21" name="Text Box 8">
            <a:extLst>
              <a:ext uri="{FF2B5EF4-FFF2-40B4-BE49-F238E27FC236}">
                <a16:creationId xmlns:a16="http://schemas.microsoft.com/office/drawing/2014/main" id="{5D21CAB8-84C6-B745-ABC7-F9513398A9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6248400"/>
            <a:ext cx="3867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solidFill>
                  <a:srgbClr val="FF6600"/>
                </a:solidFill>
                <a:ea typeface="宋体" panose="02010600030101010101" pitchFamily="2" charset="-122"/>
              </a:rPr>
              <a:t>1  1  1  1</a:t>
            </a:r>
            <a:r>
              <a:rPr lang="en-US" altLang="zh-CN" sz="2000" b="1">
                <a:ea typeface="宋体" panose="02010600030101010101" pitchFamily="2" charset="-122"/>
              </a:rPr>
              <a:t>  0  1  0  1  1  0  0  1  </a:t>
            </a:r>
            <a:r>
              <a:rPr lang="en-US" altLang="zh-CN" sz="2000" b="1">
                <a:solidFill>
                  <a:srgbClr val="996600"/>
                </a:solidFill>
                <a:ea typeface="宋体" panose="02010600030101010101" pitchFamily="2" charset="-122"/>
              </a:rPr>
              <a:t>0  0  0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>
            <a:extLst>
              <a:ext uri="{FF2B5EF4-FFF2-40B4-BE49-F238E27FC236}">
                <a16:creationId xmlns:a16="http://schemas.microsoft.com/office/drawing/2014/main" id="{81F06CCC-D225-094D-9345-AAA24BEAEB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M</a:t>
            </a:r>
            <a:r>
              <a:rPr lang="zh-CN" altLang="en-US" sz="3200" b="1"/>
              <a:t>序列发生器</a:t>
            </a:r>
          </a:p>
        </p:txBody>
      </p:sp>
      <p:sp>
        <p:nvSpPr>
          <p:cNvPr id="87042" name="Text Box 4">
            <a:extLst>
              <a:ext uri="{FF2B5EF4-FFF2-40B4-BE49-F238E27FC236}">
                <a16:creationId xmlns:a16="http://schemas.microsoft.com/office/drawing/2014/main" id="{4A9BF226-FFA9-4549-B10D-2642D43765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7925" y="1312863"/>
            <a:ext cx="3992563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6600"/>
                </a:solidFill>
                <a:ea typeface="宋体" panose="02010600030101010101" pitchFamily="2" charset="-122"/>
              </a:rPr>
              <a:t>2. M</a:t>
            </a:r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序列信号发生器的设计 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87043" name="Text Box 5">
            <a:extLst>
              <a:ext uri="{FF2B5EF4-FFF2-40B4-BE49-F238E27FC236}">
                <a16:creationId xmlns:a16="http://schemas.microsoft.com/office/drawing/2014/main" id="{B4338803-6DBF-F64A-8557-11F545A76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2725" y="1855788"/>
            <a:ext cx="357028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M</a:t>
            </a:r>
            <a:r>
              <a:rPr lang="zh-CN" altLang="en-US" sz="2000" b="1">
                <a:ea typeface="宋体" panose="02010600030101010101" pitchFamily="2" charset="-122"/>
              </a:rPr>
              <a:t>序列信号发生器的设计已经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定型化，一般只需查表即可。 </a:t>
            </a:r>
          </a:p>
        </p:txBody>
      </p:sp>
      <p:pic>
        <p:nvPicPr>
          <p:cNvPr id="87044" name="Picture 142">
            <a:extLst>
              <a:ext uri="{FF2B5EF4-FFF2-40B4-BE49-F238E27FC236}">
                <a16:creationId xmlns:a16="http://schemas.microsoft.com/office/drawing/2014/main" id="{8FF52013-24C5-7145-97C6-B76EB488F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100" y="1295400"/>
            <a:ext cx="3695700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47">
            <a:extLst>
              <a:ext uri="{FF2B5EF4-FFF2-40B4-BE49-F238E27FC236}">
                <a16:creationId xmlns:a16="http://schemas.microsoft.com/office/drawing/2014/main" id="{5317E135-1D4D-384F-8DBA-EF502ED1D515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2971800"/>
            <a:ext cx="4137025" cy="2709863"/>
            <a:chOff x="768" y="1872"/>
            <a:chExt cx="2606" cy="1707"/>
          </a:xfrm>
        </p:grpSpPr>
        <p:sp>
          <p:nvSpPr>
            <p:cNvPr id="87046" name="Text Box 143">
              <a:extLst>
                <a:ext uri="{FF2B5EF4-FFF2-40B4-BE49-F238E27FC236}">
                  <a16:creationId xmlns:a16="http://schemas.microsoft.com/office/drawing/2014/main" id="{9A6CAE53-3627-0A4E-892D-982F170B1E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1872"/>
              <a:ext cx="2568" cy="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400" b="1">
                  <a:solidFill>
                    <a:srgbClr val="FF6600"/>
                  </a:solidFill>
                  <a:ea typeface="宋体" panose="02010600030101010101" pitchFamily="2" charset="-122"/>
                </a:rPr>
                <a:t>3. </a:t>
              </a:r>
              <a:r>
                <a:rPr lang="zh-CN" altLang="en-US" sz="2400" b="1">
                  <a:solidFill>
                    <a:srgbClr val="FF6600"/>
                  </a:solidFill>
                  <a:ea typeface="宋体" panose="02010600030101010101" pitchFamily="2" charset="-122"/>
                </a:rPr>
                <a:t>电路的自启动问题 ：</a:t>
              </a:r>
              <a:r>
                <a:rPr lang="zh-CN" altLang="en-US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 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zh-CN" altLang="en-US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     </a:t>
              </a:r>
              <a:r>
                <a:rPr lang="zh-CN" altLang="en-US" sz="2000" b="1">
                  <a:ea typeface="宋体" panose="02010600030101010101" pitchFamily="2" charset="-122"/>
                </a:rPr>
                <a:t>避免电路进入</a:t>
              </a:r>
              <a:r>
                <a:rPr lang="en-US" altLang="zh-CN" sz="2000" b="1">
                  <a:ea typeface="宋体" panose="02010600030101010101" pitchFamily="2" charset="-122"/>
                </a:rPr>
                <a:t>0</a:t>
              </a:r>
              <a:r>
                <a:rPr lang="zh-CN" altLang="en-US" sz="2000" b="1">
                  <a:ea typeface="宋体" panose="02010600030101010101" pitchFamily="2" charset="-122"/>
                </a:rPr>
                <a:t>状态，加入全“</a:t>
              </a:r>
              <a:r>
                <a:rPr lang="en-US" altLang="zh-CN" sz="2000" b="1">
                  <a:ea typeface="宋体" panose="02010600030101010101" pitchFamily="2" charset="-122"/>
                </a:rPr>
                <a:t>0”</a:t>
              </a:r>
            </a:p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     </a:t>
              </a:r>
              <a:r>
                <a:rPr lang="zh-CN" altLang="en-US" sz="2000" b="1">
                  <a:ea typeface="宋体" panose="02010600030101010101" pitchFamily="2" charset="-122"/>
                </a:rPr>
                <a:t>校正项</a:t>
              </a:r>
              <a:r>
                <a:rPr lang="en-US" altLang="zh-CN" sz="2000" b="1">
                  <a:ea typeface="宋体" panose="02010600030101010101" pitchFamily="2" charset="-122"/>
                </a:rPr>
                <a:t>.</a:t>
              </a:r>
              <a:r>
                <a:rPr lang="en-US" altLang="zh-CN" sz="2000" b="1">
                  <a:solidFill>
                    <a:srgbClr val="FF6600"/>
                  </a:solidFill>
                  <a:ea typeface="宋体" panose="02010600030101010101" pitchFamily="2" charset="-122"/>
                </a:rPr>
                <a:t> </a:t>
              </a:r>
            </a:p>
          </p:txBody>
        </p:sp>
        <p:graphicFrame>
          <p:nvGraphicFramePr>
            <p:cNvPr id="87047" name="Object 144">
              <a:extLst>
                <a:ext uri="{FF2B5EF4-FFF2-40B4-BE49-F238E27FC236}">
                  <a16:creationId xmlns:a16="http://schemas.microsoft.com/office/drawing/2014/main" id="{91BEBFF2-198F-A843-AF63-72275B86C36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94" y="2784"/>
            <a:ext cx="2141" cy="2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7081" name="公式" r:id="rId4" imgW="43002200" imgH="5854700" progId="Equation.3">
                    <p:embed/>
                  </p:oleObj>
                </mc:Choice>
                <mc:Fallback>
                  <p:oleObj name="公式" r:id="rId4" imgW="43002200" imgH="5854700" progId="Equation.3">
                    <p:embed/>
                    <p:pic>
                      <p:nvPicPr>
                        <p:cNvPr id="0" name="Object 14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94" y="2784"/>
                          <a:ext cx="2141" cy="2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7048" name="Object 145">
              <a:extLst>
                <a:ext uri="{FF2B5EF4-FFF2-40B4-BE49-F238E27FC236}">
                  <a16:creationId xmlns:a16="http://schemas.microsoft.com/office/drawing/2014/main" id="{6506DC7D-AB08-7243-A1B8-45ED70E07D8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94" y="3303"/>
            <a:ext cx="2380" cy="2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7082" name="公式" r:id="rId6" imgW="49733200" imgH="5854700" progId="Equation.3">
                    <p:embed/>
                  </p:oleObj>
                </mc:Choice>
                <mc:Fallback>
                  <p:oleObj name="公式" r:id="rId6" imgW="49733200" imgH="5854700" progId="Equation.3">
                    <p:embed/>
                    <p:pic>
                      <p:nvPicPr>
                        <p:cNvPr id="0" name="Object 14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94" y="3303"/>
                          <a:ext cx="2380" cy="27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>
            <a:extLst>
              <a:ext uri="{FF2B5EF4-FFF2-40B4-BE49-F238E27FC236}">
                <a16:creationId xmlns:a16="http://schemas.microsoft.com/office/drawing/2014/main" id="{600BDA25-98FC-0748-B84A-7F05493787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/>
              <a:t>M</a:t>
            </a:r>
            <a:r>
              <a:rPr lang="zh-CN" altLang="en-US" sz="3200" b="1"/>
              <a:t>序列发生器</a:t>
            </a:r>
          </a:p>
        </p:txBody>
      </p:sp>
      <p:sp>
        <p:nvSpPr>
          <p:cNvPr id="88066" name="Text Box 4">
            <a:extLst>
              <a:ext uri="{FF2B5EF4-FFF2-40B4-BE49-F238E27FC236}">
                <a16:creationId xmlns:a16="http://schemas.microsoft.com/office/drawing/2014/main" id="{13DB2373-071A-F043-B727-674DED9D37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6200" y="1385888"/>
            <a:ext cx="2460625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6600"/>
                </a:solidFill>
                <a:ea typeface="宋体" panose="02010600030101010101" pitchFamily="2" charset="-122"/>
              </a:rPr>
              <a:t>4. M </a:t>
            </a:r>
            <a:r>
              <a:rPr lang="zh-CN" altLang="en-US" sz="2400" b="1">
                <a:solidFill>
                  <a:srgbClr val="FF6600"/>
                </a:solidFill>
                <a:ea typeface="宋体" panose="02010600030101010101" pitchFamily="2" charset="-122"/>
              </a:rPr>
              <a:t>序列的缩短</a:t>
            </a:r>
            <a:r>
              <a:rPr lang="zh-CN" altLang="en-US" sz="2400">
                <a:solidFill>
                  <a:srgbClr val="FF6600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88067" name="Text Box 6">
            <a:extLst>
              <a:ext uri="{FF2B5EF4-FFF2-40B4-BE49-F238E27FC236}">
                <a16:creationId xmlns:a16="http://schemas.microsoft.com/office/drawing/2014/main" id="{6B5144EF-E83B-0242-9EFB-4B10F93086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905000"/>
            <a:ext cx="5867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</a:t>
            </a:r>
            <a:r>
              <a:rPr lang="zh-CN" altLang="en-US" sz="2000" b="1">
                <a:ea typeface="宋体" panose="02010600030101010101" pitchFamily="2" charset="-122"/>
              </a:rPr>
              <a:t>若要求</a:t>
            </a:r>
            <a:r>
              <a:rPr lang="en-US" altLang="zh-CN" sz="2000" b="1">
                <a:ea typeface="宋体" panose="02010600030101010101" pitchFamily="2" charset="-122"/>
              </a:rPr>
              <a:t>2</a:t>
            </a:r>
            <a:r>
              <a:rPr lang="en-US" altLang="zh-CN" sz="2000" b="1" baseline="30000">
                <a:ea typeface="宋体" panose="02010600030101010101" pitchFamily="2" charset="-122"/>
              </a:rPr>
              <a:t>K</a:t>
            </a:r>
            <a:r>
              <a:rPr lang="zh-CN" altLang="en-US" sz="2000" b="1" baseline="30000">
                <a:ea typeface="宋体" panose="02010600030101010101" pitchFamily="2" charset="-122"/>
              </a:rPr>
              <a:t>－</a:t>
            </a:r>
            <a:r>
              <a:rPr lang="en-US" altLang="zh-CN" sz="2000" b="1" baseline="30000">
                <a:ea typeface="宋体" panose="02010600030101010101" pitchFamily="2" charset="-122"/>
              </a:rPr>
              <a:t>1 </a:t>
            </a:r>
            <a:r>
              <a:rPr lang="en-US" altLang="zh-CN" sz="2000" b="1">
                <a:ea typeface="宋体" panose="02010600030101010101" pitchFamily="2" charset="-122"/>
              </a:rPr>
              <a:t>&lt; S &lt; 2</a:t>
            </a:r>
            <a:r>
              <a:rPr lang="en-US" altLang="zh-CN" sz="2000" b="1" baseline="30000">
                <a:ea typeface="宋体" panose="02010600030101010101" pitchFamily="2" charset="-122"/>
              </a:rPr>
              <a:t>K</a:t>
            </a:r>
            <a:r>
              <a:rPr lang="zh-CN" altLang="en-US" sz="2000" b="1">
                <a:ea typeface="宋体" panose="02010600030101010101" pitchFamily="2" charset="-122"/>
              </a:rPr>
              <a:t>－</a:t>
            </a:r>
            <a:r>
              <a:rPr lang="en-US" altLang="zh-CN" sz="2000" b="1">
                <a:ea typeface="宋体" panose="02010600030101010101" pitchFamily="2" charset="-122"/>
              </a:rPr>
              <a:t>1</a:t>
            </a:r>
            <a:r>
              <a:rPr lang="zh-CN" altLang="en-US" sz="2000" b="1">
                <a:ea typeface="宋体" panose="02010600030101010101" pitchFamily="2" charset="-122"/>
              </a:rPr>
              <a:t>，则需要将</a:t>
            </a:r>
            <a:r>
              <a:rPr lang="en-US" altLang="zh-CN" sz="2000" b="1">
                <a:ea typeface="宋体" panose="02010600030101010101" pitchFamily="2" charset="-122"/>
              </a:rPr>
              <a:t>M</a:t>
            </a:r>
            <a:r>
              <a:rPr lang="zh-CN" altLang="en-US" sz="2000" b="1">
                <a:ea typeface="宋体" panose="02010600030101010101" pitchFamily="2" charset="-122"/>
              </a:rPr>
              <a:t>序列缩短。</a:t>
            </a:r>
          </a:p>
        </p:txBody>
      </p:sp>
      <p:sp>
        <p:nvSpPr>
          <p:cNvPr id="88068" name="Text Box 7">
            <a:extLst>
              <a:ext uri="{FF2B5EF4-FFF2-40B4-BE49-F238E27FC236}">
                <a16:creationId xmlns:a16="http://schemas.microsoft.com/office/drawing/2014/main" id="{5D109C25-C1ED-A242-8981-952F50DE3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2393950"/>
            <a:ext cx="6858000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基本思想：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在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M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序列发生器进入某一状态 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L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时，跳过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(M-S)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个状态，即跳到 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L 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以后的第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(M-S+1)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个状态，从而使循环长度由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M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缩减为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M-(M-S)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＝</a:t>
            </a:r>
            <a:r>
              <a:rPr lang="en-US" altLang="zh-CN" sz="2000" b="1">
                <a:solidFill>
                  <a:srgbClr val="008000"/>
                </a:solidFill>
                <a:ea typeface="楷体_GB2312" pitchFamily="49" charset="-122"/>
              </a:rPr>
              <a:t>S</a:t>
            </a:r>
            <a:r>
              <a:rPr lang="zh-CN" altLang="en-US" sz="2000" b="1">
                <a:solidFill>
                  <a:srgbClr val="008000"/>
                </a:solidFill>
                <a:ea typeface="楷体_GB2312" pitchFamily="49" charset="-122"/>
              </a:rPr>
              <a:t>。</a:t>
            </a:r>
          </a:p>
        </p:txBody>
      </p:sp>
      <p:sp>
        <p:nvSpPr>
          <p:cNvPr id="88069" name="Text Box 9">
            <a:extLst>
              <a:ext uri="{FF2B5EF4-FFF2-40B4-BE49-F238E27FC236}">
                <a16:creationId xmlns:a16="http://schemas.microsoft.com/office/drawing/2014/main" id="{D75AEC70-78F0-9344-8168-A5EC8F20D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4267200"/>
            <a:ext cx="6586538" cy="223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实现方法：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en-US" altLang="zh-CN" sz="2000" b="1">
                <a:ea typeface="宋体" panose="02010600030101010101" pitchFamily="2" charset="-122"/>
              </a:rPr>
              <a:t>(1) </a:t>
            </a:r>
            <a:r>
              <a:rPr lang="zh-CN" altLang="en-US" sz="2000" b="1">
                <a:ea typeface="宋体" panose="02010600030101010101" pitchFamily="2" charset="-122"/>
              </a:rPr>
              <a:t>选一个特定的起跳状态 </a:t>
            </a:r>
            <a:r>
              <a:rPr lang="en-US" altLang="zh-CN" sz="2000" b="1">
                <a:ea typeface="宋体" panose="02010600030101010101" pitchFamily="2" charset="-122"/>
              </a:rPr>
              <a:t>L</a:t>
            </a:r>
            <a:r>
              <a:rPr lang="zh-CN" altLang="en-US" sz="2000" b="1">
                <a:ea typeface="宋体" panose="02010600030101010101" pitchFamily="2" charset="-122"/>
              </a:rPr>
              <a:t>＝</a:t>
            </a:r>
            <a:r>
              <a:rPr lang="en-US" altLang="zh-CN" sz="2000" b="1">
                <a:ea typeface="宋体" panose="02010600030101010101" pitchFamily="2" charset="-122"/>
              </a:rPr>
              <a:t>0111. . .1</a:t>
            </a:r>
            <a:r>
              <a:rPr lang="zh-CN" altLang="en-US" sz="2000" b="1">
                <a:ea typeface="宋体" panose="02010600030101010101" pitchFamily="2" charset="-122"/>
              </a:rPr>
              <a:t>；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endParaRPr lang="zh-CN" altLang="en-US" sz="1000" b="1">
              <a:ea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en-US" altLang="zh-CN" sz="2000" b="1">
                <a:ea typeface="宋体" panose="02010600030101010101" pitchFamily="2" charset="-122"/>
              </a:rPr>
              <a:t>(2) </a:t>
            </a:r>
            <a:r>
              <a:rPr lang="zh-CN" altLang="en-US" sz="2000" b="1">
                <a:ea typeface="宋体" panose="02010600030101010101" pitchFamily="2" charset="-122"/>
              </a:rPr>
              <a:t>写出</a:t>
            </a:r>
            <a:r>
              <a:rPr lang="en-US" altLang="zh-CN" sz="2000" b="1">
                <a:ea typeface="宋体" panose="02010600030101010101" pitchFamily="2" charset="-122"/>
              </a:rPr>
              <a:t>L</a:t>
            </a:r>
            <a:r>
              <a:rPr lang="zh-CN" altLang="en-US" sz="2000" b="1">
                <a:ea typeface="宋体" panose="02010600030101010101" pitchFamily="2" charset="-122"/>
              </a:rPr>
              <a:t>以后的第</a:t>
            </a:r>
            <a:r>
              <a:rPr lang="en-US" altLang="zh-CN" sz="2000" b="1">
                <a:ea typeface="宋体" panose="02010600030101010101" pitchFamily="2" charset="-122"/>
              </a:rPr>
              <a:t>L’</a:t>
            </a:r>
            <a:r>
              <a:rPr lang="zh-CN" altLang="en-US" sz="2000" b="1">
                <a:ea typeface="宋体" panose="02010600030101010101" pitchFamily="2" charset="-122"/>
              </a:rPr>
              <a:t>＝ </a:t>
            </a:r>
            <a:r>
              <a:rPr lang="en-US" altLang="zh-CN" sz="2000" b="1">
                <a:ea typeface="宋体" panose="02010600030101010101" pitchFamily="2" charset="-122"/>
              </a:rPr>
              <a:t>(M-S+1)</a:t>
            </a:r>
            <a:r>
              <a:rPr lang="zh-CN" altLang="en-US" sz="2000" b="1">
                <a:ea typeface="宋体" panose="02010600030101010101" pitchFamily="2" charset="-122"/>
              </a:rPr>
              <a:t>个状态；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en-US" altLang="zh-CN" sz="2000" b="1">
                <a:ea typeface="宋体" panose="02010600030101010101" pitchFamily="2" charset="-122"/>
              </a:rPr>
              <a:t>(3) </a:t>
            </a:r>
            <a:r>
              <a:rPr lang="zh-CN" altLang="en-US" sz="2000" b="1">
                <a:ea typeface="宋体" panose="02010600030101010101" pitchFamily="2" charset="-122"/>
              </a:rPr>
              <a:t>在状态</a:t>
            </a:r>
            <a:r>
              <a:rPr lang="en-US" altLang="zh-CN" sz="2000" b="1">
                <a:ea typeface="宋体" panose="02010600030101010101" pitchFamily="2" charset="-122"/>
              </a:rPr>
              <a:t>L</a:t>
            </a:r>
            <a:r>
              <a:rPr lang="zh-CN" altLang="en-US" sz="2000" b="1">
                <a:ea typeface="宋体" panose="02010600030101010101" pitchFamily="2" charset="-122"/>
              </a:rPr>
              <a:t>产生合适的信号，使电路下一状态为</a:t>
            </a:r>
            <a:r>
              <a:rPr lang="en-US" altLang="zh-CN" sz="2000" b="1">
                <a:ea typeface="宋体" panose="02010600030101010101" pitchFamily="2" charset="-122"/>
              </a:rPr>
              <a:t>L’</a:t>
            </a:r>
            <a:r>
              <a:rPr lang="zh-CN" altLang="en-US" sz="2000" b="1">
                <a:ea typeface="宋体" panose="02010600030101010101" pitchFamily="2" charset="-122"/>
              </a:rPr>
              <a:t>。</a:t>
            </a:r>
          </a:p>
        </p:txBody>
      </p:sp>
      <p:graphicFrame>
        <p:nvGraphicFramePr>
          <p:cNvPr id="88070" name="Object 10">
            <a:extLst>
              <a:ext uri="{FF2B5EF4-FFF2-40B4-BE49-F238E27FC236}">
                <a16:creationId xmlns:a16="http://schemas.microsoft.com/office/drawing/2014/main" id="{BED1730F-64FA-BE4C-A0F4-BDA702652D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00400" y="5135563"/>
          <a:ext cx="1752600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87" name="Equation" r:id="rId3" imgW="23698200" imgH="6146800" progId="Equation.3">
                  <p:embed/>
                </p:oleObj>
              </mc:Choice>
              <mc:Fallback>
                <p:oleObj name="Equation" r:id="rId3" imgW="23698200" imgH="61468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5135563"/>
                        <a:ext cx="1752600" cy="45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89" name="Picture 6">
            <a:extLst>
              <a:ext uri="{FF2B5EF4-FFF2-40B4-BE49-F238E27FC236}">
                <a16:creationId xmlns:a16="http://schemas.microsoft.com/office/drawing/2014/main" id="{88FF9FD9-2D0C-DC47-A62A-31D311D69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114800"/>
            <a:ext cx="2132013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0" name="Rectangle 2">
            <a:extLst>
              <a:ext uri="{FF2B5EF4-FFF2-40B4-BE49-F238E27FC236}">
                <a16:creationId xmlns:a16="http://schemas.microsoft.com/office/drawing/2014/main" id="{C3F8381A-B04F-E742-B370-483879F0C8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5.4 </a:t>
            </a:r>
            <a:r>
              <a:rPr lang="zh-CN" altLang="en-US" sz="3600" b="1"/>
              <a:t>一般时序逻辑电路的设计方法</a:t>
            </a:r>
          </a:p>
        </p:txBody>
      </p:sp>
      <p:sp>
        <p:nvSpPr>
          <p:cNvPr id="89091" name="Text Box 4">
            <a:extLst>
              <a:ext uri="{FF2B5EF4-FFF2-40B4-BE49-F238E27FC236}">
                <a16:creationId xmlns:a16="http://schemas.microsoft.com/office/drawing/2014/main" id="{7095A5CA-434D-FC45-B3D0-0A70C7C7C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981200"/>
            <a:ext cx="7239000" cy="422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en-US" altLang="zh-CN" sz="2800" b="1"/>
              <a:t> </a:t>
            </a:r>
            <a:r>
              <a:rPr lang="zh-CN" altLang="en-US" sz="2800" b="1"/>
              <a:t>根据设计要求</a:t>
            </a:r>
            <a:r>
              <a:rPr lang="zh-CN" altLang="en-US" sz="2800" b="1">
                <a:solidFill>
                  <a:schemeClr val="hlink"/>
                </a:solidFill>
              </a:rPr>
              <a:t>建立原始状态表</a:t>
            </a:r>
            <a:r>
              <a:rPr lang="zh-CN" altLang="en-US" sz="2800" b="1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zh-CN" altLang="en-US" sz="2800" b="1"/>
              <a:t> </a:t>
            </a:r>
            <a:r>
              <a:rPr lang="zh-CN" altLang="en-US" sz="2800" b="1">
                <a:solidFill>
                  <a:schemeClr val="hlink"/>
                </a:solidFill>
              </a:rPr>
              <a:t>简化状态表</a:t>
            </a:r>
            <a:r>
              <a:rPr lang="zh-CN" altLang="en-US" sz="2800" b="1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zh-CN" altLang="en-US" sz="2800" b="1"/>
              <a:t> </a:t>
            </a:r>
            <a:r>
              <a:rPr lang="zh-CN" altLang="en-US" sz="2800" b="1">
                <a:solidFill>
                  <a:srgbClr val="FF6600"/>
                </a:solidFill>
              </a:rPr>
              <a:t>状态分配</a:t>
            </a:r>
            <a:r>
              <a:rPr lang="en-US" altLang="zh-CN" sz="2800" b="1"/>
              <a:t>, </a:t>
            </a:r>
            <a:r>
              <a:rPr lang="zh-CN" altLang="en-US" sz="2800" b="1"/>
              <a:t>将状态表转换为</a:t>
            </a:r>
            <a:r>
              <a:rPr lang="zh-CN" altLang="en-US" sz="2800" b="1">
                <a:solidFill>
                  <a:srgbClr val="008000"/>
                </a:solidFill>
              </a:rPr>
              <a:t>状态转移表</a:t>
            </a:r>
            <a:r>
              <a:rPr lang="zh-CN" altLang="en-US" sz="2800" b="1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ea typeface="宋体" panose="02010600030101010101" pitchFamily="2" charset="-122"/>
              </a:rPr>
              <a:t> 由状态转移表求出下一状态方程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ea typeface="宋体" panose="02010600030101010101" pitchFamily="2" charset="-122"/>
              </a:rPr>
              <a:t> 求出触发器的</a:t>
            </a: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激励方程</a:t>
            </a:r>
            <a:r>
              <a:rPr lang="zh-CN" altLang="en-US" sz="2400" b="1">
                <a:ea typeface="宋体" panose="02010600030101010101" pitchFamily="2" charset="-122"/>
              </a:rPr>
              <a:t>和</a:t>
            </a: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  <a:r>
              <a:rPr lang="en-US" altLang="zh-CN" sz="2400" b="1">
                <a:ea typeface="宋体" panose="02010600030101010101" pitchFamily="2" charset="-122"/>
              </a:rPr>
              <a:t>, </a:t>
            </a:r>
            <a:r>
              <a:rPr lang="zh-CN" altLang="en-US" sz="2400" b="1">
                <a:ea typeface="宋体" panose="02010600030101010101" pitchFamily="2" charset="-122"/>
              </a:rPr>
              <a:t>完成组合电路部分的设计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AutoNum type="arabicParenBoth"/>
            </a:pPr>
            <a:r>
              <a:rPr lang="zh-CN" altLang="en-US" sz="2400" b="1">
                <a:ea typeface="宋体" panose="02010600030101010101" pitchFamily="2" charset="-122"/>
              </a:rPr>
              <a:t> 画出逻辑图</a:t>
            </a:r>
            <a:r>
              <a:rPr lang="en-US" altLang="zh-CN" sz="2400" b="1">
                <a:ea typeface="宋体" panose="02010600030101010101" pitchFamily="2" charset="-122"/>
              </a:rPr>
              <a:t>, </a:t>
            </a:r>
            <a:r>
              <a:rPr lang="zh-CN" altLang="en-US" sz="2400" b="1">
                <a:ea typeface="宋体" panose="02010600030101010101" pitchFamily="2" charset="-122"/>
              </a:rPr>
              <a:t>实现整个设计 </a:t>
            </a:r>
          </a:p>
        </p:txBody>
      </p:sp>
      <p:sp>
        <p:nvSpPr>
          <p:cNvPr id="89092" name="Text Box 5">
            <a:extLst>
              <a:ext uri="{FF2B5EF4-FFF2-40B4-BE49-F238E27FC236}">
                <a16:creationId xmlns:a16="http://schemas.microsoft.com/office/drawing/2014/main" id="{6A7A74C7-E9E8-5B4E-B8FF-4DE5E1D6E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1371600"/>
            <a:ext cx="68056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黑体" panose="02010609060101010101" pitchFamily="49" charset="-122"/>
              </a:rPr>
              <a:t>一般同步时序逻辑电路的设计步骤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2">
            <a:extLst>
              <a:ext uri="{FF2B5EF4-FFF2-40B4-BE49-F238E27FC236}">
                <a16:creationId xmlns:a16="http://schemas.microsoft.com/office/drawing/2014/main" id="{A5A9D73F-B828-094D-B7D5-5DCE1442B07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solidFill>
                  <a:schemeClr val="tx1"/>
                </a:solidFill>
              </a:rPr>
              <a:t>同步时序电路的设计举例</a:t>
            </a:r>
          </a:p>
        </p:txBody>
      </p:sp>
      <p:sp>
        <p:nvSpPr>
          <p:cNvPr id="90114" name="Text Box 3">
            <a:extLst>
              <a:ext uri="{FF2B5EF4-FFF2-40B4-BE49-F238E27FC236}">
                <a16:creationId xmlns:a16="http://schemas.microsoft.com/office/drawing/2014/main" id="{C34AFB13-A4B3-3548-AE2D-EFF1087CD6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1328738"/>
            <a:ext cx="7712075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: </a:t>
            </a:r>
            <a:r>
              <a:rPr lang="zh-CN" altLang="en-US" sz="2000" b="1">
                <a:ea typeface="宋体" panose="02010600030101010101" pitchFamily="2" charset="-122"/>
              </a:rPr>
              <a:t>设计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序列检测器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凡收到的输入序列出现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时输出</a:t>
            </a:r>
            <a:r>
              <a:rPr lang="en-US" altLang="zh-CN" sz="2000" b="1">
                <a:ea typeface="宋体" panose="02010600030101010101" pitchFamily="2" charset="-122"/>
              </a:rPr>
              <a:t>1, </a:t>
            </a:r>
            <a:r>
              <a:rPr lang="zh-CN" altLang="en-US" sz="2000" b="1">
                <a:ea typeface="宋体" panose="02010600030101010101" pitchFamily="2" charset="-122"/>
              </a:rPr>
              <a:t>并规定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检测的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序列不重叠。</a:t>
            </a:r>
            <a:endParaRPr lang="en-US" altLang="zh-CN" sz="2000" b="1">
              <a:ea typeface="宋体" panose="02010600030101010101" pitchFamily="2" charset="-122"/>
            </a:endParaRP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</a:t>
            </a:r>
            <a:r>
              <a:rPr lang="zh-CN" altLang="en-US" sz="2200" b="1">
                <a:ea typeface="宋体" panose="02010600030101010101" pitchFamily="2" charset="-122"/>
              </a:rPr>
              <a:t>输入 </a:t>
            </a:r>
            <a:r>
              <a:rPr lang="en-US" altLang="zh-CN" sz="2200" b="1">
                <a:ea typeface="宋体" panose="02010600030101010101" pitchFamily="2" charset="-122"/>
              </a:rPr>
              <a:t>X     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  <a:r>
              <a:rPr lang="en-US" altLang="zh-CN" sz="2200" b="1">
                <a:ea typeface="宋体" panose="02010600030101010101" pitchFamily="2" charset="-122"/>
              </a:rPr>
              <a:t> 0 1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  <a:r>
              <a:rPr lang="en-US" altLang="zh-CN" sz="2200" b="1">
                <a:ea typeface="宋体" panose="02010600030101010101" pitchFamily="2" charset="-122"/>
              </a:rPr>
              <a:t>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</a:p>
          <a:p>
            <a:pPr algn="just"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  </a:t>
            </a:r>
            <a:r>
              <a:rPr lang="zh-CN" altLang="en-US" sz="2200" b="1">
                <a:ea typeface="宋体" panose="02010600030101010101" pitchFamily="2" charset="-122"/>
              </a:rPr>
              <a:t>输出 </a:t>
            </a:r>
            <a:r>
              <a:rPr lang="en-US" altLang="zh-CN" sz="2200" b="1">
                <a:ea typeface="宋体" panose="02010600030101010101" pitchFamily="2" charset="-122"/>
              </a:rPr>
              <a:t>Z      0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0 0 0 0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0 0 0 0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688132" name="Text Box 4">
            <a:extLst>
              <a:ext uri="{FF2B5EF4-FFF2-40B4-BE49-F238E27FC236}">
                <a16:creationId xmlns:a16="http://schemas.microsoft.com/office/drawing/2014/main" id="{829BBD5A-85F2-654B-A528-7058C12B12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971800"/>
            <a:ext cx="6477000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</a:rPr>
              <a:t>:  (1) </a:t>
            </a:r>
            <a:r>
              <a:rPr lang="zh-CN" altLang="en-US" sz="2200" b="1">
                <a:ea typeface="宋体" panose="02010600030101010101" pitchFamily="2" charset="-122"/>
              </a:rPr>
              <a:t>根据设计要求建立状态表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    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目标</a:t>
            </a:r>
            <a:r>
              <a:rPr lang="en-US" altLang="zh-CN" sz="2000" b="1">
                <a:solidFill>
                  <a:srgbClr val="008000"/>
                </a:solidFill>
                <a:ea typeface="宋体" panose="02010600030101010101" pitchFamily="2" charset="-122"/>
              </a:rPr>
              <a:t>: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准确反映设计要求        状态图 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  <a:sym typeface="Symbol" pitchFamily="2" charset="2"/>
              </a:rPr>
              <a:t></a:t>
            </a:r>
            <a:r>
              <a:rPr lang="zh-CN" altLang="en-US" sz="2000" b="1">
                <a:solidFill>
                  <a:srgbClr val="008000"/>
                </a:solidFill>
                <a:ea typeface="宋体" panose="02010600030101010101" pitchFamily="2" charset="-122"/>
              </a:rPr>
              <a:t> 状态表</a:t>
            </a:r>
          </a:p>
        </p:txBody>
      </p:sp>
      <p:pic>
        <p:nvPicPr>
          <p:cNvPr id="688135" name="Picture 7">
            <a:extLst>
              <a:ext uri="{FF2B5EF4-FFF2-40B4-BE49-F238E27FC236}">
                <a16:creationId xmlns:a16="http://schemas.microsoft.com/office/drawing/2014/main" id="{16332F89-92D8-4448-83FD-0266DD221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4398963"/>
            <a:ext cx="3657600" cy="2154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3">
            <a:extLst>
              <a:ext uri="{FF2B5EF4-FFF2-40B4-BE49-F238E27FC236}">
                <a16:creationId xmlns:a16="http://schemas.microsoft.com/office/drawing/2014/main" id="{971724BD-1CC2-164D-A934-FC5EE72C3B1E}"/>
              </a:ext>
            </a:extLst>
          </p:cNvPr>
          <p:cNvGrpSpPr>
            <a:grpSpLocks/>
          </p:cNvGrpSpPr>
          <p:nvPr/>
        </p:nvGrpSpPr>
        <p:grpSpPr bwMode="auto">
          <a:xfrm>
            <a:off x="2843213" y="4152900"/>
            <a:ext cx="1800225" cy="2476500"/>
            <a:chOff x="1920" y="2640"/>
            <a:chExt cx="1005" cy="1488"/>
          </a:xfrm>
        </p:grpSpPr>
        <p:pic>
          <p:nvPicPr>
            <p:cNvPr id="90119" name="Picture 6">
              <a:extLst>
                <a:ext uri="{FF2B5EF4-FFF2-40B4-BE49-F238E27FC236}">
                  <a16:creationId xmlns:a16="http://schemas.microsoft.com/office/drawing/2014/main" id="{436A0B1C-673E-9B49-97BD-69CF48F2A0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0" y="2640"/>
              <a:ext cx="765" cy="1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0120" name="Arc 8">
              <a:extLst>
                <a:ext uri="{FF2B5EF4-FFF2-40B4-BE49-F238E27FC236}">
                  <a16:creationId xmlns:a16="http://schemas.microsoft.com/office/drawing/2014/main" id="{DA02EA8B-BDB3-B644-9C9A-56C729206F9F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2064" y="3264"/>
              <a:ext cx="336" cy="76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10800000" wrap="none" anchor="ctr"/>
            <a:lstStyle/>
            <a:p>
              <a:endParaRPr lang="zh-CN" altLang="en-US"/>
            </a:p>
          </p:txBody>
        </p:sp>
        <p:sp>
          <p:nvSpPr>
            <p:cNvPr id="90121" name="Arc 10">
              <a:extLst>
                <a:ext uri="{FF2B5EF4-FFF2-40B4-BE49-F238E27FC236}">
                  <a16:creationId xmlns:a16="http://schemas.microsoft.com/office/drawing/2014/main" id="{D6B5298B-71F5-BE46-92B5-D3DAA5D2E0E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64" y="2832"/>
              <a:ext cx="336" cy="4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miter lim="800000"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0122" name="Text Box 12">
              <a:extLst>
                <a:ext uri="{FF2B5EF4-FFF2-40B4-BE49-F238E27FC236}">
                  <a16:creationId xmlns:a16="http://schemas.microsoft.com/office/drawing/2014/main" id="{F6B25F35-5488-BD48-9F7F-C58E7DB782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3600"/>
              <a:ext cx="212" cy="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 b="1">
                  <a:ea typeface="宋体" panose="02010600030101010101" pitchFamily="2" charset="-122"/>
                </a:rPr>
                <a:t>0/0</a:t>
              </a:r>
            </a:p>
          </p:txBody>
        </p:sp>
      </p:grpSp>
      <p:pic>
        <p:nvPicPr>
          <p:cNvPr id="688142" name="Picture 14">
            <a:extLst>
              <a:ext uri="{FF2B5EF4-FFF2-40B4-BE49-F238E27FC236}">
                <a16:creationId xmlns:a16="http://schemas.microsoft.com/office/drawing/2014/main" id="{276CB3EA-48AA-B544-A3CA-0B0449DC7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4297363"/>
            <a:ext cx="488950" cy="2332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8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8132" grpId="0" autoUpdateAnimBg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>
            <a:extLst>
              <a:ext uri="{FF2B5EF4-FFF2-40B4-BE49-F238E27FC236}">
                <a16:creationId xmlns:a16="http://schemas.microsoft.com/office/drawing/2014/main" id="{967FEA07-CB9E-7C45-9AA0-41DEC8C560C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solidFill>
                  <a:schemeClr val="tx1"/>
                </a:solidFill>
              </a:rPr>
              <a:t>同步时序电路的设计举例</a:t>
            </a:r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AC9C0413-8353-4943-8693-455EBAC32092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71600"/>
            <a:ext cx="3673475" cy="2116138"/>
            <a:chOff x="288" y="864"/>
            <a:chExt cx="2314" cy="1333"/>
          </a:xfrm>
        </p:grpSpPr>
        <p:sp>
          <p:nvSpPr>
            <p:cNvPr id="91203" name="Text Box 4">
              <a:extLst>
                <a:ext uri="{FF2B5EF4-FFF2-40B4-BE49-F238E27FC236}">
                  <a16:creationId xmlns:a16="http://schemas.microsoft.com/office/drawing/2014/main" id="{35535651-07B5-EC4F-97D6-BFD199A617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864"/>
              <a:ext cx="118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ct val="10000"/>
                </a:spcAft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(2) </a:t>
              </a:r>
              <a:r>
                <a:rPr lang="zh-CN" altLang="en-US" sz="2000" b="1">
                  <a:ea typeface="宋体" panose="02010600030101010101" pitchFamily="2" charset="-122"/>
                </a:rPr>
                <a:t>简化状态表 </a:t>
              </a:r>
              <a:endParaRPr lang="zh-CN" altLang="en-US" sz="2000" b="1">
                <a:solidFill>
                  <a:srgbClr val="008000"/>
                </a:solidFill>
                <a:ea typeface="宋体" panose="02010600030101010101" pitchFamily="2" charset="-122"/>
              </a:endParaRPr>
            </a:p>
          </p:txBody>
        </p:sp>
        <p:pic>
          <p:nvPicPr>
            <p:cNvPr id="91204" name="Picture 5">
              <a:extLst>
                <a:ext uri="{FF2B5EF4-FFF2-40B4-BE49-F238E27FC236}">
                  <a16:creationId xmlns:a16="http://schemas.microsoft.com/office/drawing/2014/main" id="{21F642BE-0C5D-0346-B22F-B9D6B858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" y="1200"/>
              <a:ext cx="2026" cy="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1139" name="Line 6">
            <a:extLst>
              <a:ext uri="{FF2B5EF4-FFF2-40B4-BE49-F238E27FC236}">
                <a16:creationId xmlns:a16="http://schemas.microsoft.com/office/drawing/2014/main" id="{87794649-A773-EE4B-A870-03562828A5E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1447800"/>
            <a:ext cx="0" cy="5181600"/>
          </a:xfrm>
          <a:prstGeom prst="line">
            <a:avLst/>
          </a:prstGeom>
          <a:noFill/>
          <a:ln w="28575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3" name="Group 61">
            <a:extLst>
              <a:ext uri="{FF2B5EF4-FFF2-40B4-BE49-F238E27FC236}">
                <a16:creationId xmlns:a16="http://schemas.microsoft.com/office/drawing/2014/main" id="{9B161C7B-2006-8549-8177-62827D82C6C3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581400"/>
            <a:ext cx="3886200" cy="2933700"/>
            <a:chOff x="288" y="2304"/>
            <a:chExt cx="2448" cy="1848"/>
          </a:xfrm>
        </p:grpSpPr>
        <p:grpSp>
          <p:nvGrpSpPr>
            <p:cNvPr id="91199" name="Group 62">
              <a:extLst>
                <a:ext uri="{FF2B5EF4-FFF2-40B4-BE49-F238E27FC236}">
                  <a16:creationId xmlns:a16="http://schemas.microsoft.com/office/drawing/2014/main" id="{56F32E83-E55C-7243-A81A-101569FB51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" y="2304"/>
              <a:ext cx="2448" cy="1848"/>
              <a:chOff x="288" y="2304"/>
              <a:chExt cx="2448" cy="1848"/>
            </a:xfrm>
          </p:grpSpPr>
          <p:sp>
            <p:nvSpPr>
              <p:cNvPr id="91201" name="Text Box 63">
                <a:extLst>
                  <a:ext uri="{FF2B5EF4-FFF2-40B4-BE49-F238E27FC236}">
                    <a16:creationId xmlns:a16="http://schemas.microsoft.com/office/drawing/2014/main" id="{5E94F663-271E-C044-BF02-9EF7D9E6E91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" y="2304"/>
                <a:ext cx="1968" cy="5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10000"/>
                  </a:spcAft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(3) </a:t>
                </a:r>
                <a:r>
                  <a:rPr lang="zh-CN" altLang="en-US" sz="2000" b="1">
                    <a:ea typeface="宋体" panose="02010600030101010101" pitchFamily="2" charset="-122"/>
                  </a:rPr>
                  <a:t>状态编码</a:t>
                </a:r>
              </a:p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10000"/>
                  </a:spcAft>
                  <a:buClrTx/>
                  <a:buSzTx/>
                  <a:buFontTx/>
                  <a:buNone/>
                </a:pPr>
                <a:r>
                  <a:rPr lang="zh-CN" altLang="en-US" sz="2000" b="1">
                    <a:ea typeface="宋体" panose="02010600030101010101" pitchFamily="2" charset="-122"/>
                  </a:rPr>
                  <a:t>      </a:t>
                </a:r>
                <a:r>
                  <a:rPr lang="en-US" altLang="zh-CN" sz="2000" b="1">
                    <a:ea typeface="宋体" panose="02010600030101010101" pitchFamily="2" charset="-122"/>
                  </a:rPr>
                  <a:t>A = 00 , B = 01 , C = 10 </a:t>
                </a:r>
              </a:p>
            </p:txBody>
          </p:sp>
          <p:pic>
            <p:nvPicPr>
              <p:cNvPr id="91202" name="Picture 64">
                <a:extLst>
                  <a:ext uri="{FF2B5EF4-FFF2-40B4-BE49-F238E27FC236}">
                    <a16:creationId xmlns:a16="http://schemas.microsoft.com/office/drawing/2014/main" id="{757FE0B5-447E-2643-B052-6ECB2CE60F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0" y="2928"/>
                <a:ext cx="2016" cy="12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91200" name="Text Box 65">
              <a:extLst>
                <a:ext uri="{FF2B5EF4-FFF2-40B4-BE49-F238E27FC236}">
                  <a16:creationId xmlns:a16="http://schemas.microsoft.com/office/drawing/2014/main" id="{F1A11871-12E3-2C4E-8103-BA5B3D0FD6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6" y="2947"/>
              <a:ext cx="31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 b="1">
                  <a:ea typeface="宋体" panose="02010600030101010101" pitchFamily="2" charset="-122"/>
                </a:rPr>
                <a:t>n    n</a:t>
              </a:r>
            </a:p>
          </p:txBody>
        </p:sp>
      </p:grpSp>
      <p:graphicFrame>
        <p:nvGraphicFramePr>
          <p:cNvPr id="689218" name="Object 66">
            <a:extLst>
              <a:ext uri="{FF2B5EF4-FFF2-40B4-BE49-F238E27FC236}">
                <a16:creationId xmlns:a16="http://schemas.microsoft.com/office/drawing/2014/main" id="{F1E4D3DC-FD7C-4941-875B-9464C265D3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15000" y="5370513"/>
          <a:ext cx="297180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53" name="Equation" r:id="rId5" imgW="33350200" imgH="12877800" progId="Equation.3">
                  <p:embed/>
                </p:oleObj>
              </mc:Choice>
              <mc:Fallback>
                <p:oleObj name="Equation" r:id="rId5" imgW="33350200" imgH="12877800" progId="Equation.3">
                  <p:embed/>
                  <p:pic>
                    <p:nvPicPr>
                      <p:cNvPr id="0" name="Object 6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5370513"/>
                        <a:ext cx="2971800" cy="114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67">
            <a:extLst>
              <a:ext uri="{FF2B5EF4-FFF2-40B4-BE49-F238E27FC236}">
                <a16:creationId xmlns:a16="http://schemas.microsoft.com/office/drawing/2014/main" id="{134B77C6-2303-F845-8141-EE603D9C4547}"/>
              </a:ext>
            </a:extLst>
          </p:cNvPr>
          <p:cNvGrpSpPr>
            <a:grpSpLocks/>
          </p:cNvGrpSpPr>
          <p:nvPr/>
        </p:nvGrpSpPr>
        <p:grpSpPr bwMode="auto">
          <a:xfrm>
            <a:off x="4919663" y="1371600"/>
            <a:ext cx="4184650" cy="3810000"/>
            <a:chOff x="3099" y="864"/>
            <a:chExt cx="2636" cy="2400"/>
          </a:xfrm>
        </p:grpSpPr>
        <p:grpSp>
          <p:nvGrpSpPr>
            <p:cNvPr id="91143" name="Group 68">
              <a:extLst>
                <a:ext uri="{FF2B5EF4-FFF2-40B4-BE49-F238E27FC236}">
                  <a16:creationId xmlns:a16="http://schemas.microsoft.com/office/drawing/2014/main" id="{48538D5B-F1FD-A743-974E-5B8367743F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99" y="864"/>
              <a:ext cx="2636" cy="2400"/>
              <a:chOff x="3099" y="864"/>
              <a:chExt cx="2636" cy="2400"/>
            </a:xfrm>
          </p:grpSpPr>
          <p:grpSp>
            <p:nvGrpSpPr>
              <p:cNvPr id="91146" name="Group 69">
                <a:extLst>
                  <a:ext uri="{FF2B5EF4-FFF2-40B4-BE49-F238E27FC236}">
                    <a16:creationId xmlns:a16="http://schemas.microsoft.com/office/drawing/2014/main" id="{A6026D10-BA0C-684E-BC19-9744B0C574F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56" y="1098"/>
                <a:ext cx="1449" cy="1122"/>
                <a:chOff x="3708" y="857"/>
                <a:chExt cx="1716" cy="1363"/>
              </a:xfrm>
            </p:grpSpPr>
            <p:grpSp>
              <p:nvGrpSpPr>
                <p:cNvPr id="91174" name="Group 70">
                  <a:extLst>
                    <a:ext uri="{FF2B5EF4-FFF2-40B4-BE49-F238E27FC236}">
                      <a16:creationId xmlns:a16="http://schemas.microsoft.com/office/drawing/2014/main" id="{95117C7F-E01D-2045-BF26-04B979F6C10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831" y="1091"/>
                  <a:ext cx="1593" cy="829"/>
                  <a:chOff x="336" y="2976"/>
                  <a:chExt cx="1728" cy="912"/>
                </a:xfrm>
              </p:grpSpPr>
              <p:sp>
                <p:nvSpPr>
                  <p:cNvPr id="91192" name="Line 71">
                    <a:extLst>
                      <a:ext uri="{FF2B5EF4-FFF2-40B4-BE49-F238E27FC236}">
                        <a16:creationId xmlns:a16="http://schemas.microsoft.com/office/drawing/2014/main" id="{FE886E71-A163-4743-ADE9-F0F42D0F454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528" y="3552"/>
                    <a:ext cx="1536" cy="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91193" name="Group 72">
                    <a:extLst>
                      <a:ext uri="{FF2B5EF4-FFF2-40B4-BE49-F238E27FC236}">
                        <a16:creationId xmlns:a16="http://schemas.microsoft.com/office/drawing/2014/main" id="{53A8AFE1-D5CF-BE40-BD5A-A7BAB9D4A5B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336" y="2976"/>
                    <a:ext cx="1728" cy="912"/>
                    <a:chOff x="336" y="2976"/>
                    <a:chExt cx="1728" cy="912"/>
                  </a:xfrm>
                </p:grpSpPr>
                <p:sp>
                  <p:nvSpPr>
                    <p:cNvPr id="91194" name="Rectangle 73">
                      <a:extLst>
                        <a:ext uri="{FF2B5EF4-FFF2-40B4-BE49-F238E27FC236}">
                          <a16:creationId xmlns:a16="http://schemas.microsoft.com/office/drawing/2014/main" id="{1658748F-B464-8C45-9ADD-875734823D3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28" y="3216"/>
                      <a:ext cx="1536" cy="672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Char char="n"/>
                        <a:defRPr kumimoji="1" sz="3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anose="020105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buChar char="n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buChar char="n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zh-CN" altLang="en-US" sz="2400">
                        <a:latin typeface="Tahoma" panose="020B0604030504040204" pitchFamily="34" charset="0"/>
                        <a:ea typeface="宋体" panose="02010600030101010101" pitchFamily="2" charset="-122"/>
                      </a:endParaRPr>
                    </a:p>
                  </p:txBody>
                </p:sp>
                <p:sp>
                  <p:nvSpPr>
                    <p:cNvPr id="91195" name="Line 74">
                      <a:extLst>
                        <a:ext uri="{FF2B5EF4-FFF2-40B4-BE49-F238E27FC236}">
                          <a16:creationId xmlns:a16="http://schemas.microsoft.com/office/drawing/2014/main" id="{68BC5DA0-CDE0-4643-9665-05B9B5A2BDBF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912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96" name="Line 75">
                      <a:extLst>
                        <a:ext uri="{FF2B5EF4-FFF2-40B4-BE49-F238E27FC236}">
                          <a16:creationId xmlns:a16="http://schemas.microsoft.com/office/drawing/2014/main" id="{DE8DB2D7-70E6-134D-92C2-D48A0886AEB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296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97" name="Line 76">
                      <a:extLst>
                        <a:ext uri="{FF2B5EF4-FFF2-40B4-BE49-F238E27FC236}">
                          <a16:creationId xmlns:a16="http://schemas.microsoft.com/office/drawing/2014/main" id="{D3F7127A-0B4C-5844-85D3-A18AABDB0055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680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98" name="Line 77">
                      <a:extLst>
                        <a:ext uri="{FF2B5EF4-FFF2-40B4-BE49-F238E27FC236}">
                          <a16:creationId xmlns:a16="http://schemas.microsoft.com/office/drawing/2014/main" id="{03A106FB-644A-C046-8501-AEFBFC44622B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36" y="2976"/>
                      <a:ext cx="192" cy="24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91175" name="Text Box 78">
                  <a:extLst>
                    <a:ext uri="{FF2B5EF4-FFF2-40B4-BE49-F238E27FC236}">
                      <a16:creationId xmlns:a16="http://schemas.microsoft.com/office/drawing/2014/main" id="{9323A3DB-8CC6-0348-A4A9-9541AD731B9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08" y="1113"/>
                  <a:ext cx="275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X</a:t>
                  </a:r>
                </a:p>
              </p:txBody>
            </p:sp>
            <p:sp>
              <p:nvSpPr>
                <p:cNvPr id="91176" name="Text Box 79">
                  <a:extLst>
                    <a:ext uri="{FF2B5EF4-FFF2-40B4-BE49-F238E27FC236}">
                      <a16:creationId xmlns:a16="http://schemas.microsoft.com/office/drawing/2014/main" id="{320CC836-20AF-F343-8BD7-A8CC0B68ED3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86" y="857"/>
                  <a:ext cx="554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Q</a:t>
                  </a:r>
                  <a:r>
                    <a:rPr lang="en-US" altLang="zh-CN" sz="2000" b="1" baseline="-25000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</a:t>
                  </a: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Q</a:t>
                  </a:r>
                  <a:r>
                    <a:rPr lang="en-US" altLang="zh-CN" sz="2000" b="1" baseline="-25000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</a:t>
                  </a:r>
                </a:p>
              </p:txBody>
            </p:sp>
            <p:sp>
              <p:nvSpPr>
                <p:cNvPr id="91177" name="Text Box 80">
                  <a:extLst>
                    <a:ext uri="{FF2B5EF4-FFF2-40B4-BE49-F238E27FC236}">
                      <a16:creationId xmlns:a16="http://schemas.microsoft.com/office/drawing/2014/main" id="{2B7EE818-7B4A-B847-AF51-67FAF7524FD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810" y="1289"/>
                  <a:ext cx="232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</a:t>
                  </a:r>
                </a:p>
              </p:txBody>
            </p:sp>
            <p:sp>
              <p:nvSpPr>
                <p:cNvPr id="91178" name="Text Box 81">
                  <a:extLst>
                    <a:ext uri="{FF2B5EF4-FFF2-40B4-BE49-F238E27FC236}">
                      <a16:creationId xmlns:a16="http://schemas.microsoft.com/office/drawing/2014/main" id="{F40B1E63-EAF5-0C4F-BE3A-ABC10CBEAD9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810" y="1594"/>
                  <a:ext cx="232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</a:t>
                  </a:r>
                </a:p>
              </p:txBody>
            </p:sp>
            <p:sp>
              <p:nvSpPr>
                <p:cNvPr id="91179" name="Text Box 82">
                  <a:extLst>
                    <a:ext uri="{FF2B5EF4-FFF2-40B4-BE49-F238E27FC236}">
                      <a16:creationId xmlns:a16="http://schemas.microsoft.com/office/drawing/2014/main" id="{07976D6B-9C66-0A4F-A60B-AA589BAFAEC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22" y="1071"/>
                  <a:ext cx="327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00</a:t>
                  </a:r>
                </a:p>
              </p:txBody>
            </p:sp>
            <p:sp>
              <p:nvSpPr>
                <p:cNvPr id="91180" name="Text Box 83">
                  <a:extLst>
                    <a:ext uri="{FF2B5EF4-FFF2-40B4-BE49-F238E27FC236}">
                      <a16:creationId xmlns:a16="http://schemas.microsoft.com/office/drawing/2014/main" id="{1651AB58-E79C-4642-B94B-79B9BFE0928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76" y="1071"/>
                  <a:ext cx="327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01</a:t>
                  </a:r>
                </a:p>
              </p:txBody>
            </p:sp>
            <p:sp>
              <p:nvSpPr>
                <p:cNvPr id="91181" name="Text Box 84">
                  <a:extLst>
                    <a:ext uri="{FF2B5EF4-FFF2-40B4-BE49-F238E27FC236}">
                      <a16:creationId xmlns:a16="http://schemas.microsoft.com/office/drawing/2014/main" id="{ED78502D-CB1A-8B4B-9123-599BD9607EC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30" y="1071"/>
                  <a:ext cx="327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11</a:t>
                  </a:r>
                </a:p>
              </p:txBody>
            </p:sp>
            <p:sp>
              <p:nvSpPr>
                <p:cNvPr id="91182" name="Text Box 85">
                  <a:extLst>
                    <a:ext uri="{FF2B5EF4-FFF2-40B4-BE49-F238E27FC236}">
                      <a16:creationId xmlns:a16="http://schemas.microsoft.com/office/drawing/2014/main" id="{1F54CB30-F0D9-3843-A81E-F7396A6FC8D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84" y="1071"/>
                  <a:ext cx="327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10</a:t>
                  </a:r>
                </a:p>
              </p:txBody>
            </p:sp>
            <p:sp>
              <p:nvSpPr>
                <p:cNvPr id="91183" name="Text Box 86">
                  <a:extLst>
                    <a:ext uri="{FF2B5EF4-FFF2-40B4-BE49-F238E27FC236}">
                      <a16:creationId xmlns:a16="http://schemas.microsoft.com/office/drawing/2014/main" id="{4D46DE25-63CE-1747-B988-8F03726D6AA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47" y="1289"/>
                  <a:ext cx="27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84" name="Text Box 87">
                  <a:extLst>
                    <a:ext uri="{FF2B5EF4-FFF2-40B4-BE49-F238E27FC236}">
                      <a16:creationId xmlns:a16="http://schemas.microsoft.com/office/drawing/2014/main" id="{7D7DA10D-28B1-2A48-98FA-35276DDFB32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98" y="1289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1</a:t>
                  </a:r>
                </a:p>
              </p:txBody>
            </p:sp>
            <p:sp>
              <p:nvSpPr>
                <p:cNvPr id="91185" name="Text Box 88">
                  <a:extLst>
                    <a:ext uri="{FF2B5EF4-FFF2-40B4-BE49-F238E27FC236}">
                      <a16:creationId xmlns:a16="http://schemas.microsoft.com/office/drawing/2014/main" id="{84BEE588-F797-2E44-B4FD-F44F739D68C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105" y="1289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86" name="Text Box 89">
                  <a:extLst>
                    <a:ext uri="{FF2B5EF4-FFF2-40B4-BE49-F238E27FC236}">
                      <a16:creationId xmlns:a16="http://schemas.microsoft.com/office/drawing/2014/main" id="{B2C53364-3D3C-C541-A0C0-14D9300D675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47" y="1289"/>
                  <a:ext cx="28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</a:t>
                  </a:r>
                  <a:r>
                    <a:rPr lang="en-US" altLang="zh-CN" sz="2000">
                      <a:ea typeface="宋体" panose="02010600030101010101" pitchFamily="2" charset="-122"/>
                      <a:sym typeface="Symbol" pitchFamily="2" charset="2"/>
                    </a:rPr>
                    <a:t></a:t>
                  </a:r>
                </a:p>
              </p:txBody>
            </p:sp>
            <p:sp>
              <p:nvSpPr>
                <p:cNvPr id="91187" name="Text Box 90">
                  <a:extLst>
                    <a:ext uri="{FF2B5EF4-FFF2-40B4-BE49-F238E27FC236}">
                      <a16:creationId xmlns:a16="http://schemas.microsoft.com/office/drawing/2014/main" id="{20058B74-AA63-2A47-96FD-1639729B5B6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47" y="1594"/>
                  <a:ext cx="27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88" name="Text Box 91">
                  <a:extLst>
                    <a:ext uri="{FF2B5EF4-FFF2-40B4-BE49-F238E27FC236}">
                      <a16:creationId xmlns:a16="http://schemas.microsoft.com/office/drawing/2014/main" id="{30212D5F-4BCC-2549-8318-49DB9D37342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98" y="1594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89" name="Text Box 92">
                  <a:extLst>
                    <a:ext uri="{FF2B5EF4-FFF2-40B4-BE49-F238E27FC236}">
                      <a16:creationId xmlns:a16="http://schemas.microsoft.com/office/drawing/2014/main" id="{100BD4E0-5AF5-684E-BFF3-5186A2DCD11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105" y="1594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90" name="Text Box 93">
                  <a:extLst>
                    <a:ext uri="{FF2B5EF4-FFF2-40B4-BE49-F238E27FC236}">
                      <a16:creationId xmlns:a16="http://schemas.microsoft.com/office/drawing/2014/main" id="{29318248-1C24-EB46-B28E-1CBF176EF59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51" y="1594"/>
                  <a:ext cx="28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</a:t>
                  </a:r>
                  <a:r>
                    <a:rPr lang="en-US" altLang="zh-CN" sz="2000">
                      <a:ea typeface="宋体" panose="02010600030101010101" pitchFamily="2" charset="-122"/>
                      <a:sym typeface="Symbol" pitchFamily="2" charset="2"/>
                    </a:rPr>
                    <a:t></a:t>
                  </a:r>
                </a:p>
              </p:txBody>
            </p:sp>
            <p:graphicFrame>
              <p:nvGraphicFramePr>
                <p:cNvPr id="91191" name="Object 94">
                  <a:extLst>
                    <a:ext uri="{FF2B5EF4-FFF2-40B4-BE49-F238E27FC236}">
                      <a16:creationId xmlns:a16="http://schemas.microsoft.com/office/drawing/2014/main" id="{5550C69A-FEF7-0B4E-B48C-4CABCD5B4F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4608" y="1968"/>
                <a:ext cx="336" cy="25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91254" name="Equation" r:id="rId7" imgW="7023100" imgH="5270500" progId="Equation.3">
                        <p:embed/>
                      </p:oleObj>
                    </mc:Choice>
                    <mc:Fallback>
                      <p:oleObj name="Equation" r:id="rId7" imgW="7023100" imgH="5270500" progId="Equation.3">
                        <p:embed/>
                        <p:pic>
                          <p:nvPicPr>
                            <p:cNvPr id="0" name="Object 94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608" y="1968"/>
                              <a:ext cx="336" cy="25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1147" name="Group 95">
                <a:extLst>
                  <a:ext uri="{FF2B5EF4-FFF2-40B4-BE49-F238E27FC236}">
                    <a16:creationId xmlns:a16="http://schemas.microsoft.com/office/drawing/2014/main" id="{CEF4E63B-3221-A741-B876-D3051378903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56" y="2136"/>
                <a:ext cx="1449" cy="1128"/>
                <a:chOff x="3685" y="2141"/>
                <a:chExt cx="1716" cy="1370"/>
              </a:xfrm>
            </p:grpSpPr>
            <p:grpSp>
              <p:nvGrpSpPr>
                <p:cNvPr id="91149" name="Group 96">
                  <a:extLst>
                    <a:ext uri="{FF2B5EF4-FFF2-40B4-BE49-F238E27FC236}">
                      <a16:creationId xmlns:a16="http://schemas.microsoft.com/office/drawing/2014/main" id="{A090318A-097E-AE41-A51C-C86D6D0E986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808" y="2375"/>
                  <a:ext cx="1593" cy="829"/>
                  <a:chOff x="336" y="2976"/>
                  <a:chExt cx="1728" cy="912"/>
                </a:xfrm>
              </p:grpSpPr>
              <p:sp>
                <p:nvSpPr>
                  <p:cNvPr id="91167" name="Line 97">
                    <a:extLst>
                      <a:ext uri="{FF2B5EF4-FFF2-40B4-BE49-F238E27FC236}">
                        <a16:creationId xmlns:a16="http://schemas.microsoft.com/office/drawing/2014/main" id="{76FA596B-3390-DC4A-8D11-DB3E301B8A58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528" y="3552"/>
                    <a:ext cx="1536" cy="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91168" name="Group 98">
                    <a:extLst>
                      <a:ext uri="{FF2B5EF4-FFF2-40B4-BE49-F238E27FC236}">
                        <a16:creationId xmlns:a16="http://schemas.microsoft.com/office/drawing/2014/main" id="{D965EBCE-83D7-AD4C-9DA7-0E7F9F9E1A8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336" y="2976"/>
                    <a:ext cx="1728" cy="912"/>
                    <a:chOff x="336" y="2976"/>
                    <a:chExt cx="1728" cy="912"/>
                  </a:xfrm>
                </p:grpSpPr>
                <p:sp>
                  <p:nvSpPr>
                    <p:cNvPr id="91169" name="Rectangle 99">
                      <a:extLst>
                        <a:ext uri="{FF2B5EF4-FFF2-40B4-BE49-F238E27FC236}">
                          <a16:creationId xmlns:a16="http://schemas.microsoft.com/office/drawing/2014/main" id="{56D6EDC8-779A-4148-9D23-D03CEAA318E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28" y="3216"/>
                      <a:ext cx="1536" cy="672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Char char="n"/>
                        <a:defRPr kumimoji="1" sz="3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anose="020105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buChar char="n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buChar char="n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buChar char="n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zh-CN" altLang="en-US" sz="2400">
                        <a:latin typeface="Tahoma" panose="020B0604030504040204" pitchFamily="34" charset="0"/>
                        <a:ea typeface="宋体" panose="02010600030101010101" pitchFamily="2" charset="-122"/>
                      </a:endParaRPr>
                    </a:p>
                  </p:txBody>
                </p:sp>
                <p:sp>
                  <p:nvSpPr>
                    <p:cNvPr id="91170" name="Line 100">
                      <a:extLst>
                        <a:ext uri="{FF2B5EF4-FFF2-40B4-BE49-F238E27FC236}">
                          <a16:creationId xmlns:a16="http://schemas.microsoft.com/office/drawing/2014/main" id="{C2B2E2D8-59B8-AD4B-AB1C-4BED8D20389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912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71" name="Line 101">
                      <a:extLst>
                        <a:ext uri="{FF2B5EF4-FFF2-40B4-BE49-F238E27FC236}">
                          <a16:creationId xmlns:a16="http://schemas.microsoft.com/office/drawing/2014/main" id="{E1671250-3C73-2744-9C88-663696E5E17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296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72" name="Line 102">
                      <a:extLst>
                        <a:ext uri="{FF2B5EF4-FFF2-40B4-BE49-F238E27FC236}">
                          <a16:creationId xmlns:a16="http://schemas.microsoft.com/office/drawing/2014/main" id="{09F354DA-410A-5043-BB46-240A026E2EE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680" y="3216"/>
                      <a:ext cx="0" cy="672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1173" name="Line 103">
                      <a:extLst>
                        <a:ext uri="{FF2B5EF4-FFF2-40B4-BE49-F238E27FC236}">
                          <a16:creationId xmlns:a16="http://schemas.microsoft.com/office/drawing/2014/main" id="{EBF59603-3639-504D-8644-CDC8610BB325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36" y="2976"/>
                      <a:ext cx="192" cy="24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91150" name="Text Box 104">
                  <a:extLst>
                    <a:ext uri="{FF2B5EF4-FFF2-40B4-BE49-F238E27FC236}">
                      <a16:creationId xmlns:a16="http://schemas.microsoft.com/office/drawing/2014/main" id="{930DE149-9CBE-4942-9F81-3B962574669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685" y="2397"/>
                  <a:ext cx="275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X</a:t>
                  </a:r>
                </a:p>
              </p:txBody>
            </p:sp>
            <p:sp>
              <p:nvSpPr>
                <p:cNvPr id="91151" name="Text Box 105">
                  <a:extLst>
                    <a:ext uri="{FF2B5EF4-FFF2-40B4-BE49-F238E27FC236}">
                      <a16:creationId xmlns:a16="http://schemas.microsoft.com/office/drawing/2014/main" id="{D26599D9-07F7-4845-84F5-98798447CB3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63" y="2141"/>
                  <a:ext cx="554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Q</a:t>
                  </a:r>
                  <a:r>
                    <a:rPr lang="en-US" altLang="zh-CN" sz="2000" b="1" baseline="-25000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</a:t>
                  </a: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Q</a:t>
                  </a:r>
                  <a:r>
                    <a:rPr lang="en-US" altLang="zh-CN" sz="2000" b="1" baseline="-25000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</a:t>
                  </a:r>
                </a:p>
              </p:txBody>
            </p:sp>
            <p:sp>
              <p:nvSpPr>
                <p:cNvPr id="91152" name="Text Box 106">
                  <a:extLst>
                    <a:ext uri="{FF2B5EF4-FFF2-40B4-BE49-F238E27FC236}">
                      <a16:creationId xmlns:a16="http://schemas.microsoft.com/office/drawing/2014/main" id="{27C23EE0-B012-3241-8617-099D1028C74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87" y="2573"/>
                  <a:ext cx="232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</a:t>
                  </a:r>
                </a:p>
              </p:txBody>
            </p:sp>
            <p:sp>
              <p:nvSpPr>
                <p:cNvPr id="91153" name="Text Box 107">
                  <a:extLst>
                    <a:ext uri="{FF2B5EF4-FFF2-40B4-BE49-F238E27FC236}">
                      <a16:creationId xmlns:a16="http://schemas.microsoft.com/office/drawing/2014/main" id="{D7445F4A-DCC2-954A-B60F-51DD007CD44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87" y="2879"/>
                  <a:ext cx="232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</a:t>
                  </a:r>
                </a:p>
              </p:txBody>
            </p:sp>
            <p:sp>
              <p:nvSpPr>
                <p:cNvPr id="91154" name="Text Box 108">
                  <a:extLst>
                    <a:ext uri="{FF2B5EF4-FFF2-40B4-BE49-F238E27FC236}">
                      <a16:creationId xmlns:a16="http://schemas.microsoft.com/office/drawing/2014/main" id="{7C394C16-3C3A-CE4A-A367-DAD233993F8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999" y="2355"/>
                  <a:ext cx="327" cy="3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00</a:t>
                  </a:r>
                </a:p>
              </p:txBody>
            </p:sp>
            <p:sp>
              <p:nvSpPr>
                <p:cNvPr id="91155" name="Text Box 109">
                  <a:extLst>
                    <a:ext uri="{FF2B5EF4-FFF2-40B4-BE49-F238E27FC236}">
                      <a16:creationId xmlns:a16="http://schemas.microsoft.com/office/drawing/2014/main" id="{9154DAC2-273D-B142-82E4-A38A1B485DF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53" y="2355"/>
                  <a:ext cx="327" cy="3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01</a:t>
                  </a:r>
                </a:p>
              </p:txBody>
            </p:sp>
            <p:sp>
              <p:nvSpPr>
                <p:cNvPr id="91156" name="Text Box 110">
                  <a:extLst>
                    <a:ext uri="{FF2B5EF4-FFF2-40B4-BE49-F238E27FC236}">
                      <a16:creationId xmlns:a16="http://schemas.microsoft.com/office/drawing/2014/main" id="{FA235037-5706-5A43-8E74-CF2F25550D5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07" y="2355"/>
                  <a:ext cx="327" cy="3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11</a:t>
                  </a:r>
                </a:p>
              </p:txBody>
            </p:sp>
            <p:sp>
              <p:nvSpPr>
                <p:cNvPr id="91157" name="Text Box 111">
                  <a:extLst>
                    <a:ext uri="{FF2B5EF4-FFF2-40B4-BE49-F238E27FC236}">
                      <a16:creationId xmlns:a16="http://schemas.microsoft.com/office/drawing/2014/main" id="{643113E7-5565-2043-9F53-AB9EDF0438E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61" y="2355"/>
                  <a:ext cx="327" cy="3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10</a:t>
                  </a:r>
                </a:p>
              </p:txBody>
            </p:sp>
            <p:sp>
              <p:nvSpPr>
                <p:cNvPr id="91158" name="Text Box 112">
                  <a:extLst>
                    <a:ext uri="{FF2B5EF4-FFF2-40B4-BE49-F238E27FC236}">
                      <a16:creationId xmlns:a16="http://schemas.microsoft.com/office/drawing/2014/main" id="{C04E8B20-E332-C241-B933-C8258C32922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24" y="2573"/>
                  <a:ext cx="27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59" name="Text Box 113">
                  <a:extLst>
                    <a:ext uri="{FF2B5EF4-FFF2-40B4-BE49-F238E27FC236}">
                      <a16:creationId xmlns:a16="http://schemas.microsoft.com/office/drawing/2014/main" id="{BDC36B3C-096D-804E-A52F-95B9BA98B38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75" y="2573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60" name="Text Box 114">
                  <a:extLst>
                    <a:ext uri="{FF2B5EF4-FFF2-40B4-BE49-F238E27FC236}">
                      <a16:creationId xmlns:a16="http://schemas.microsoft.com/office/drawing/2014/main" id="{ABD00BD5-DFDB-F545-87C0-1BAF2DA7E55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82" y="2573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61" name="Text Box 115">
                  <a:extLst>
                    <a:ext uri="{FF2B5EF4-FFF2-40B4-BE49-F238E27FC236}">
                      <a16:creationId xmlns:a16="http://schemas.microsoft.com/office/drawing/2014/main" id="{1536C590-BA14-D84F-87B4-3E50800BD88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24" y="2573"/>
                  <a:ext cx="28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</a:t>
                  </a:r>
                  <a:r>
                    <a:rPr lang="en-US" altLang="zh-CN" sz="2000">
                      <a:ea typeface="宋体" panose="02010600030101010101" pitchFamily="2" charset="-122"/>
                      <a:sym typeface="Symbol" pitchFamily="2" charset="2"/>
                    </a:rPr>
                    <a:t></a:t>
                  </a:r>
                </a:p>
              </p:txBody>
            </p:sp>
            <p:sp>
              <p:nvSpPr>
                <p:cNvPr id="91162" name="Text Box 116">
                  <a:extLst>
                    <a:ext uri="{FF2B5EF4-FFF2-40B4-BE49-F238E27FC236}">
                      <a16:creationId xmlns:a16="http://schemas.microsoft.com/office/drawing/2014/main" id="{C913198A-EC06-274D-80AE-75373906973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24" y="2879"/>
                  <a:ext cx="27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1</a:t>
                  </a:r>
                </a:p>
              </p:txBody>
            </p:sp>
            <p:sp>
              <p:nvSpPr>
                <p:cNvPr id="91163" name="Text Box 117">
                  <a:extLst>
                    <a:ext uri="{FF2B5EF4-FFF2-40B4-BE49-F238E27FC236}">
                      <a16:creationId xmlns:a16="http://schemas.microsoft.com/office/drawing/2014/main" id="{9DA89FAD-448A-A84A-97E4-40BDFF458BB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75" y="2879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1</a:t>
                  </a:r>
                </a:p>
              </p:txBody>
            </p:sp>
            <p:sp>
              <p:nvSpPr>
                <p:cNvPr id="91164" name="Text Box 118">
                  <a:extLst>
                    <a:ext uri="{FF2B5EF4-FFF2-40B4-BE49-F238E27FC236}">
                      <a16:creationId xmlns:a16="http://schemas.microsoft.com/office/drawing/2014/main" id="{9FC941F0-161B-384E-A5D9-487D5CC0E71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082" y="2879"/>
                  <a:ext cx="28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0</a:t>
                  </a:r>
                </a:p>
              </p:txBody>
            </p:sp>
            <p:sp>
              <p:nvSpPr>
                <p:cNvPr id="91165" name="Text Box 119">
                  <a:extLst>
                    <a:ext uri="{FF2B5EF4-FFF2-40B4-BE49-F238E27FC236}">
                      <a16:creationId xmlns:a16="http://schemas.microsoft.com/office/drawing/2014/main" id="{6DD58BE7-D9F9-4A49-A9B6-92AC786B08E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728" y="2879"/>
                  <a:ext cx="289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n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隶书" panose="02010509060101010101" pitchFamily="49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hlink"/>
                    </a:buClr>
                    <a:buSzPct val="55000"/>
                    <a:buFont typeface="Wingdings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SzPct val="50000"/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55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50000"/>
                    <a:buFont typeface="Wingdings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000" b="1">
                      <a:solidFill>
                        <a:schemeClr val="tx2"/>
                      </a:solidFill>
                      <a:ea typeface="宋体" panose="02010600030101010101" pitchFamily="2" charset="-122"/>
                    </a:rPr>
                    <a:t> </a:t>
                  </a:r>
                  <a:r>
                    <a:rPr lang="en-US" altLang="zh-CN" sz="2000">
                      <a:ea typeface="宋体" panose="02010600030101010101" pitchFamily="2" charset="-122"/>
                      <a:sym typeface="Symbol" pitchFamily="2" charset="2"/>
                    </a:rPr>
                    <a:t></a:t>
                  </a:r>
                </a:p>
              </p:txBody>
            </p:sp>
            <p:graphicFrame>
              <p:nvGraphicFramePr>
                <p:cNvPr id="91166" name="Object 120">
                  <a:extLst>
                    <a:ext uri="{FF2B5EF4-FFF2-40B4-BE49-F238E27FC236}">
                      <a16:creationId xmlns:a16="http://schemas.microsoft.com/office/drawing/2014/main" id="{18DC4F41-74B0-EC4A-8C45-8560C448D6E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4585" y="3245"/>
                <a:ext cx="336" cy="266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91255" name="Equation" r:id="rId9" imgW="7023100" imgH="5562600" progId="Equation.3">
                        <p:embed/>
                      </p:oleObj>
                    </mc:Choice>
                    <mc:Fallback>
                      <p:oleObj name="Equation" r:id="rId9" imgW="7023100" imgH="5562600" progId="Equation.3">
                        <p:embed/>
                        <p:pic>
                          <p:nvPicPr>
                            <p:cNvPr id="0" name="Object 120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585" y="3245"/>
                              <a:ext cx="336" cy="266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91148" name="Text Box 121">
                <a:extLst>
                  <a:ext uri="{FF2B5EF4-FFF2-40B4-BE49-F238E27FC236}">
                    <a16:creationId xmlns:a16="http://schemas.microsoft.com/office/drawing/2014/main" id="{F32D9D45-2CAA-4A48-9118-3D823120A80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99" y="864"/>
                <a:ext cx="26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10000"/>
                  </a:spcAft>
                  <a:buClrTx/>
                  <a:buSzTx/>
                  <a:buFontTx/>
                  <a:buNone/>
                </a:pPr>
                <a:r>
                  <a:rPr lang="en-US" altLang="zh-CN" sz="2000" b="1">
                    <a:ea typeface="宋体" panose="02010600030101010101" pitchFamily="2" charset="-122"/>
                  </a:rPr>
                  <a:t>(4) </a:t>
                </a:r>
                <a:r>
                  <a:rPr lang="zh-CN" altLang="en-US" sz="2000" b="1">
                    <a:ea typeface="宋体" panose="02010600030101010101" pitchFamily="2" charset="-122"/>
                  </a:rPr>
                  <a:t>由状态转移表求出下一状态方程 </a:t>
                </a:r>
              </a:p>
            </p:txBody>
          </p:sp>
        </p:grpSp>
        <p:sp>
          <p:nvSpPr>
            <p:cNvPr id="91144" name="Text Box 122">
              <a:extLst>
                <a:ext uri="{FF2B5EF4-FFF2-40B4-BE49-F238E27FC236}">
                  <a16:creationId xmlns:a16="http://schemas.microsoft.com/office/drawing/2014/main" id="{70FCC05C-51CD-494A-AB35-CD1C389541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8" y="1079"/>
              <a:ext cx="390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 b="1">
                  <a:solidFill>
                    <a:schemeClr val="tx2"/>
                  </a:solidFill>
                  <a:ea typeface="宋体" panose="02010600030101010101" pitchFamily="2" charset="-122"/>
                </a:rPr>
                <a:t>n       n</a:t>
              </a:r>
            </a:p>
          </p:txBody>
        </p:sp>
        <p:sp>
          <p:nvSpPr>
            <p:cNvPr id="91145" name="Text Box 123">
              <a:extLst>
                <a:ext uri="{FF2B5EF4-FFF2-40B4-BE49-F238E27FC236}">
                  <a16:creationId xmlns:a16="http://schemas.microsoft.com/office/drawing/2014/main" id="{1DB3E454-29D4-304D-B5BD-722E1E613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2131"/>
              <a:ext cx="366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 b="1">
                  <a:solidFill>
                    <a:schemeClr val="tx2"/>
                  </a:solidFill>
                  <a:ea typeface="宋体" panose="02010600030101010101" pitchFamily="2" charset="-122"/>
                </a:rPr>
                <a:t>n      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2">
            <a:extLst>
              <a:ext uri="{FF2B5EF4-FFF2-40B4-BE49-F238E27FC236}">
                <a16:creationId xmlns:a16="http://schemas.microsoft.com/office/drawing/2014/main" id="{5F6593E6-F21C-8741-AD8E-0946DB487E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solidFill>
                  <a:schemeClr val="tx1"/>
                </a:solidFill>
              </a:rPr>
              <a:t>同步时序电路的设计举例</a:t>
            </a:r>
          </a:p>
        </p:txBody>
      </p:sp>
      <p:sp>
        <p:nvSpPr>
          <p:cNvPr id="92162" name="Text Box 3">
            <a:extLst>
              <a:ext uri="{FF2B5EF4-FFF2-40B4-BE49-F238E27FC236}">
                <a16:creationId xmlns:a16="http://schemas.microsoft.com/office/drawing/2014/main" id="{2A0488DA-7E45-0349-9819-4C21E75FE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5211763" cy="100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(5) </a:t>
            </a:r>
            <a:r>
              <a:rPr lang="zh-CN" altLang="en-US" sz="2400" b="1">
                <a:ea typeface="宋体" panose="02010600030101010101" pitchFamily="2" charset="-122"/>
              </a:rPr>
              <a:t>求出触发器的激励方程和输出方程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400" b="1">
                <a:ea typeface="宋体" panose="02010600030101010101" pitchFamily="2" charset="-122"/>
              </a:rPr>
              <a:t>       </a:t>
            </a:r>
            <a:r>
              <a:rPr lang="zh-CN" altLang="en-US" sz="2400" b="1">
                <a:solidFill>
                  <a:srgbClr val="008000"/>
                </a:solidFill>
                <a:ea typeface="楷体_GB2312" pitchFamily="49" charset="-122"/>
              </a:rPr>
              <a:t>完成组合电路部分的设计</a:t>
            </a: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690180" name="Text Box 4">
            <a:extLst>
              <a:ext uri="{FF2B5EF4-FFF2-40B4-BE49-F238E27FC236}">
                <a16:creationId xmlns:a16="http://schemas.microsoft.com/office/drawing/2014/main" id="{591C2E69-7790-4440-BE12-6643B63978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5032375"/>
            <a:ext cx="46482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</a:rPr>
              <a:t>(6) </a:t>
            </a:r>
            <a:r>
              <a:rPr lang="zh-CN" altLang="en-US" sz="2400" b="1">
                <a:ea typeface="宋体" panose="02010600030101010101" pitchFamily="2" charset="-122"/>
              </a:rPr>
              <a:t>画出逻辑图</a:t>
            </a:r>
            <a:r>
              <a:rPr lang="en-US" altLang="zh-CN" sz="2400" b="1">
                <a:ea typeface="宋体" panose="02010600030101010101" pitchFamily="2" charset="-122"/>
              </a:rPr>
              <a:t>, </a:t>
            </a:r>
            <a:r>
              <a:rPr lang="zh-CN" altLang="en-US" sz="2400" b="1">
                <a:ea typeface="宋体" panose="02010600030101010101" pitchFamily="2" charset="-122"/>
              </a:rPr>
              <a:t>实现整个设计 </a:t>
            </a:r>
          </a:p>
        </p:txBody>
      </p:sp>
      <p:graphicFrame>
        <p:nvGraphicFramePr>
          <p:cNvPr id="690207" name="Object 31">
            <a:extLst>
              <a:ext uri="{FF2B5EF4-FFF2-40B4-BE49-F238E27FC236}">
                <a16:creationId xmlns:a16="http://schemas.microsoft.com/office/drawing/2014/main" id="{C8519874-3FD1-FC46-A9E6-2ADF1DFD94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2560638"/>
          <a:ext cx="2362200" cy="201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5" name="Equation" r:id="rId3" imgW="27495500" imgH="23406100" progId="Equation.3">
                  <p:embed/>
                </p:oleObj>
              </mc:Choice>
              <mc:Fallback>
                <p:oleObj name="Equation" r:id="rId3" imgW="27495500" imgH="23406100" progId="Equation.3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2560638"/>
                        <a:ext cx="2362200" cy="201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2165" name="Group 33">
            <a:extLst>
              <a:ext uri="{FF2B5EF4-FFF2-40B4-BE49-F238E27FC236}">
                <a16:creationId xmlns:a16="http://schemas.microsoft.com/office/drawing/2014/main" id="{017B3A17-9A18-644C-98E7-4EA1C2537A02}"/>
              </a:ext>
            </a:extLst>
          </p:cNvPr>
          <p:cNvGrpSpPr>
            <a:grpSpLocks/>
          </p:cNvGrpSpPr>
          <p:nvPr/>
        </p:nvGrpSpPr>
        <p:grpSpPr bwMode="auto">
          <a:xfrm>
            <a:off x="5410200" y="2638425"/>
            <a:ext cx="2300288" cy="1781175"/>
            <a:chOff x="2832" y="1219"/>
            <a:chExt cx="1449" cy="1122"/>
          </a:xfrm>
        </p:grpSpPr>
        <p:grpSp>
          <p:nvGrpSpPr>
            <p:cNvPr id="92166" name="Group 5">
              <a:extLst>
                <a:ext uri="{FF2B5EF4-FFF2-40B4-BE49-F238E27FC236}">
                  <a16:creationId xmlns:a16="http://schemas.microsoft.com/office/drawing/2014/main" id="{F3A2E0D6-BC6F-AF40-A689-56E7C6A6B2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2" y="1248"/>
              <a:ext cx="1449" cy="1093"/>
              <a:chOff x="3708" y="857"/>
              <a:chExt cx="1716" cy="1328"/>
            </a:xfrm>
          </p:grpSpPr>
          <p:grpSp>
            <p:nvGrpSpPr>
              <p:cNvPr id="92168" name="Group 6">
                <a:extLst>
                  <a:ext uri="{FF2B5EF4-FFF2-40B4-BE49-F238E27FC236}">
                    <a16:creationId xmlns:a16="http://schemas.microsoft.com/office/drawing/2014/main" id="{22E926F9-528E-BE40-AF35-01CD0FEB42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31" y="1091"/>
                <a:ext cx="1593" cy="829"/>
                <a:chOff x="336" y="2976"/>
                <a:chExt cx="1728" cy="912"/>
              </a:xfrm>
            </p:grpSpPr>
            <p:sp>
              <p:nvSpPr>
                <p:cNvPr id="92186" name="Line 7">
                  <a:extLst>
                    <a:ext uri="{FF2B5EF4-FFF2-40B4-BE49-F238E27FC236}">
                      <a16:creationId xmlns:a16="http://schemas.microsoft.com/office/drawing/2014/main" id="{C3A3EBD1-5469-C34F-B9A1-A561DFA9AC9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28" y="3552"/>
                  <a:ext cx="1536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2187" name="Group 8">
                  <a:extLst>
                    <a:ext uri="{FF2B5EF4-FFF2-40B4-BE49-F238E27FC236}">
                      <a16:creationId xmlns:a16="http://schemas.microsoft.com/office/drawing/2014/main" id="{1C04A167-D843-F648-A105-5C473C5E037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36" y="2976"/>
                  <a:ext cx="1728" cy="912"/>
                  <a:chOff x="336" y="2976"/>
                  <a:chExt cx="1728" cy="912"/>
                </a:xfrm>
              </p:grpSpPr>
              <p:sp>
                <p:nvSpPr>
                  <p:cNvPr id="92188" name="Rectangle 9">
                    <a:extLst>
                      <a:ext uri="{FF2B5EF4-FFF2-40B4-BE49-F238E27FC236}">
                        <a16:creationId xmlns:a16="http://schemas.microsoft.com/office/drawing/2014/main" id="{F12295C1-7287-0E4F-AB43-F0C8DC13FA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8" y="3216"/>
                    <a:ext cx="1536" cy="672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n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隶书" panose="02010509060101010101" pitchFamily="49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hlink"/>
                      </a:buClr>
                      <a:buSzPct val="55000"/>
                      <a:buFont typeface="Wingdings" pitchFamily="2" charset="2"/>
                      <a:buChar char="n"/>
                      <a:defRPr kumimoji="1"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SzPct val="50000"/>
                      <a:buFont typeface="Wingdings" pitchFamily="2" charset="2"/>
                      <a:buChar char="n"/>
                      <a:defRPr kumimoji="1"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55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50000"/>
                      <a:buFont typeface="Wingdings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zh-CN" altLang="en-US" sz="2400">
                      <a:latin typeface="Tahoma" panose="020B060403050404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189" name="Line 10">
                    <a:extLst>
                      <a:ext uri="{FF2B5EF4-FFF2-40B4-BE49-F238E27FC236}">
                        <a16:creationId xmlns:a16="http://schemas.microsoft.com/office/drawing/2014/main" id="{C907C4BC-C152-8043-8852-A7C98B15F0FD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912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190" name="Line 11">
                    <a:extLst>
                      <a:ext uri="{FF2B5EF4-FFF2-40B4-BE49-F238E27FC236}">
                        <a16:creationId xmlns:a16="http://schemas.microsoft.com/office/drawing/2014/main" id="{81455692-3FEC-164F-ADF5-AB02D236ABCD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1296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191" name="Line 12">
                    <a:extLst>
                      <a:ext uri="{FF2B5EF4-FFF2-40B4-BE49-F238E27FC236}">
                        <a16:creationId xmlns:a16="http://schemas.microsoft.com/office/drawing/2014/main" id="{62F7B949-D41F-3C48-944D-5154E94CB5DC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1680" y="3216"/>
                    <a:ext cx="0" cy="672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192" name="Line 13">
                    <a:extLst>
                      <a:ext uri="{FF2B5EF4-FFF2-40B4-BE49-F238E27FC236}">
                        <a16:creationId xmlns:a16="http://schemas.microsoft.com/office/drawing/2014/main" id="{7FB2D595-3096-6147-810C-22334BE105B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336" y="2976"/>
                    <a:ext cx="192" cy="24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2169" name="Text Box 14">
                <a:extLst>
                  <a:ext uri="{FF2B5EF4-FFF2-40B4-BE49-F238E27FC236}">
                    <a16:creationId xmlns:a16="http://schemas.microsoft.com/office/drawing/2014/main" id="{06C43764-80FC-EB45-B9ED-AFA0A2208F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08" y="1113"/>
                <a:ext cx="275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X</a:t>
                </a:r>
              </a:p>
            </p:txBody>
          </p:sp>
          <p:sp>
            <p:nvSpPr>
              <p:cNvPr id="92170" name="Text Box 15">
                <a:extLst>
                  <a:ext uri="{FF2B5EF4-FFF2-40B4-BE49-F238E27FC236}">
                    <a16:creationId xmlns:a16="http://schemas.microsoft.com/office/drawing/2014/main" id="{EC8D9541-50C9-254D-9D49-567723B629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86" y="857"/>
                <a:ext cx="554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Q</a:t>
                </a:r>
                <a:r>
                  <a:rPr lang="en-US" altLang="zh-CN" sz="2000" b="1" baseline="-25000">
                    <a:solidFill>
                      <a:schemeClr val="tx2"/>
                    </a:solidFill>
                    <a:ea typeface="宋体" panose="02010600030101010101" pitchFamily="2" charset="-122"/>
                  </a:rPr>
                  <a:t>1</a:t>
                </a: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Q</a:t>
                </a:r>
                <a:r>
                  <a:rPr lang="en-US" altLang="zh-CN" sz="2000" b="1" baseline="-25000">
                    <a:solidFill>
                      <a:schemeClr val="tx2"/>
                    </a:solidFill>
                    <a:ea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92171" name="Text Box 16">
                <a:extLst>
                  <a:ext uri="{FF2B5EF4-FFF2-40B4-BE49-F238E27FC236}">
                    <a16:creationId xmlns:a16="http://schemas.microsoft.com/office/drawing/2014/main" id="{FF90268C-A215-7545-9E9B-0151DBBAAE1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" y="1288"/>
                <a:ext cx="232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92172" name="Text Box 17">
                <a:extLst>
                  <a:ext uri="{FF2B5EF4-FFF2-40B4-BE49-F238E27FC236}">
                    <a16:creationId xmlns:a16="http://schemas.microsoft.com/office/drawing/2014/main" id="{C79A1D38-5011-2442-8BA2-6762FD2EDB5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" y="1595"/>
                <a:ext cx="232" cy="3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1</a:t>
                </a:r>
              </a:p>
            </p:txBody>
          </p:sp>
          <p:sp>
            <p:nvSpPr>
              <p:cNvPr id="92173" name="Text Box 18">
                <a:extLst>
                  <a:ext uri="{FF2B5EF4-FFF2-40B4-BE49-F238E27FC236}">
                    <a16:creationId xmlns:a16="http://schemas.microsoft.com/office/drawing/2014/main" id="{A91EBE32-4DFA-354D-AFD7-530FA85E4F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22" y="1071"/>
                <a:ext cx="327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00</a:t>
                </a:r>
              </a:p>
            </p:txBody>
          </p:sp>
          <p:sp>
            <p:nvSpPr>
              <p:cNvPr id="92174" name="Text Box 19">
                <a:extLst>
                  <a:ext uri="{FF2B5EF4-FFF2-40B4-BE49-F238E27FC236}">
                    <a16:creationId xmlns:a16="http://schemas.microsoft.com/office/drawing/2014/main" id="{AE172D2C-43B8-E143-8C24-57287D6A412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76" y="1071"/>
                <a:ext cx="327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01</a:t>
                </a:r>
              </a:p>
            </p:txBody>
          </p:sp>
          <p:sp>
            <p:nvSpPr>
              <p:cNvPr id="92175" name="Text Box 20">
                <a:extLst>
                  <a:ext uri="{FF2B5EF4-FFF2-40B4-BE49-F238E27FC236}">
                    <a16:creationId xmlns:a16="http://schemas.microsoft.com/office/drawing/2014/main" id="{D7EFC07B-5B65-354F-83EB-99AA299500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30" y="1071"/>
                <a:ext cx="327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11</a:t>
                </a:r>
              </a:p>
            </p:txBody>
          </p:sp>
          <p:sp>
            <p:nvSpPr>
              <p:cNvPr id="92176" name="Text Box 21">
                <a:extLst>
                  <a:ext uri="{FF2B5EF4-FFF2-40B4-BE49-F238E27FC236}">
                    <a16:creationId xmlns:a16="http://schemas.microsoft.com/office/drawing/2014/main" id="{DF00A153-18C4-4448-9495-DBBD5841432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84" y="1071"/>
                <a:ext cx="327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10</a:t>
                </a:r>
              </a:p>
            </p:txBody>
          </p:sp>
          <p:sp>
            <p:nvSpPr>
              <p:cNvPr id="92177" name="Text Box 22">
                <a:extLst>
                  <a:ext uri="{FF2B5EF4-FFF2-40B4-BE49-F238E27FC236}">
                    <a16:creationId xmlns:a16="http://schemas.microsoft.com/office/drawing/2014/main" id="{B07C2C86-C323-9E44-B938-88624A51F3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47" y="1288"/>
                <a:ext cx="279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92178" name="Text Box 23">
                <a:extLst>
                  <a:ext uri="{FF2B5EF4-FFF2-40B4-BE49-F238E27FC236}">
                    <a16:creationId xmlns:a16="http://schemas.microsoft.com/office/drawing/2014/main" id="{8175072A-6984-CA4F-AB34-98E8DA1D575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98" y="1288"/>
                <a:ext cx="28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92179" name="Text Box 24">
                <a:extLst>
                  <a:ext uri="{FF2B5EF4-FFF2-40B4-BE49-F238E27FC236}">
                    <a16:creationId xmlns:a16="http://schemas.microsoft.com/office/drawing/2014/main" id="{8522FB26-2DD7-3E4C-A04A-526BE9B9BAC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05" y="1288"/>
                <a:ext cx="28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92180" name="Text Box 25">
                <a:extLst>
                  <a:ext uri="{FF2B5EF4-FFF2-40B4-BE49-F238E27FC236}">
                    <a16:creationId xmlns:a16="http://schemas.microsoft.com/office/drawing/2014/main" id="{3087CD27-DEBD-8C41-99BC-4F6231433BB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7" y="1288"/>
                <a:ext cx="289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</a:t>
                </a:r>
                <a:r>
                  <a:rPr lang="en-US" altLang="zh-CN" sz="2000">
                    <a:ea typeface="宋体" panose="02010600030101010101" pitchFamily="2" charset="-122"/>
                    <a:sym typeface="Symbol" pitchFamily="2" charset="2"/>
                  </a:rPr>
                  <a:t></a:t>
                </a:r>
              </a:p>
            </p:txBody>
          </p:sp>
          <p:sp>
            <p:nvSpPr>
              <p:cNvPr id="92181" name="Text Box 26">
                <a:extLst>
                  <a:ext uri="{FF2B5EF4-FFF2-40B4-BE49-F238E27FC236}">
                    <a16:creationId xmlns:a16="http://schemas.microsoft.com/office/drawing/2014/main" id="{F4D47158-CAEE-CE40-8DC6-293CD0E0DB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47" y="1595"/>
                <a:ext cx="279" cy="3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92182" name="Text Box 27">
                <a:extLst>
                  <a:ext uri="{FF2B5EF4-FFF2-40B4-BE49-F238E27FC236}">
                    <a16:creationId xmlns:a16="http://schemas.microsoft.com/office/drawing/2014/main" id="{7AC32C89-D583-3C47-B38A-333288045C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98" y="1595"/>
                <a:ext cx="280" cy="3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0</a:t>
                </a:r>
              </a:p>
            </p:txBody>
          </p:sp>
          <p:sp>
            <p:nvSpPr>
              <p:cNvPr id="92183" name="Text Box 28">
                <a:extLst>
                  <a:ext uri="{FF2B5EF4-FFF2-40B4-BE49-F238E27FC236}">
                    <a16:creationId xmlns:a16="http://schemas.microsoft.com/office/drawing/2014/main" id="{3CF8D0BD-3878-A04C-8CAD-808D84A1895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05" y="1595"/>
                <a:ext cx="280" cy="3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1</a:t>
                </a:r>
              </a:p>
            </p:txBody>
          </p:sp>
          <p:sp>
            <p:nvSpPr>
              <p:cNvPr id="92184" name="Text Box 29">
                <a:extLst>
                  <a:ext uri="{FF2B5EF4-FFF2-40B4-BE49-F238E27FC236}">
                    <a16:creationId xmlns:a16="http://schemas.microsoft.com/office/drawing/2014/main" id="{C2F2B3C0-D8C9-484C-9FE4-F2E1D61B8CE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51" y="1595"/>
                <a:ext cx="289" cy="3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b="1">
                    <a:solidFill>
                      <a:schemeClr val="tx2"/>
                    </a:solidFill>
                    <a:ea typeface="宋体" panose="02010600030101010101" pitchFamily="2" charset="-122"/>
                  </a:rPr>
                  <a:t> </a:t>
                </a:r>
                <a:r>
                  <a:rPr lang="en-US" altLang="zh-CN" sz="2000">
                    <a:ea typeface="宋体" panose="02010600030101010101" pitchFamily="2" charset="-122"/>
                    <a:sym typeface="Symbol" pitchFamily="2" charset="2"/>
                  </a:rPr>
                  <a:t></a:t>
                </a:r>
              </a:p>
            </p:txBody>
          </p:sp>
          <p:graphicFrame>
            <p:nvGraphicFramePr>
              <p:cNvPr id="92185" name="Object 30">
                <a:extLst>
                  <a:ext uri="{FF2B5EF4-FFF2-40B4-BE49-F238E27FC236}">
                    <a16:creationId xmlns:a16="http://schemas.microsoft.com/office/drawing/2014/main" id="{5932BF50-A3CE-7749-BEC9-4E39BB6E5CC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692" y="2003"/>
              <a:ext cx="168" cy="18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226" name="Equation" r:id="rId5" imgW="3505200" imgH="3797300" progId="Equation.3">
                      <p:embed/>
                    </p:oleObj>
                  </mc:Choice>
                  <mc:Fallback>
                    <p:oleObj name="Equation" r:id="rId5" imgW="3505200" imgH="3797300" progId="Equation.3">
                      <p:embed/>
                      <p:pic>
                        <p:nvPicPr>
                          <p:cNvPr id="0" name="Object 30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692" y="2003"/>
                            <a:ext cx="168" cy="18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92167" name="Text Box 32">
              <a:extLst>
                <a:ext uri="{FF2B5EF4-FFF2-40B4-BE49-F238E27FC236}">
                  <a16:creationId xmlns:a16="http://schemas.microsoft.com/office/drawing/2014/main" id="{17EA9B2D-E3D4-7140-89B0-F8C613FCC1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8" y="1219"/>
              <a:ext cx="366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200" b="1">
                  <a:solidFill>
                    <a:schemeClr val="tx2"/>
                  </a:solidFill>
                  <a:ea typeface="宋体" panose="02010600030101010101" pitchFamily="2" charset="-122"/>
                </a:rPr>
                <a:t>n      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0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0180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>
            <a:extLst>
              <a:ext uri="{FF2B5EF4-FFF2-40B4-BE49-F238E27FC236}">
                <a16:creationId xmlns:a16="http://schemas.microsoft.com/office/drawing/2014/main" id="{0CA14B4C-5CCF-5941-BB9B-40CD23180F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22530" name="Text Box 9">
            <a:extLst>
              <a:ext uri="{FF2B5EF4-FFF2-40B4-BE49-F238E27FC236}">
                <a16:creationId xmlns:a16="http://schemas.microsoft.com/office/drawing/2014/main" id="{80800B9F-0963-CE44-8B79-AA04E9F2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6169025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>
                <a:ea typeface="宋体" panose="02010600030101010101" pitchFamily="2" charset="-122"/>
              </a:rPr>
              <a:t>2.  </a:t>
            </a:r>
            <a:r>
              <a:rPr lang="zh-CN" altLang="en-US" sz="2800" b="1"/>
              <a:t>摩尔型</a:t>
            </a:r>
            <a:r>
              <a:rPr lang="en-US" altLang="zh-CN" sz="2800" b="1"/>
              <a:t>(Moore mode)</a:t>
            </a:r>
            <a:r>
              <a:rPr lang="zh-CN" altLang="en-US" sz="2800" b="1"/>
              <a:t>同步时序电路</a:t>
            </a:r>
            <a:endParaRPr lang="zh-CN" altLang="en-US" sz="2000" b="1">
              <a:ea typeface="楷体_GB2312" pitchFamily="49" charset="-122"/>
            </a:endParaRPr>
          </a:p>
        </p:txBody>
      </p:sp>
      <p:sp>
        <p:nvSpPr>
          <p:cNvPr id="22531" name="Text Box 6">
            <a:extLst>
              <a:ext uri="{FF2B5EF4-FFF2-40B4-BE49-F238E27FC236}">
                <a16:creationId xmlns:a16="http://schemas.microsoft.com/office/drawing/2014/main" id="{39BEBD20-752B-5C40-9825-BF71A543DD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4800600"/>
            <a:ext cx="1739900" cy="173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输出方程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宋体" panose="02010600030101010101" pitchFamily="2" charset="-122"/>
              </a:rPr>
              <a:t>激励方程</a:t>
            </a:r>
            <a:endParaRPr lang="zh-CN" altLang="en-US" sz="2400" b="1">
              <a:latin typeface="Tahoma" panose="020B060403050404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chemeClr val="hlink"/>
                </a:solidFill>
                <a:ea typeface="宋体" panose="02010600030101010101" pitchFamily="2" charset="-122"/>
              </a:rPr>
              <a:t>状态方程</a:t>
            </a:r>
          </a:p>
        </p:txBody>
      </p:sp>
      <p:grpSp>
        <p:nvGrpSpPr>
          <p:cNvPr id="22532" name="Group 14">
            <a:extLst>
              <a:ext uri="{FF2B5EF4-FFF2-40B4-BE49-F238E27FC236}">
                <a16:creationId xmlns:a16="http://schemas.microsoft.com/office/drawing/2014/main" id="{F1A61F60-A058-3D41-852E-0AC733D506FE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981200"/>
            <a:ext cx="4800600" cy="2819400"/>
            <a:chOff x="816" y="1254"/>
            <a:chExt cx="2832" cy="1626"/>
          </a:xfrm>
        </p:grpSpPr>
        <p:graphicFrame>
          <p:nvGraphicFramePr>
            <p:cNvPr id="22537" name="Object 12">
              <a:extLst>
                <a:ext uri="{FF2B5EF4-FFF2-40B4-BE49-F238E27FC236}">
                  <a16:creationId xmlns:a16="http://schemas.microsoft.com/office/drawing/2014/main" id="{6210AA2D-DDE4-3445-B413-206E1A473F6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6" y="1254"/>
            <a:ext cx="2832" cy="16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03" r:id="rId3" imgW="19138900" imgH="10655300" progId="Visio.Drawing.5">
                    <p:embed/>
                  </p:oleObj>
                </mc:Choice>
                <mc:Fallback>
                  <p:oleObj r:id="rId3" imgW="19138900" imgH="10655300" progId="Visio.Drawing.5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16" y="1254"/>
                          <a:ext cx="2832" cy="1626"/>
                        </a:xfrm>
                        <a:prstGeom prst="rect">
                          <a:avLst/>
                        </a:prstGeom>
                        <a:solidFill>
                          <a:srgbClr val="CCFFC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538" name="Text Box 13">
              <a:extLst>
                <a:ext uri="{FF2B5EF4-FFF2-40B4-BE49-F238E27FC236}">
                  <a16:creationId xmlns:a16="http://schemas.microsoft.com/office/drawing/2014/main" id="{682E4867-0A43-774C-93BC-932F86B0FB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2393"/>
              <a:ext cx="219" cy="176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400">
                  <a:ea typeface="宋体" panose="02010600030101010101" pitchFamily="2" charset="-122"/>
                </a:rPr>
                <a:t>Y</a:t>
              </a:r>
              <a:r>
                <a:rPr lang="en-US" altLang="zh-CN" sz="1400" baseline="-25000">
                  <a:ea typeface="宋体" panose="02010600030101010101" pitchFamily="2" charset="-122"/>
                </a:rPr>
                <a:t>p</a:t>
              </a:r>
              <a:endParaRPr lang="en-US" altLang="zh-CN" sz="1400">
                <a:ea typeface="宋体" panose="02010600030101010101" pitchFamily="2" charset="-122"/>
              </a:endParaRPr>
            </a:p>
          </p:txBody>
        </p:sp>
      </p:grpSp>
      <p:graphicFrame>
        <p:nvGraphicFramePr>
          <p:cNvPr id="22533" name="Object 5">
            <a:extLst>
              <a:ext uri="{FF2B5EF4-FFF2-40B4-BE49-F238E27FC236}">
                <a16:creationId xmlns:a16="http://schemas.microsoft.com/office/drawing/2014/main" id="{027A136C-8950-F843-8DA4-B9B0D3C75F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9800" y="2514600"/>
          <a:ext cx="3048000" cy="172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4" name="公式" r:id="rId5" imgW="49441100" imgH="28092400" progId="Equation.3">
                  <p:embed/>
                </p:oleObj>
              </mc:Choice>
              <mc:Fallback>
                <p:oleObj name="公式" r:id="rId5" imgW="49441100" imgH="28092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514600"/>
                        <a:ext cx="3048000" cy="172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4" name="Text Box 18">
            <a:extLst>
              <a:ext uri="{FF2B5EF4-FFF2-40B4-BE49-F238E27FC236}">
                <a16:creationId xmlns:a16="http://schemas.microsoft.com/office/drawing/2014/main" id="{E9922C76-7A3E-FB49-A6B1-8BF8097E0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2057400"/>
            <a:ext cx="6953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其中</a:t>
            </a:r>
          </a:p>
        </p:txBody>
      </p:sp>
      <p:graphicFrame>
        <p:nvGraphicFramePr>
          <p:cNvPr id="22535" name="Object 5">
            <a:extLst>
              <a:ext uri="{FF2B5EF4-FFF2-40B4-BE49-F238E27FC236}">
                <a16:creationId xmlns:a16="http://schemas.microsoft.com/office/drawing/2014/main" id="{F138B260-A6A8-0A48-A409-5CAB93C8C8C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00388" y="4953000"/>
          <a:ext cx="5502275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5" name="公式" r:id="rId7" imgW="60274200" imgH="5562600" progId="Equation.3">
                  <p:embed/>
                </p:oleObj>
              </mc:Choice>
              <mc:Fallback>
                <p:oleObj name="公式" r:id="rId7" imgW="60274200" imgH="55626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0388" y="4953000"/>
                        <a:ext cx="5502275" cy="5064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6" name="Object 5">
            <a:extLst>
              <a:ext uri="{FF2B5EF4-FFF2-40B4-BE49-F238E27FC236}">
                <a16:creationId xmlns:a16="http://schemas.microsoft.com/office/drawing/2014/main" id="{4B128648-B725-2A46-9F9A-E9F5210E73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11488" y="5486400"/>
          <a:ext cx="5634037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6" name="公式" r:id="rId9" imgW="61734700" imgH="11112500" progId="Equation.3">
                  <p:embed/>
                </p:oleObj>
              </mc:Choice>
              <mc:Fallback>
                <p:oleObj name="公式" r:id="rId9" imgW="61734700" imgH="111125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11488" y="5486400"/>
                        <a:ext cx="5634037" cy="1011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>
            <a:extLst>
              <a:ext uri="{FF2B5EF4-FFF2-40B4-BE49-F238E27FC236}">
                <a16:creationId xmlns:a16="http://schemas.microsoft.com/office/drawing/2014/main" id="{0C235209-E8DF-0A4B-880D-0954CD916C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 sz="3200" b="1">
                <a:solidFill>
                  <a:schemeClr val="tx1"/>
                </a:solidFill>
              </a:rPr>
              <a:t>5.4.1 </a:t>
            </a:r>
            <a:r>
              <a:rPr lang="zh-CN" altLang="en-US" sz="3200" b="1">
                <a:solidFill>
                  <a:schemeClr val="tx1"/>
                </a:solidFill>
              </a:rPr>
              <a:t>一般同步时序逻辑电路的设计方法</a:t>
            </a:r>
          </a:p>
        </p:txBody>
      </p:sp>
      <p:sp>
        <p:nvSpPr>
          <p:cNvPr id="93186" name="Text Box 4">
            <a:extLst>
              <a:ext uri="{FF2B5EF4-FFF2-40B4-BE49-F238E27FC236}">
                <a16:creationId xmlns:a16="http://schemas.microsoft.com/office/drawing/2014/main" id="{294AC604-8C29-AB48-9602-76AFB7A7E4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7239000" cy="4011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AutoNum type="arabicParenBoth"/>
            </a:pPr>
            <a:r>
              <a:rPr lang="en-US" altLang="zh-CN" b="1"/>
              <a:t> </a:t>
            </a:r>
            <a:r>
              <a:rPr lang="zh-CN" altLang="en-US" b="1"/>
              <a:t>根据设计要求</a:t>
            </a:r>
            <a:r>
              <a:rPr lang="zh-CN" altLang="en-US" b="1">
                <a:solidFill>
                  <a:schemeClr val="hlink"/>
                </a:solidFill>
              </a:rPr>
              <a:t>建立原始状态表</a:t>
            </a:r>
            <a:r>
              <a:rPr lang="zh-CN" altLang="en-US" b="1"/>
              <a:t>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>
                <a:solidFill>
                  <a:srgbClr val="B2B2B2"/>
                </a:solidFill>
              </a:rPr>
              <a:t>(2)  </a:t>
            </a:r>
            <a:r>
              <a:rPr lang="zh-CN" altLang="en-US" sz="2800" b="1">
                <a:solidFill>
                  <a:srgbClr val="B2B2B2"/>
                </a:solidFill>
              </a:rPr>
              <a:t>简化状态表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>
                <a:solidFill>
                  <a:srgbClr val="B2B2B2"/>
                </a:solidFill>
              </a:rPr>
              <a:t>(3) </a:t>
            </a:r>
            <a:r>
              <a:rPr lang="zh-CN" altLang="en-US" sz="2800" b="1">
                <a:solidFill>
                  <a:srgbClr val="B2B2B2"/>
                </a:solidFill>
              </a:rPr>
              <a:t>状态分配</a:t>
            </a:r>
            <a:r>
              <a:rPr lang="en-US" altLang="zh-CN" sz="2800" b="1">
                <a:solidFill>
                  <a:srgbClr val="B2B2B2"/>
                </a:solidFill>
              </a:rPr>
              <a:t>, </a:t>
            </a:r>
            <a:r>
              <a:rPr lang="zh-CN" altLang="en-US" sz="2800" b="1">
                <a:solidFill>
                  <a:srgbClr val="B2B2B2"/>
                </a:solidFill>
              </a:rPr>
              <a:t>将状态表转换为状态转移表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B2B2B2"/>
                </a:solidFill>
                <a:ea typeface="宋体" panose="02010600030101010101" pitchFamily="2" charset="-122"/>
              </a:rPr>
              <a:t>(4) </a:t>
            </a:r>
            <a:r>
              <a:rPr lang="zh-CN" altLang="en-US" sz="2400" b="1">
                <a:solidFill>
                  <a:srgbClr val="B2B2B2"/>
                </a:solidFill>
                <a:ea typeface="宋体" panose="02010600030101010101" pitchFamily="2" charset="-122"/>
              </a:rPr>
              <a:t>由状态转移表求出下一状态方程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B2B2B2"/>
                </a:solidFill>
                <a:ea typeface="宋体" panose="02010600030101010101" pitchFamily="2" charset="-122"/>
              </a:rPr>
              <a:t>(5)  </a:t>
            </a:r>
            <a:r>
              <a:rPr lang="zh-CN" altLang="en-US" sz="2400" b="1">
                <a:solidFill>
                  <a:srgbClr val="B2B2B2"/>
                </a:solidFill>
                <a:ea typeface="宋体" panose="02010600030101010101" pitchFamily="2" charset="-122"/>
              </a:rPr>
              <a:t>求出触发器的激励方程和输出方程</a:t>
            </a:r>
            <a:r>
              <a:rPr lang="en-US" altLang="zh-CN" sz="2400" b="1">
                <a:solidFill>
                  <a:srgbClr val="B2B2B2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>
                <a:solidFill>
                  <a:srgbClr val="B2B2B2"/>
                </a:solidFill>
                <a:ea typeface="宋体" panose="02010600030101010101" pitchFamily="2" charset="-122"/>
              </a:rPr>
              <a:t>完成组合电路部分的设计 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400" b="1">
                <a:solidFill>
                  <a:srgbClr val="B2B2B2"/>
                </a:solidFill>
                <a:ea typeface="宋体" panose="02010600030101010101" pitchFamily="2" charset="-122"/>
              </a:rPr>
              <a:t>(6)  </a:t>
            </a:r>
            <a:r>
              <a:rPr lang="zh-CN" altLang="en-US" sz="2400" b="1">
                <a:solidFill>
                  <a:srgbClr val="B2B2B2"/>
                </a:solidFill>
                <a:ea typeface="宋体" panose="02010600030101010101" pitchFamily="2" charset="-122"/>
              </a:rPr>
              <a:t>画出逻辑图</a:t>
            </a:r>
            <a:r>
              <a:rPr lang="en-US" altLang="zh-CN" sz="2400" b="1">
                <a:solidFill>
                  <a:srgbClr val="B2B2B2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2400" b="1">
                <a:solidFill>
                  <a:srgbClr val="B2B2B2"/>
                </a:solidFill>
                <a:ea typeface="宋体" panose="02010600030101010101" pitchFamily="2" charset="-122"/>
              </a:rPr>
              <a:t>实现整个设计 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2">
            <a:extLst>
              <a:ext uri="{FF2B5EF4-FFF2-40B4-BE49-F238E27FC236}">
                <a16:creationId xmlns:a16="http://schemas.microsoft.com/office/drawing/2014/main" id="{39BE4FA0-D23A-E144-A882-6F524224B5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一 状态表的建立</a:t>
            </a:r>
          </a:p>
        </p:txBody>
      </p:sp>
      <p:sp>
        <p:nvSpPr>
          <p:cNvPr id="94210" name="Rectangle 4">
            <a:extLst>
              <a:ext uri="{FF2B5EF4-FFF2-40B4-BE49-F238E27FC236}">
                <a16:creationId xmlns:a16="http://schemas.microsoft.com/office/drawing/2014/main" id="{9CD8B3B1-D628-DA42-AC5B-A2CE8415D2C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182688" y="1447800"/>
            <a:ext cx="7772400" cy="4684713"/>
          </a:xfrm>
          <a:noFill/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zh-CN" altLang="en-US" b="1"/>
              <a:t>原则</a:t>
            </a:r>
            <a:r>
              <a:rPr lang="en-US" altLang="zh-CN" b="1"/>
              <a:t>: </a:t>
            </a:r>
            <a:r>
              <a:rPr lang="zh-CN" altLang="en-US" b="1"/>
              <a:t>完整地反映设计要求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sz="2400" b="1"/>
              <a:t>     </a:t>
            </a:r>
            <a:r>
              <a:rPr lang="zh-CN" altLang="en-US" sz="2800" b="1">
                <a:solidFill>
                  <a:schemeClr val="hlink"/>
                </a:solidFill>
              </a:rPr>
              <a:t>注意</a:t>
            </a:r>
            <a:r>
              <a:rPr lang="en-US" altLang="zh-CN" sz="2400" b="1">
                <a:solidFill>
                  <a:srgbClr val="006600"/>
                </a:solidFill>
                <a:ea typeface="楷体_GB2312" pitchFamily="49" charset="-122"/>
              </a:rPr>
              <a:t>: </a:t>
            </a:r>
            <a:r>
              <a:rPr lang="zh-CN" altLang="en-US" sz="2400" b="1">
                <a:solidFill>
                  <a:srgbClr val="006600"/>
                </a:solidFill>
                <a:ea typeface="楷体_GB2312" pitchFamily="49" charset="-122"/>
              </a:rPr>
              <a:t>根据需要记忆的信息数量，确定所需状态数目。</a:t>
            </a:r>
            <a:endParaRPr lang="zh-CN" altLang="en-US" sz="2400" b="1">
              <a:solidFill>
                <a:srgbClr val="006600"/>
              </a:solidFill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b="1">
                <a:sym typeface="Symbol" pitchFamily="2" charset="2"/>
              </a:rPr>
              <a:t>分类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sz="2800" b="1">
                <a:sym typeface="Symbol" pitchFamily="2" charset="2"/>
              </a:rPr>
              <a:t>     </a:t>
            </a:r>
            <a:r>
              <a:rPr lang="zh-CN" altLang="en-US" sz="2800" b="1"/>
              <a:t> 输入记忆型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sz="2400" b="1">
                <a:solidFill>
                  <a:srgbClr val="008000"/>
                </a:solidFill>
                <a:latin typeface="Tahoma" panose="020B0604030504040204" pitchFamily="34" charset="0"/>
                <a:ea typeface="楷体_GB2312" pitchFamily="49" charset="-122"/>
              </a:rPr>
              <a:t>   </a:t>
            </a:r>
            <a:r>
              <a:rPr lang="zh-CN" altLang="en-US" sz="2400" b="1">
                <a:solidFill>
                  <a:srgbClr val="008000"/>
                </a:solidFill>
              </a:rPr>
              <a:t>需对有限长度的输入序列进行记忆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sz="2800" b="1">
                <a:sym typeface="Symbol" pitchFamily="2" charset="2"/>
              </a:rPr>
              <a:t>     </a:t>
            </a:r>
            <a:r>
              <a:rPr lang="zh-CN" altLang="en-US" sz="2800" b="1"/>
              <a:t> 输入结果记忆型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</a:pPr>
            <a:r>
              <a:rPr lang="zh-CN" altLang="en-US" sz="2200" b="1"/>
              <a:t>    </a:t>
            </a:r>
            <a:r>
              <a:rPr lang="zh-CN" altLang="en-US" sz="2400" b="1">
                <a:solidFill>
                  <a:srgbClr val="008000"/>
                </a:solidFill>
              </a:rPr>
              <a:t>需要记忆到目前为止的结果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>
            <a:extLst>
              <a:ext uri="{FF2B5EF4-FFF2-40B4-BE49-F238E27FC236}">
                <a16:creationId xmlns:a16="http://schemas.microsoft.com/office/drawing/2014/main" id="{CB9C89EF-E74C-8643-A2E3-AD4AB78849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95234" name="Text Box 3">
            <a:extLst>
              <a:ext uri="{FF2B5EF4-FFF2-40B4-BE49-F238E27FC236}">
                <a16:creationId xmlns:a16="http://schemas.microsoft.com/office/drawing/2014/main" id="{FC1E761A-D128-054A-B708-A3F803FC7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20939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latin typeface="Tahoma" panose="020B0604030504040204" pitchFamily="34" charset="0"/>
                <a:ea typeface="黑体" panose="02010609060101010101" pitchFamily="49" charset="-122"/>
              </a:rPr>
              <a:t>1. </a:t>
            </a:r>
            <a:r>
              <a:rPr lang="zh-CN" altLang="en-US" sz="2400" b="1">
                <a:ea typeface="黑体" panose="02010609060101010101" pitchFamily="49" charset="-122"/>
              </a:rPr>
              <a:t>输入记忆型</a:t>
            </a:r>
            <a:endParaRPr lang="zh-CN" altLang="en-US" sz="2000" b="1">
              <a:solidFill>
                <a:srgbClr val="008000"/>
              </a:solidFill>
              <a:latin typeface="Tahoma" panose="020B0604030504040204" pitchFamily="34" charset="0"/>
              <a:ea typeface="楷体_GB2312" pitchFamily="49" charset="-122"/>
            </a:endParaRPr>
          </a:p>
        </p:txBody>
      </p:sp>
      <p:sp>
        <p:nvSpPr>
          <p:cNvPr id="580612" name="Text Box 4">
            <a:extLst>
              <a:ext uri="{FF2B5EF4-FFF2-40B4-BE49-F238E27FC236}">
                <a16:creationId xmlns:a16="http://schemas.microsoft.com/office/drawing/2014/main" id="{6D7D0427-046B-AF41-97D4-DACF021AE8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905000"/>
            <a:ext cx="74676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1 </a:t>
            </a:r>
            <a:r>
              <a:rPr lang="zh-CN" altLang="en-US" sz="2000" b="1">
                <a:ea typeface="宋体" panose="02010600030101010101" pitchFamily="2" charset="-122"/>
              </a:rPr>
              <a:t>设计一个同步时序电路对输入序列进行检测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凡收到输入序列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时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就输出</a:t>
            </a:r>
            <a:r>
              <a:rPr lang="en-US" altLang="zh-CN" sz="2000" b="1">
                <a:ea typeface="宋体" panose="02010600030101010101" pitchFamily="2" charset="-122"/>
              </a:rPr>
              <a:t>1, </a:t>
            </a:r>
            <a:r>
              <a:rPr lang="zh-CN" altLang="en-US" sz="2000" b="1">
                <a:ea typeface="宋体" panose="02010600030101010101" pitchFamily="2" charset="-122"/>
              </a:rPr>
              <a:t>并规定检测的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序列</a:t>
            </a:r>
            <a:r>
              <a:rPr lang="zh-CN" altLang="en-US" sz="2000" b="1" i="1">
                <a:solidFill>
                  <a:srgbClr val="FF6600"/>
                </a:solidFill>
                <a:ea typeface="宋体" panose="02010600030101010101" pitchFamily="2" charset="-122"/>
              </a:rPr>
              <a:t>可以重叠</a:t>
            </a:r>
            <a:r>
              <a:rPr lang="zh-CN" altLang="en-US" sz="2000" b="1">
                <a:ea typeface="宋体" panose="02010600030101010101" pitchFamily="2" charset="-122"/>
              </a:rPr>
              <a:t>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   输入 </a:t>
            </a:r>
            <a:r>
              <a:rPr lang="en-US" altLang="zh-CN" sz="2200" b="1">
                <a:ea typeface="宋体" panose="02010600030101010101" pitchFamily="2" charset="-122"/>
              </a:rPr>
              <a:t>X: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1 0 1 0 1</a:t>
            </a:r>
            <a:r>
              <a:rPr lang="en-US" altLang="zh-CN" sz="2200" b="1">
                <a:ea typeface="宋体" panose="02010600030101010101" pitchFamily="2" charset="-122"/>
              </a:rPr>
              <a:t>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  <a:r>
              <a:rPr lang="en-US" altLang="zh-CN" sz="2200" b="1">
                <a:ea typeface="宋体" panose="02010600030101010101" pitchFamily="2" charset="-122"/>
              </a:rPr>
              <a:t> 0 0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</a:t>
            </a:r>
            <a:r>
              <a:rPr lang="zh-CN" altLang="en-US" sz="2200" b="1">
                <a:ea typeface="宋体" panose="02010600030101010101" pitchFamily="2" charset="-122"/>
              </a:rPr>
              <a:t>输出 </a:t>
            </a:r>
            <a:r>
              <a:rPr lang="en-US" altLang="zh-CN" sz="2200" b="1">
                <a:ea typeface="宋体" panose="02010600030101010101" pitchFamily="2" charset="-122"/>
              </a:rPr>
              <a:t>Z: 0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0 0</a:t>
            </a:r>
          </a:p>
        </p:txBody>
      </p:sp>
      <p:sp>
        <p:nvSpPr>
          <p:cNvPr id="580613" name="Text Box 5">
            <a:extLst>
              <a:ext uri="{FF2B5EF4-FFF2-40B4-BE49-F238E27FC236}">
                <a16:creationId xmlns:a16="http://schemas.microsoft.com/office/drawing/2014/main" id="{205CC68C-825A-4F42-AD02-0863C740B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544888"/>
            <a:ext cx="47244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88A9EAA5-0806-0541-8A56-5E7616BF477D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4114800"/>
            <a:ext cx="5486400" cy="2514600"/>
            <a:chOff x="912" y="2544"/>
            <a:chExt cx="3456" cy="1584"/>
          </a:xfrm>
        </p:grpSpPr>
        <p:sp>
          <p:nvSpPr>
            <p:cNvPr id="95238" name="Text Box 7">
              <a:extLst>
                <a:ext uri="{FF2B5EF4-FFF2-40B4-BE49-F238E27FC236}">
                  <a16:creationId xmlns:a16="http://schemas.microsoft.com/office/drawing/2014/main" id="{F2238CD0-3645-BC4E-B195-5FEF57950D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2544"/>
              <a:ext cx="3456" cy="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200" b="1">
                  <a:ea typeface="宋体" panose="02010600030101010101" pitchFamily="2" charset="-122"/>
                  <a:sym typeface="Wingdings" pitchFamily="2" charset="2"/>
                </a:rPr>
                <a:t>(2) </a:t>
              </a:r>
              <a:r>
                <a:rPr lang="zh-CN" altLang="en-US" sz="2200" b="1">
                  <a:ea typeface="宋体" panose="02010600030101010101" pitchFamily="2" charset="-122"/>
                  <a:sym typeface="Wingdings" pitchFamily="2" charset="2"/>
                </a:rPr>
                <a:t>由状态图得状态表</a:t>
              </a:r>
              <a:endParaRPr lang="zh-CN" altLang="en-US" sz="2200" b="1">
                <a:ea typeface="宋体" panose="02010600030101010101" pitchFamily="2" charset="-122"/>
              </a:endParaRPr>
            </a:p>
          </p:txBody>
        </p:sp>
        <p:pic>
          <p:nvPicPr>
            <p:cNvPr id="95239" name="Picture 8">
              <a:extLst>
                <a:ext uri="{FF2B5EF4-FFF2-40B4-BE49-F238E27FC236}">
                  <a16:creationId xmlns:a16="http://schemas.microsoft.com/office/drawing/2014/main" id="{1C2C01AE-5798-BD43-AC1E-DA2AD23B91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6" y="2845"/>
              <a:ext cx="2784" cy="1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0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80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0612" grpId="0" autoUpdateAnimBg="0"/>
      <p:bldP spid="580613" grpId="0" autoUpdateAnimBg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2">
            <a:extLst>
              <a:ext uri="{FF2B5EF4-FFF2-40B4-BE49-F238E27FC236}">
                <a16:creationId xmlns:a16="http://schemas.microsoft.com/office/drawing/2014/main" id="{CEEAD9EA-CD8A-0241-84F5-FB0B40E2D63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96258" name="Text Box 3">
            <a:extLst>
              <a:ext uri="{FF2B5EF4-FFF2-40B4-BE49-F238E27FC236}">
                <a16:creationId xmlns:a16="http://schemas.microsoft.com/office/drawing/2014/main" id="{280FE53F-37F5-E447-8C63-1B155936F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20939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latin typeface="Tahoma" panose="020B0604030504040204" pitchFamily="34" charset="0"/>
                <a:ea typeface="黑体" panose="02010609060101010101" pitchFamily="49" charset="-122"/>
              </a:rPr>
              <a:t>1. </a:t>
            </a:r>
            <a:r>
              <a:rPr lang="zh-CN" altLang="en-US" sz="2400" b="1">
                <a:ea typeface="黑体" panose="02010609060101010101" pitchFamily="49" charset="-122"/>
              </a:rPr>
              <a:t>输入记忆型</a:t>
            </a:r>
            <a:endParaRPr lang="zh-CN" altLang="en-US" sz="2000" b="1">
              <a:solidFill>
                <a:srgbClr val="008000"/>
              </a:solidFill>
              <a:latin typeface="Tahoma" panose="020B0604030504040204" pitchFamily="34" charset="0"/>
              <a:ea typeface="楷体_GB2312" pitchFamily="49" charset="-122"/>
            </a:endParaRPr>
          </a:p>
        </p:txBody>
      </p:sp>
      <p:sp>
        <p:nvSpPr>
          <p:cNvPr id="581636" name="Text Box 4">
            <a:extLst>
              <a:ext uri="{FF2B5EF4-FFF2-40B4-BE49-F238E27FC236}">
                <a16:creationId xmlns:a16="http://schemas.microsoft.com/office/drawing/2014/main" id="{8283A8A5-09CF-0C4A-999A-5B8111887E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828800"/>
            <a:ext cx="7543800" cy="165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  设计一个同步时序电路对输入序列进行检测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凡收到输入序列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时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就输出</a:t>
            </a:r>
            <a:r>
              <a:rPr lang="en-US" altLang="zh-CN" sz="2000" b="1">
                <a:ea typeface="宋体" panose="02010600030101010101" pitchFamily="2" charset="-122"/>
              </a:rPr>
              <a:t>1, </a:t>
            </a:r>
            <a:r>
              <a:rPr lang="zh-CN" altLang="en-US" sz="2000" b="1">
                <a:ea typeface="宋体" panose="02010600030101010101" pitchFamily="2" charset="-122"/>
              </a:rPr>
              <a:t>并规定检测的</a:t>
            </a:r>
            <a:r>
              <a:rPr lang="en-US" altLang="zh-CN" sz="2000" b="1">
                <a:ea typeface="宋体" panose="02010600030101010101" pitchFamily="2" charset="-122"/>
              </a:rPr>
              <a:t>101</a:t>
            </a:r>
            <a:r>
              <a:rPr lang="zh-CN" altLang="en-US" sz="2000" b="1">
                <a:ea typeface="宋体" panose="02010600030101010101" pitchFamily="2" charset="-122"/>
              </a:rPr>
              <a:t>序列</a:t>
            </a:r>
            <a:r>
              <a:rPr lang="zh-CN" altLang="en-US" sz="2000" b="1" i="1">
                <a:ea typeface="宋体" panose="02010600030101010101" pitchFamily="2" charset="-122"/>
              </a:rPr>
              <a:t>不重叠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   输入 </a:t>
            </a:r>
            <a:r>
              <a:rPr lang="en-US" altLang="zh-CN" sz="2200" b="1">
                <a:ea typeface="宋体" panose="02010600030101010101" pitchFamily="2" charset="-122"/>
              </a:rPr>
              <a:t>X: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  <a:r>
              <a:rPr lang="en-US" altLang="zh-CN" sz="2200" b="1">
                <a:ea typeface="宋体" panose="02010600030101010101" pitchFamily="2" charset="-122"/>
              </a:rPr>
              <a:t> 0 1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1 0 1</a:t>
            </a:r>
            <a:r>
              <a:rPr lang="en-US" altLang="zh-CN" sz="2200" b="1">
                <a:ea typeface="宋体" panose="02010600030101010101" pitchFamily="2" charset="-122"/>
              </a:rPr>
              <a:t> 0 0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   </a:t>
            </a:r>
            <a:r>
              <a:rPr lang="zh-CN" altLang="en-US" sz="2200" b="1">
                <a:ea typeface="宋体" panose="02010600030101010101" pitchFamily="2" charset="-122"/>
              </a:rPr>
              <a:t>输出 </a:t>
            </a:r>
            <a:r>
              <a:rPr lang="en-US" altLang="zh-CN" sz="2200" b="1">
                <a:ea typeface="宋体" panose="02010600030101010101" pitchFamily="2" charset="-122"/>
              </a:rPr>
              <a:t>Z: 0 0 0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 1</a:t>
            </a:r>
            <a:r>
              <a:rPr lang="en-US" altLang="zh-CN" sz="2200" b="1">
                <a:ea typeface="宋体" panose="02010600030101010101" pitchFamily="2" charset="-122"/>
              </a:rPr>
              <a:t> 0 0 0 0 </a:t>
            </a:r>
            <a:r>
              <a:rPr lang="en-US" altLang="zh-CN" sz="22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200" b="1">
                <a:ea typeface="宋体" panose="02010600030101010101" pitchFamily="2" charset="-122"/>
              </a:rPr>
              <a:t> 0 0</a:t>
            </a:r>
          </a:p>
        </p:txBody>
      </p:sp>
      <p:sp>
        <p:nvSpPr>
          <p:cNvPr id="581637" name="Text Box 5">
            <a:extLst>
              <a:ext uri="{FF2B5EF4-FFF2-40B4-BE49-F238E27FC236}">
                <a16:creationId xmlns:a16="http://schemas.microsoft.com/office/drawing/2014/main" id="{16002F69-2C94-8540-B979-EBE851162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3513138"/>
            <a:ext cx="518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0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000" b="1">
              <a:ea typeface="宋体" panose="02010600030101010101" pitchFamily="2" charset="-122"/>
            </a:endParaRP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9DDE3BA3-8720-D54E-91D9-1664FB042886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3998913"/>
            <a:ext cx="5486400" cy="2478087"/>
            <a:chOff x="912" y="2544"/>
            <a:chExt cx="3456" cy="1561"/>
          </a:xfrm>
        </p:grpSpPr>
        <p:sp>
          <p:nvSpPr>
            <p:cNvPr id="96262" name="Text Box 7">
              <a:extLst>
                <a:ext uri="{FF2B5EF4-FFF2-40B4-BE49-F238E27FC236}">
                  <a16:creationId xmlns:a16="http://schemas.microsoft.com/office/drawing/2014/main" id="{E719D725-CF3C-F14E-BE17-0042F6C1D4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2544"/>
              <a:ext cx="34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  <a:sym typeface="Wingdings" pitchFamily="2" charset="2"/>
                </a:rPr>
                <a:t>(2) </a:t>
              </a:r>
              <a:r>
                <a:rPr lang="zh-CN" altLang="en-US" sz="2000" b="1">
                  <a:ea typeface="宋体" panose="02010600030101010101" pitchFamily="2" charset="-122"/>
                  <a:sym typeface="Wingdings" pitchFamily="2" charset="2"/>
                </a:rPr>
                <a:t>由状态图得状态表</a:t>
              </a:r>
              <a:endParaRPr lang="zh-CN" altLang="en-US" sz="2000" b="1">
                <a:ea typeface="宋体" panose="02010600030101010101" pitchFamily="2" charset="-122"/>
              </a:endParaRPr>
            </a:p>
          </p:txBody>
        </p:sp>
        <p:pic>
          <p:nvPicPr>
            <p:cNvPr id="96263" name="Picture 8">
              <a:extLst>
                <a:ext uri="{FF2B5EF4-FFF2-40B4-BE49-F238E27FC236}">
                  <a16:creationId xmlns:a16="http://schemas.microsoft.com/office/drawing/2014/main" id="{DDC38C9D-BC88-6C41-B09C-2115E2CFD6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8" y="2880"/>
              <a:ext cx="2640" cy="1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1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81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1636" grpId="0" autoUpdateAnimBg="0"/>
      <p:bldP spid="581637" grpId="0" autoUpdateAnimBg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2">
            <a:extLst>
              <a:ext uri="{FF2B5EF4-FFF2-40B4-BE49-F238E27FC236}">
                <a16:creationId xmlns:a16="http://schemas.microsoft.com/office/drawing/2014/main" id="{CC4A40A0-675B-C846-9AF5-F29DE7105B2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97282" name="Text Box 3">
            <a:extLst>
              <a:ext uri="{FF2B5EF4-FFF2-40B4-BE49-F238E27FC236}">
                <a16:creationId xmlns:a16="http://schemas.microsoft.com/office/drawing/2014/main" id="{4FE46ADF-1D54-B445-9E3E-18FB4A836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1371600"/>
            <a:ext cx="7788275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2 </a:t>
            </a:r>
            <a:r>
              <a:rPr lang="zh-CN" altLang="en-US" sz="2200" b="1">
                <a:ea typeface="宋体" panose="02010600030101010101" pitchFamily="2" charset="-122"/>
              </a:rPr>
              <a:t>设计一个同步时序电路以检测串行的</a:t>
            </a:r>
            <a:r>
              <a:rPr lang="en-US" altLang="zh-CN" sz="2200" b="1">
                <a:ea typeface="宋体" panose="02010600030101010101" pitchFamily="2" charset="-122"/>
              </a:rPr>
              <a:t>8421BCD</a:t>
            </a:r>
            <a:r>
              <a:rPr lang="zh-CN" altLang="en-US" sz="2200" b="1">
                <a:ea typeface="宋体" panose="02010600030101010101" pitchFamily="2" charset="-122"/>
              </a:rPr>
              <a:t>码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并规定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高位码先入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凡收到四位代码为非</a:t>
            </a:r>
            <a:r>
              <a:rPr lang="en-US" altLang="zh-CN" sz="2200" b="1">
                <a:ea typeface="宋体" panose="02010600030101010101" pitchFamily="2" charset="-122"/>
              </a:rPr>
              <a:t>8421BCD</a:t>
            </a:r>
            <a:r>
              <a:rPr lang="zh-CN" altLang="en-US" sz="2200" b="1">
                <a:ea typeface="宋体" panose="02010600030101010101" pitchFamily="2" charset="-122"/>
              </a:rPr>
              <a:t>码时输出</a:t>
            </a:r>
            <a:r>
              <a:rPr lang="en-US" altLang="zh-CN" sz="2200" b="1">
                <a:ea typeface="宋体" panose="02010600030101010101" pitchFamily="2" charset="-122"/>
              </a:rPr>
              <a:t>1.</a:t>
            </a:r>
          </a:p>
        </p:txBody>
      </p:sp>
      <p:pic>
        <p:nvPicPr>
          <p:cNvPr id="97283" name="Picture 4">
            <a:extLst>
              <a:ext uri="{FF2B5EF4-FFF2-40B4-BE49-F238E27FC236}">
                <a16:creationId xmlns:a16="http://schemas.microsoft.com/office/drawing/2014/main" id="{DFDAD16A-7C10-A249-97F7-B63A43C23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438400"/>
            <a:ext cx="4200525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2">
            <a:extLst>
              <a:ext uri="{FF2B5EF4-FFF2-40B4-BE49-F238E27FC236}">
                <a16:creationId xmlns:a16="http://schemas.microsoft.com/office/drawing/2014/main" id="{B8302F47-8464-D544-8DE2-4ECD3698654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583683" name="Picture 3">
            <a:extLst>
              <a:ext uri="{FF2B5EF4-FFF2-40B4-BE49-F238E27FC236}">
                <a16:creationId xmlns:a16="http://schemas.microsoft.com/office/drawing/2014/main" id="{1166A5CF-0DBF-1F49-96FE-46550D73F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55900"/>
            <a:ext cx="838200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8307" name="Text Box 4">
            <a:extLst>
              <a:ext uri="{FF2B5EF4-FFF2-40B4-BE49-F238E27FC236}">
                <a16:creationId xmlns:a16="http://schemas.microsoft.com/office/drawing/2014/main" id="{6E6EF36C-68D8-1145-9C1A-B391EA578E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371600"/>
            <a:ext cx="51816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宋体" panose="02010600030101010101" pitchFamily="2" charset="-122"/>
              </a:rPr>
              <a:t>解</a:t>
            </a:r>
            <a:r>
              <a:rPr lang="en-US" altLang="zh-CN" sz="24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4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400" b="1">
              <a:ea typeface="宋体" panose="02010600030101010101" pitchFamily="2" charset="-122"/>
            </a:endParaRPr>
          </a:p>
        </p:txBody>
      </p:sp>
      <p:pic>
        <p:nvPicPr>
          <p:cNvPr id="583685" name="Picture 5">
            <a:extLst>
              <a:ext uri="{FF2B5EF4-FFF2-40B4-BE49-F238E27FC236}">
                <a16:creationId xmlns:a16="http://schemas.microsoft.com/office/drawing/2014/main" id="{B8E657D1-51D3-9C46-A564-A27EFC78D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0" y="61913"/>
            <a:ext cx="2489200" cy="2528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3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83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>
            <a:extLst>
              <a:ext uri="{FF2B5EF4-FFF2-40B4-BE49-F238E27FC236}">
                <a16:creationId xmlns:a16="http://schemas.microsoft.com/office/drawing/2014/main" id="{3E74F19F-555E-AD43-AF90-FC96CA8EAE8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99330" name="Picture 3">
            <a:extLst>
              <a:ext uri="{FF2B5EF4-FFF2-40B4-BE49-F238E27FC236}">
                <a16:creationId xmlns:a16="http://schemas.microsoft.com/office/drawing/2014/main" id="{BF705248-4023-594A-B096-58C9B6CCF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3155950"/>
            <a:ext cx="7772400" cy="347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1" name="Text Box 4">
            <a:extLst>
              <a:ext uri="{FF2B5EF4-FFF2-40B4-BE49-F238E27FC236}">
                <a16:creationId xmlns:a16="http://schemas.microsoft.com/office/drawing/2014/main" id="{65C8C24D-DC45-EA44-951D-A35840F8A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31242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ea typeface="宋体" panose="02010600030101010101" pitchFamily="2" charset="-122"/>
                <a:sym typeface="Wingdings" pitchFamily="2" charset="2"/>
              </a:rPr>
              <a:t>(2) </a:t>
            </a:r>
            <a:r>
              <a:rPr lang="zh-CN" altLang="en-US" sz="2400" b="1">
                <a:ea typeface="宋体" panose="02010600030101010101" pitchFamily="2" charset="-122"/>
                <a:sym typeface="Wingdings" pitchFamily="2" charset="2"/>
              </a:rPr>
              <a:t>由状态图得状态表</a:t>
            </a:r>
            <a:endParaRPr lang="zh-CN" altLang="en-US" sz="2400" b="1">
              <a:ea typeface="宋体" panose="02010600030101010101" pitchFamily="2" charset="-122"/>
            </a:endParaRPr>
          </a:p>
        </p:txBody>
      </p:sp>
      <p:pic>
        <p:nvPicPr>
          <p:cNvPr id="99332" name="Picture 5">
            <a:extLst>
              <a:ext uri="{FF2B5EF4-FFF2-40B4-BE49-F238E27FC236}">
                <a16:creationId xmlns:a16="http://schemas.microsoft.com/office/drawing/2014/main" id="{4E1BF5FD-7EE8-DC42-B020-31B753E69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88900"/>
            <a:ext cx="3733800" cy="273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2">
            <a:extLst>
              <a:ext uri="{FF2B5EF4-FFF2-40B4-BE49-F238E27FC236}">
                <a16:creationId xmlns:a16="http://schemas.microsoft.com/office/drawing/2014/main" id="{8F15A6C5-7F48-3F48-AB38-2CC6CD8B3E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0354" name="Text Box 3">
            <a:extLst>
              <a:ext uri="{FF2B5EF4-FFF2-40B4-BE49-F238E27FC236}">
                <a16:creationId xmlns:a16="http://schemas.microsoft.com/office/drawing/2014/main" id="{AC3E850B-6085-BD41-B5C2-839C186A1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30400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 b="1">
                <a:ea typeface="黑体" panose="02010609060101010101" pitchFamily="49" charset="-122"/>
              </a:rPr>
              <a:t>2. </a:t>
            </a:r>
            <a:r>
              <a:rPr lang="zh-CN" altLang="en-US" sz="2800" b="1">
                <a:ea typeface="黑体" panose="02010609060101010101" pitchFamily="49" charset="-122"/>
              </a:rPr>
              <a:t>输入结果记忆型</a:t>
            </a:r>
            <a:endParaRPr lang="zh-CN" altLang="en-US" sz="2800" b="1">
              <a:solidFill>
                <a:srgbClr val="008000"/>
              </a:solidFill>
              <a:ea typeface="楷体_GB2312" pitchFamily="49" charset="-122"/>
            </a:endParaRPr>
          </a:p>
        </p:txBody>
      </p:sp>
      <p:pic>
        <p:nvPicPr>
          <p:cNvPr id="585732" name="Picture 4">
            <a:extLst>
              <a:ext uri="{FF2B5EF4-FFF2-40B4-BE49-F238E27FC236}">
                <a16:creationId xmlns:a16="http://schemas.microsoft.com/office/drawing/2014/main" id="{94150E7A-5F65-EC41-80BF-75B4F29C9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901950"/>
            <a:ext cx="5410200" cy="304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6" name="Text Box 5">
            <a:extLst>
              <a:ext uri="{FF2B5EF4-FFF2-40B4-BE49-F238E27FC236}">
                <a16:creationId xmlns:a16="http://schemas.microsoft.com/office/drawing/2014/main" id="{461C2B6D-351B-734D-A080-6577D994F4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2054225"/>
            <a:ext cx="5086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008000"/>
                </a:solidFill>
                <a:ea typeface="宋体" panose="02010600030101010101" pitchFamily="2" charset="-122"/>
              </a:rPr>
              <a:t>需要记忆到目前为止的结果，例如：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5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>
            <a:extLst>
              <a:ext uri="{FF2B5EF4-FFF2-40B4-BE49-F238E27FC236}">
                <a16:creationId xmlns:a16="http://schemas.microsoft.com/office/drawing/2014/main" id="{A9EAD382-D8EC-754B-AA46-8D43FF15D3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586757" name="Text Box 5">
            <a:extLst>
              <a:ext uri="{FF2B5EF4-FFF2-40B4-BE49-F238E27FC236}">
                <a16:creationId xmlns:a16="http://schemas.microsoft.com/office/drawing/2014/main" id="{F6D558FC-E284-1B46-9BB4-FC1F3157B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048000"/>
            <a:ext cx="5181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sp>
        <p:nvSpPr>
          <p:cNvPr id="101379" name="Text Box 6">
            <a:extLst>
              <a:ext uri="{FF2B5EF4-FFF2-40B4-BE49-F238E27FC236}">
                <a16:creationId xmlns:a16="http://schemas.microsoft.com/office/drawing/2014/main" id="{F4065787-346A-3640-B706-5522BAF2F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71600"/>
            <a:ext cx="8001000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3 </a:t>
            </a:r>
            <a:r>
              <a:rPr lang="zh-CN" altLang="en-US" sz="2000" b="1">
                <a:ea typeface="宋体" panose="02010600030101010101" pitchFamily="2" charset="-122"/>
              </a:rPr>
              <a:t>设计一个串行数码比较器，用以比较两组二进制数的大小，其中，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en-US" altLang="zh-CN" sz="2000" b="1">
                <a:ea typeface="宋体" panose="02010600030101010101" pitchFamily="2" charset="-122"/>
              </a:rPr>
              <a:t>A=a</a:t>
            </a:r>
            <a:r>
              <a:rPr lang="en-US" altLang="zh-CN" sz="2000" b="1" baseline="-25000">
                <a:ea typeface="宋体" panose="02010600030101010101" pitchFamily="2" charset="-122"/>
              </a:rPr>
              <a:t>n-1</a:t>
            </a:r>
            <a:r>
              <a:rPr lang="en-US" altLang="zh-CN" sz="2000" b="1">
                <a:ea typeface="宋体" panose="02010600030101010101" pitchFamily="2" charset="-122"/>
              </a:rPr>
              <a:t> a</a:t>
            </a:r>
            <a:r>
              <a:rPr lang="en-US" altLang="zh-CN" sz="2000" b="1" baseline="-25000">
                <a:ea typeface="宋体" panose="02010600030101010101" pitchFamily="2" charset="-122"/>
              </a:rPr>
              <a:t>n-2</a:t>
            </a:r>
            <a:r>
              <a:rPr lang="en-US" altLang="zh-CN" sz="2000" b="1">
                <a:ea typeface="宋体" panose="02010600030101010101" pitchFamily="2" charset="-122"/>
              </a:rPr>
              <a:t> ... a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r>
              <a:rPr lang="en-US" altLang="zh-CN" sz="2000" b="1">
                <a:ea typeface="宋体" panose="02010600030101010101" pitchFamily="2" charset="-122"/>
              </a:rPr>
              <a:t>B= b</a:t>
            </a:r>
            <a:r>
              <a:rPr lang="en-US" altLang="zh-CN" sz="2000" b="1" baseline="-25000">
                <a:ea typeface="宋体" panose="02010600030101010101" pitchFamily="2" charset="-122"/>
              </a:rPr>
              <a:t>n-1</a:t>
            </a:r>
            <a:r>
              <a:rPr lang="en-US" altLang="zh-CN" sz="2000" b="1">
                <a:ea typeface="宋体" panose="02010600030101010101" pitchFamily="2" charset="-122"/>
              </a:rPr>
              <a:t> b</a:t>
            </a:r>
            <a:r>
              <a:rPr lang="en-US" altLang="zh-CN" sz="2000" b="1" baseline="-25000">
                <a:ea typeface="宋体" panose="02010600030101010101" pitchFamily="2" charset="-122"/>
              </a:rPr>
              <a:t>n-2</a:t>
            </a:r>
            <a:r>
              <a:rPr lang="en-US" altLang="zh-CN" sz="2000" b="1">
                <a:ea typeface="宋体" panose="02010600030101010101" pitchFamily="2" charset="-122"/>
              </a:rPr>
              <a:t> ... b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。若规定低位先入，当</a:t>
            </a:r>
            <a:r>
              <a:rPr lang="en-US" altLang="zh-CN" sz="2000" b="1">
                <a:ea typeface="宋体" panose="02010600030101010101" pitchFamily="2" charset="-122"/>
              </a:rPr>
              <a:t>A&gt;B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输出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=10</a:t>
            </a:r>
            <a:r>
              <a:rPr lang="zh-CN" altLang="en-US" sz="2000" b="1">
                <a:ea typeface="宋体" panose="02010600030101010101" pitchFamily="2" charset="-122"/>
              </a:rPr>
              <a:t>；当</a:t>
            </a:r>
            <a:r>
              <a:rPr lang="en-US" altLang="zh-CN" sz="2000" b="1">
                <a:ea typeface="宋体" panose="02010600030101010101" pitchFamily="2" charset="-122"/>
              </a:rPr>
              <a:t>A&lt;B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=01</a:t>
            </a:r>
            <a:r>
              <a:rPr lang="zh-CN" altLang="en-US" sz="2000" b="1">
                <a:ea typeface="宋体" panose="02010600030101010101" pitchFamily="2" charset="-122"/>
              </a:rPr>
              <a:t>；当</a:t>
            </a:r>
            <a:r>
              <a:rPr lang="en-US" altLang="zh-CN" sz="2000" b="1">
                <a:ea typeface="宋体" panose="02010600030101010101" pitchFamily="2" charset="-122"/>
              </a:rPr>
              <a:t>A=B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=00</a:t>
            </a:r>
            <a:r>
              <a:rPr lang="zh-CN" altLang="en-US" sz="2000" b="1">
                <a:ea typeface="宋体" panose="02010600030101010101" pitchFamily="2" charset="-122"/>
              </a:rPr>
              <a:t>。作出该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同步时序电路的状态表。</a:t>
            </a:r>
          </a:p>
        </p:txBody>
      </p:sp>
      <p:grpSp>
        <p:nvGrpSpPr>
          <p:cNvPr id="166920" name="Group 1032">
            <a:extLst>
              <a:ext uri="{FF2B5EF4-FFF2-40B4-BE49-F238E27FC236}">
                <a16:creationId xmlns:a16="http://schemas.microsoft.com/office/drawing/2014/main" id="{AA2607ED-D97A-2945-8C73-26D4D954D538}"/>
              </a:ext>
            </a:extLst>
          </p:cNvPr>
          <p:cNvGrpSpPr>
            <a:grpSpLocks/>
          </p:cNvGrpSpPr>
          <p:nvPr/>
        </p:nvGrpSpPr>
        <p:grpSpPr bwMode="auto">
          <a:xfrm>
            <a:off x="3657600" y="3733800"/>
            <a:ext cx="685800" cy="685800"/>
            <a:chOff x="2304" y="2352"/>
            <a:chExt cx="432" cy="432"/>
          </a:xfrm>
        </p:grpSpPr>
        <p:sp>
          <p:nvSpPr>
            <p:cNvPr id="101388" name="Oval 1030">
              <a:extLst>
                <a:ext uri="{FF2B5EF4-FFF2-40B4-BE49-F238E27FC236}">
                  <a16:creationId xmlns:a16="http://schemas.microsoft.com/office/drawing/2014/main" id="{0A5C3872-B395-E24D-AFC4-020907C4C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352"/>
              <a:ext cx="432" cy="43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389" name="Text Box 1031">
              <a:extLst>
                <a:ext uri="{FF2B5EF4-FFF2-40B4-BE49-F238E27FC236}">
                  <a16:creationId xmlns:a16="http://schemas.microsoft.com/office/drawing/2014/main" id="{C0A29405-F77E-994F-8E6F-6C297CDDAD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438"/>
              <a:ext cx="41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P/00</a:t>
              </a:r>
            </a:p>
          </p:txBody>
        </p:sp>
      </p:grpSp>
      <p:grpSp>
        <p:nvGrpSpPr>
          <p:cNvPr id="166921" name="Group 1033">
            <a:extLst>
              <a:ext uri="{FF2B5EF4-FFF2-40B4-BE49-F238E27FC236}">
                <a16:creationId xmlns:a16="http://schemas.microsoft.com/office/drawing/2014/main" id="{22928225-0815-8C42-B4AA-597E541B2BFA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5562600"/>
            <a:ext cx="704850" cy="685800"/>
            <a:chOff x="2304" y="2352"/>
            <a:chExt cx="444" cy="432"/>
          </a:xfrm>
        </p:grpSpPr>
        <p:sp>
          <p:nvSpPr>
            <p:cNvPr id="101386" name="Oval 1034">
              <a:extLst>
                <a:ext uri="{FF2B5EF4-FFF2-40B4-BE49-F238E27FC236}">
                  <a16:creationId xmlns:a16="http://schemas.microsoft.com/office/drawing/2014/main" id="{97D53396-9672-AB44-872E-98F70B947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352"/>
              <a:ext cx="432" cy="43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387" name="Text Box 1035">
              <a:extLst>
                <a:ext uri="{FF2B5EF4-FFF2-40B4-BE49-F238E27FC236}">
                  <a16:creationId xmlns:a16="http://schemas.microsoft.com/office/drawing/2014/main" id="{CC6F0424-AEA9-2644-8329-4AAD5FBEA8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438"/>
              <a:ext cx="44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Q/10</a:t>
              </a:r>
            </a:p>
          </p:txBody>
        </p:sp>
      </p:grpSp>
      <p:grpSp>
        <p:nvGrpSpPr>
          <p:cNvPr id="166924" name="Group 1036">
            <a:extLst>
              <a:ext uri="{FF2B5EF4-FFF2-40B4-BE49-F238E27FC236}">
                <a16:creationId xmlns:a16="http://schemas.microsoft.com/office/drawing/2014/main" id="{E05BB346-658C-2140-A330-F6052470EDB1}"/>
              </a:ext>
            </a:extLst>
          </p:cNvPr>
          <p:cNvGrpSpPr>
            <a:grpSpLocks/>
          </p:cNvGrpSpPr>
          <p:nvPr/>
        </p:nvGrpSpPr>
        <p:grpSpPr bwMode="auto">
          <a:xfrm>
            <a:off x="5099050" y="5562600"/>
            <a:ext cx="692150" cy="685800"/>
            <a:chOff x="2304" y="2352"/>
            <a:chExt cx="436" cy="432"/>
          </a:xfrm>
        </p:grpSpPr>
        <p:sp>
          <p:nvSpPr>
            <p:cNvPr id="101384" name="Oval 1037">
              <a:extLst>
                <a:ext uri="{FF2B5EF4-FFF2-40B4-BE49-F238E27FC236}">
                  <a16:creationId xmlns:a16="http://schemas.microsoft.com/office/drawing/2014/main" id="{3E552293-013E-3746-BC32-8AC5FB9DA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352"/>
              <a:ext cx="432" cy="43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385" name="Text Box 1038">
              <a:extLst>
                <a:ext uri="{FF2B5EF4-FFF2-40B4-BE49-F238E27FC236}">
                  <a16:creationId xmlns:a16="http://schemas.microsoft.com/office/drawing/2014/main" id="{60FC14DA-F004-5E4E-B6B5-535249B5F1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438"/>
              <a:ext cx="43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</a:rPr>
                <a:t>R/01</a:t>
              </a:r>
            </a:p>
          </p:txBody>
        </p:sp>
      </p:grpSp>
      <p:sp>
        <p:nvSpPr>
          <p:cNvPr id="166927" name="Text Box 1039">
            <a:extLst>
              <a:ext uri="{FF2B5EF4-FFF2-40B4-BE49-F238E27FC236}">
                <a16:creationId xmlns:a16="http://schemas.microsoft.com/office/drawing/2014/main" id="{5A82E1AA-57E1-9B44-BE15-4A2905EC5E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4525" y="4408488"/>
            <a:ext cx="1857375" cy="1096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状态 </a:t>
            </a:r>
            <a:r>
              <a:rPr lang="en-US" altLang="zh-CN" sz="2200" b="1">
                <a:ea typeface="宋体" panose="02010600030101010101" pitchFamily="2" charset="-122"/>
              </a:rPr>
              <a:t>P：A=B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Q：A&gt;B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R：A&lt;B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6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7" grpId="0" autoUpdateAnimBg="0"/>
      <p:bldP spid="166927" grpId="0" autoUpdateAnimBg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2">
            <a:extLst>
              <a:ext uri="{FF2B5EF4-FFF2-40B4-BE49-F238E27FC236}">
                <a16:creationId xmlns:a16="http://schemas.microsoft.com/office/drawing/2014/main" id="{10CFF99C-768A-6D49-A7B5-C05DA726365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102402" name="Picture 3">
            <a:extLst>
              <a:ext uri="{FF2B5EF4-FFF2-40B4-BE49-F238E27FC236}">
                <a16:creationId xmlns:a16="http://schemas.microsoft.com/office/drawing/2014/main" id="{9D35139B-022E-064B-9A6E-73042128A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505200"/>
            <a:ext cx="4800600" cy="315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03" name="Text Box 5">
            <a:extLst>
              <a:ext uri="{FF2B5EF4-FFF2-40B4-BE49-F238E27FC236}">
                <a16:creationId xmlns:a16="http://schemas.microsoft.com/office/drawing/2014/main" id="{F7F64CD0-BCB2-0248-B596-6B3A3D432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048000"/>
            <a:ext cx="5181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sp>
        <p:nvSpPr>
          <p:cNvPr id="102404" name="Text Box 6">
            <a:extLst>
              <a:ext uri="{FF2B5EF4-FFF2-40B4-BE49-F238E27FC236}">
                <a16:creationId xmlns:a16="http://schemas.microsoft.com/office/drawing/2014/main" id="{4CBB0143-5FE8-C342-A2A5-54BF4DDEAB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71600"/>
            <a:ext cx="8001000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3 </a:t>
            </a:r>
            <a:r>
              <a:rPr lang="zh-CN" altLang="en-US" sz="2000" b="1">
                <a:ea typeface="宋体" panose="02010600030101010101" pitchFamily="2" charset="-122"/>
              </a:rPr>
              <a:t>设计一个串行数码比较器，用以比较两组二进制数的大小，其中，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</a:t>
            </a:r>
            <a:r>
              <a:rPr lang="en-US" altLang="zh-CN" sz="2000" b="1">
                <a:ea typeface="宋体" panose="02010600030101010101" pitchFamily="2" charset="-122"/>
              </a:rPr>
              <a:t>A=a</a:t>
            </a:r>
            <a:r>
              <a:rPr lang="en-US" altLang="zh-CN" sz="2000" b="1" baseline="-25000">
                <a:ea typeface="宋体" panose="02010600030101010101" pitchFamily="2" charset="-122"/>
              </a:rPr>
              <a:t>n-1</a:t>
            </a:r>
            <a:r>
              <a:rPr lang="en-US" altLang="zh-CN" sz="2000" b="1">
                <a:ea typeface="宋体" panose="02010600030101010101" pitchFamily="2" charset="-122"/>
              </a:rPr>
              <a:t> a</a:t>
            </a:r>
            <a:r>
              <a:rPr lang="en-US" altLang="zh-CN" sz="2000" b="1" baseline="-25000">
                <a:ea typeface="宋体" panose="02010600030101010101" pitchFamily="2" charset="-122"/>
              </a:rPr>
              <a:t>n-2</a:t>
            </a:r>
            <a:r>
              <a:rPr lang="en-US" altLang="zh-CN" sz="2000" b="1">
                <a:ea typeface="宋体" panose="02010600030101010101" pitchFamily="2" charset="-122"/>
              </a:rPr>
              <a:t> ... a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zh-CN" altLang="en-US" sz="2000" b="1">
                <a:ea typeface="宋体" panose="02010600030101010101" pitchFamily="2" charset="-122"/>
              </a:rPr>
              <a:t>，</a:t>
            </a:r>
            <a:r>
              <a:rPr lang="en-US" altLang="zh-CN" sz="2000" b="1">
                <a:ea typeface="宋体" panose="02010600030101010101" pitchFamily="2" charset="-122"/>
              </a:rPr>
              <a:t>B= b</a:t>
            </a:r>
            <a:r>
              <a:rPr lang="en-US" altLang="zh-CN" sz="2000" b="1" baseline="-25000">
                <a:ea typeface="宋体" panose="02010600030101010101" pitchFamily="2" charset="-122"/>
              </a:rPr>
              <a:t>n-1</a:t>
            </a:r>
            <a:r>
              <a:rPr lang="en-US" altLang="zh-CN" sz="2000" b="1">
                <a:ea typeface="宋体" panose="02010600030101010101" pitchFamily="2" charset="-122"/>
              </a:rPr>
              <a:t> b</a:t>
            </a:r>
            <a:r>
              <a:rPr lang="en-US" altLang="zh-CN" sz="2000" b="1" baseline="-25000">
                <a:ea typeface="宋体" panose="02010600030101010101" pitchFamily="2" charset="-122"/>
              </a:rPr>
              <a:t>n-2</a:t>
            </a:r>
            <a:r>
              <a:rPr lang="en-US" altLang="zh-CN" sz="2000" b="1">
                <a:ea typeface="宋体" panose="02010600030101010101" pitchFamily="2" charset="-122"/>
              </a:rPr>
              <a:t> ... b</a:t>
            </a:r>
            <a:r>
              <a:rPr lang="en-US" altLang="zh-CN" sz="2000" b="1" baseline="-25000">
                <a:ea typeface="宋体" panose="02010600030101010101" pitchFamily="2" charset="-122"/>
              </a:rPr>
              <a:t>0</a:t>
            </a:r>
            <a:r>
              <a:rPr lang="en-US" altLang="zh-CN" sz="2000" b="1">
                <a:ea typeface="宋体" panose="02010600030101010101" pitchFamily="2" charset="-122"/>
              </a:rPr>
              <a:t> </a:t>
            </a:r>
            <a:r>
              <a:rPr lang="zh-CN" altLang="en-US" sz="2000" b="1">
                <a:ea typeface="宋体" panose="02010600030101010101" pitchFamily="2" charset="-122"/>
              </a:rPr>
              <a:t>。若规定低位先入，当</a:t>
            </a:r>
            <a:r>
              <a:rPr lang="en-US" altLang="zh-CN" sz="2000" b="1">
                <a:ea typeface="宋体" panose="02010600030101010101" pitchFamily="2" charset="-122"/>
              </a:rPr>
              <a:t>A&gt;B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输出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=10</a:t>
            </a:r>
            <a:r>
              <a:rPr lang="zh-CN" altLang="en-US" sz="2000" b="1">
                <a:ea typeface="宋体" panose="02010600030101010101" pitchFamily="2" charset="-122"/>
              </a:rPr>
              <a:t>；当</a:t>
            </a:r>
            <a:r>
              <a:rPr lang="en-US" altLang="zh-CN" sz="2000" b="1">
                <a:ea typeface="宋体" panose="02010600030101010101" pitchFamily="2" charset="-122"/>
              </a:rPr>
              <a:t>A&lt;B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=01</a:t>
            </a:r>
            <a:r>
              <a:rPr lang="zh-CN" altLang="en-US" sz="2000" b="1">
                <a:ea typeface="宋体" panose="02010600030101010101" pitchFamily="2" charset="-122"/>
              </a:rPr>
              <a:t>；当</a:t>
            </a:r>
            <a:r>
              <a:rPr lang="en-US" altLang="zh-CN" sz="2000" b="1">
                <a:ea typeface="宋体" panose="02010600030101010101" pitchFamily="2" charset="-122"/>
              </a:rPr>
              <a:t>A=B</a:t>
            </a:r>
            <a:r>
              <a:rPr lang="zh-CN" altLang="en-US" sz="2000" b="1">
                <a:ea typeface="宋体" panose="02010600030101010101" pitchFamily="2" charset="-122"/>
              </a:rPr>
              <a:t>时，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F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en-US" altLang="zh-CN" sz="2000" b="1">
                <a:ea typeface="宋体" panose="02010600030101010101" pitchFamily="2" charset="-122"/>
              </a:rPr>
              <a:t>=00</a:t>
            </a:r>
            <a:r>
              <a:rPr lang="zh-CN" altLang="en-US" sz="2000" b="1">
                <a:ea typeface="宋体" panose="02010600030101010101" pitchFamily="2" charset="-122"/>
              </a:rPr>
              <a:t>。作出该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同步时序电路的状态表。</a:t>
            </a:r>
          </a:p>
        </p:txBody>
      </p:sp>
      <p:sp>
        <p:nvSpPr>
          <p:cNvPr id="102405" name="Text Box 6">
            <a:extLst>
              <a:ext uri="{FF2B5EF4-FFF2-40B4-BE49-F238E27FC236}">
                <a16:creationId xmlns:a16="http://schemas.microsoft.com/office/drawing/2014/main" id="{133B9007-FFA6-1749-9748-44470E7C04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4525" y="4408488"/>
            <a:ext cx="1857375" cy="1096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状态 </a:t>
            </a:r>
            <a:r>
              <a:rPr lang="en-US" altLang="zh-CN" sz="2200" b="1">
                <a:ea typeface="宋体" panose="02010600030101010101" pitchFamily="2" charset="-122"/>
              </a:rPr>
              <a:t>P：A=B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Q：A&gt;B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  R：A&lt;B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>
            <a:extLst>
              <a:ext uri="{FF2B5EF4-FFF2-40B4-BE49-F238E27FC236}">
                <a16:creationId xmlns:a16="http://schemas.microsoft.com/office/drawing/2014/main" id="{C1C21F69-B4D5-7B4D-9DF7-7623CB2DF4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/>
              <a:t>5.1 </a:t>
            </a:r>
            <a:r>
              <a:rPr lang="zh-CN" altLang="en-US" sz="3600" b="1"/>
              <a:t>概述</a:t>
            </a:r>
          </a:p>
        </p:txBody>
      </p:sp>
      <p:sp>
        <p:nvSpPr>
          <p:cNvPr id="23554" name="Text Box 10">
            <a:extLst>
              <a:ext uri="{FF2B5EF4-FFF2-40B4-BE49-F238E27FC236}">
                <a16:creationId xmlns:a16="http://schemas.microsoft.com/office/drawing/2014/main" id="{5A0AE124-7DE1-9548-973D-7F9F2930E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219200"/>
            <a:ext cx="6169025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Tx/>
              <a:buNone/>
            </a:pPr>
            <a:r>
              <a:rPr lang="en-US" altLang="zh-CN" sz="2800" b="1">
                <a:ea typeface="宋体" panose="02010600030101010101" pitchFamily="2" charset="-122"/>
              </a:rPr>
              <a:t>2.  </a:t>
            </a:r>
            <a:r>
              <a:rPr lang="zh-CN" altLang="en-US" sz="2800" b="1"/>
              <a:t>摩尔型</a:t>
            </a:r>
            <a:r>
              <a:rPr lang="en-US" altLang="zh-CN" sz="2800" b="1"/>
              <a:t>(Moore mode)</a:t>
            </a:r>
            <a:r>
              <a:rPr lang="zh-CN" altLang="en-US" sz="2800" b="1"/>
              <a:t>同步时序电路</a:t>
            </a:r>
            <a:endParaRPr lang="zh-CN" altLang="en-US" sz="2000" b="1">
              <a:ea typeface="楷体_GB2312" pitchFamily="49" charset="-122"/>
            </a:endParaRPr>
          </a:p>
        </p:txBody>
      </p:sp>
      <p:sp>
        <p:nvSpPr>
          <p:cNvPr id="23555" name="Text Box 13">
            <a:extLst>
              <a:ext uri="{FF2B5EF4-FFF2-40B4-BE49-F238E27FC236}">
                <a16:creationId xmlns:a16="http://schemas.microsoft.com/office/drawing/2014/main" id="{6812C0DB-3B8F-AD42-835E-0CD4811706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5851525"/>
            <a:ext cx="40925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摩尔型时序电路状态表的一般形式</a:t>
            </a:r>
            <a:r>
              <a:rPr lang="zh-CN" altLang="en-US" sz="2000" b="1">
                <a:latin typeface="Tahoma" panose="020B0604030504040204" pitchFamily="34" charset="0"/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2" name="Group 1034">
            <a:extLst>
              <a:ext uri="{FF2B5EF4-FFF2-40B4-BE49-F238E27FC236}">
                <a16:creationId xmlns:a16="http://schemas.microsoft.com/office/drawing/2014/main" id="{9F66DC9E-A631-CE40-99CA-05C8B7DDA3D4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2362200"/>
            <a:ext cx="3200400" cy="3886200"/>
            <a:chOff x="3648" y="1488"/>
            <a:chExt cx="2016" cy="2448"/>
          </a:xfrm>
        </p:grpSpPr>
        <p:pic>
          <p:nvPicPr>
            <p:cNvPr id="23558" name="Picture 12">
              <a:extLst>
                <a:ext uri="{FF2B5EF4-FFF2-40B4-BE49-F238E27FC236}">
                  <a16:creationId xmlns:a16="http://schemas.microsoft.com/office/drawing/2014/main" id="{D38D691B-C44F-A340-A6D4-8EC25BE0F3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8" y="1488"/>
              <a:ext cx="1921" cy="2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59" name="Text Box 14">
              <a:extLst>
                <a:ext uri="{FF2B5EF4-FFF2-40B4-BE49-F238E27FC236}">
                  <a16:creationId xmlns:a16="http://schemas.microsoft.com/office/drawing/2014/main" id="{3BF26A2D-9F98-6641-A9D2-2F5A2DD5AD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1" y="3686"/>
              <a:ext cx="177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000" b="1">
                  <a:ea typeface="宋体" panose="02010600030101010101" pitchFamily="2" charset="-122"/>
                </a:rPr>
                <a:t>摩尔型时序电路状态图</a:t>
              </a:r>
              <a:r>
                <a:rPr lang="zh-CN" altLang="en-US" sz="2000" b="1">
                  <a:latin typeface="Tahoma" panose="020B0604030504040204" pitchFamily="34" charset="0"/>
                  <a:ea typeface="宋体" panose="02010600030101010101" pitchFamily="2" charset="-122"/>
                </a:rPr>
                <a:t> </a:t>
              </a:r>
            </a:p>
          </p:txBody>
        </p:sp>
      </p:grpSp>
      <p:pic>
        <p:nvPicPr>
          <p:cNvPr id="23557" name="Picture 15">
            <a:extLst>
              <a:ext uri="{FF2B5EF4-FFF2-40B4-BE49-F238E27FC236}">
                <a16:creationId xmlns:a16="http://schemas.microsoft.com/office/drawing/2014/main" id="{725D9D62-6732-0841-95DF-70AF6FA04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451100"/>
            <a:ext cx="4937125" cy="315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2">
            <a:extLst>
              <a:ext uri="{FF2B5EF4-FFF2-40B4-BE49-F238E27FC236}">
                <a16:creationId xmlns:a16="http://schemas.microsoft.com/office/drawing/2014/main" id="{900ED2F9-88F9-E547-8724-9FE60CBDBD6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103426" name="Picture 3">
            <a:extLst>
              <a:ext uri="{FF2B5EF4-FFF2-40B4-BE49-F238E27FC236}">
                <a16:creationId xmlns:a16="http://schemas.microsoft.com/office/drawing/2014/main" id="{F665D4E8-CC80-4347-9765-770BD7426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457450"/>
            <a:ext cx="7239000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27" name="Text Box 4">
            <a:extLst>
              <a:ext uri="{FF2B5EF4-FFF2-40B4-BE49-F238E27FC236}">
                <a16:creationId xmlns:a16="http://schemas.microsoft.com/office/drawing/2014/main" id="{48D5B91D-7385-804C-8F9C-B0531AA13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33528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(2)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由状态图得状态表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2">
            <a:extLst>
              <a:ext uri="{FF2B5EF4-FFF2-40B4-BE49-F238E27FC236}">
                <a16:creationId xmlns:a16="http://schemas.microsoft.com/office/drawing/2014/main" id="{28D1A9AB-CB9C-744D-B872-5B29A170D1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588803" name="Text Box 3">
            <a:extLst>
              <a:ext uri="{FF2B5EF4-FFF2-40B4-BE49-F238E27FC236}">
                <a16:creationId xmlns:a16="http://schemas.microsoft.com/office/drawing/2014/main" id="{1C12EE94-C324-8548-8253-3ACB24F13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895600"/>
            <a:ext cx="5181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sp>
        <p:nvSpPr>
          <p:cNvPr id="588805" name="Text Box 5">
            <a:extLst>
              <a:ext uri="{FF2B5EF4-FFF2-40B4-BE49-F238E27FC236}">
                <a16:creationId xmlns:a16="http://schemas.microsoft.com/office/drawing/2014/main" id="{7A02591B-5C6D-E940-A0E3-C7C540998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429000"/>
            <a:ext cx="32766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(2)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由状态图得状态表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pic>
        <p:nvPicPr>
          <p:cNvPr id="588806" name="Picture 6">
            <a:extLst>
              <a:ext uri="{FF2B5EF4-FFF2-40B4-BE49-F238E27FC236}">
                <a16:creationId xmlns:a16="http://schemas.microsoft.com/office/drawing/2014/main" id="{38F95408-E934-284D-9764-0B85D7AED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267200"/>
            <a:ext cx="3048000" cy="154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8807" name="Picture 7">
            <a:extLst>
              <a:ext uri="{FF2B5EF4-FFF2-40B4-BE49-F238E27FC236}">
                <a16:creationId xmlns:a16="http://schemas.microsoft.com/office/drawing/2014/main" id="{FE4EEF3D-468B-E243-9DFB-FF95F23FE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138" y="4335463"/>
            <a:ext cx="3497262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454" name="Text Box 8">
            <a:extLst>
              <a:ext uri="{FF2B5EF4-FFF2-40B4-BE49-F238E27FC236}">
                <a16:creationId xmlns:a16="http://schemas.microsoft.com/office/drawing/2014/main" id="{5536C2DF-AB34-6442-A1FC-4AC3D81C4C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71600"/>
            <a:ext cx="8001000" cy="129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4</a:t>
            </a:r>
            <a:r>
              <a:rPr lang="zh-CN" altLang="en-US" sz="2200" b="1">
                <a:ea typeface="宋体" panose="02010600030101010101" pitchFamily="2" charset="-122"/>
              </a:rPr>
              <a:t>：同步时序电路用来对串行二进制输入进行奇偶校验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，当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 输入序列中</a:t>
            </a:r>
            <a:r>
              <a:rPr lang="en-US" altLang="zh-CN" sz="2200" b="1">
                <a:ea typeface="宋体" panose="02010600030101010101" pitchFamily="2" charset="-122"/>
              </a:rPr>
              <a:t>1</a:t>
            </a:r>
            <a:r>
              <a:rPr lang="zh-CN" altLang="en-US" sz="2200" b="1">
                <a:ea typeface="宋体" panose="02010600030101010101" pitchFamily="2" charset="-122"/>
              </a:rPr>
              <a:t>的数目为奇数时输出为</a:t>
            </a:r>
            <a:r>
              <a:rPr lang="en-US" altLang="zh-CN" sz="2200" b="1">
                <a:ea typeface="宋体" panose="02010600030101010101" pitchFamily="2" charset="-122"/>
              </a:rPr>
              <a:t>1 </a:t>
            </a:r>
            <a:r>
              <a:rPr lang="zh-CN" altLang="en-US" sz="2200" b="1">
                <a:ea typeface="宋体" panose="02010600030101010101" pitchFamily="2" charset="-122"/>
              </a:rPr>
              <a:t>，作出该电路的状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   态图和状态表。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8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88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88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88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8803" grpId="0" autoUpdateAnimBg="0"/>
      <p:bldP spid="588805" grpId="0" autoUpdateAnimBg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>
            <a:extLst>
              <a:ext uri="{FF2B5EF4-FFF2-40B4-BE49-F238E27FC236}">
                <a16:creationId xmlns:a16="http://schemas.microsoft.com/office/drawing/2014/main" id="{553CC15D-1922-FC42-B3C2-0311F52E3BC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5474" name="Text Box 3">
            <a:extLst>
              <a:ext uri="{FF2B5EF4-FFF2-40B4-BE49-F238E27FC236}">
                <a16:creationId xmlns:a16="http://schemas.microsoft.com/office/drawing/2014/main" id="{B80C8BF2-8301-6545-9218-6D74414A5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295400"/>
            <a:ext cx="7848600" cy="136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例</a:t>
            </a:r>
            <a:r>
              <a:rPr lang="en-US" altLang="zh-CN" sz="2200" b="1">
                <a:ea typeface="宋体" panose="02010600030101010101" pitchFamily="2" charset="-122"/>
              </a:rPr>
              <a:t>5 </a:t>
            </a:r>
            <a:r>
              <a:rPr lang="zh-CN" altLang="en-US" sz="2200" b="1">
                <a:ea typeface="宋体" panose="02010600030101010101" pitchFamily="2" charset="-122"/>
              </a:rPr>
              <a:t>同步时序电路用来对串行二进制输入进行奇偶校验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每检测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</a:rPr>
              <a:t>       4 </a:t>
            </a:r>
            <a:r>
              <a:rPr lang="zh-CN" altLang="en-US" sz="2200" b="1">
                <a:ea typeface="宋体" panose="02010600030101010101" pitchFamily="2" charset="-122"/>
              </a:rPr>
              <a:t>位输入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输出一个结果</a:t>
            </a:r>
            <a:r>
              <a:rPr lang="en-US" altLang="zh-CN" sz="2200" b="1">
                <a:ea typeface="宋体" panose="02010600030101010101" pitchFamily="2" charset="-122"/>
              </a:rPr>
              <a:t>: </a:t>
            </a:r>
            <a:r>
              <a:rPr lang="zh-CN" altLang="en-US" sz="2200" b="1">
                <a:ea typeface="宋体" panose="02010600030101010101" pitchFamily="2" charset="-122"/>
              </a:rPr>
              <a:t>当</a:t>
            </a:r>
            <a:r>
              <a:rPr lang="en-US" altLang="zh-CN" sz="2200" b="1">
                <a:ea typeface="宋体" panose="02010600030101010101" pitchFamily="2" charset="-122"/>
              </a:rPr>
              <a:t>4</a:t>
            </a:r>
            <a:r>
              <a:rPr lang="zh-CN" altLang="en-US" sz="2200" b="1">
                <a:ea typeface="宋体" panose="02010600030101010101" pitchFamily="2" charset="-122"/>
              </a:rPr>
              <a:t>位输入中</a:t>
            </a:r>
            <a:r>
              <a:rPr lang="en-US" altLang="zh-CN" sz="2200" b="1">
                <a:ea typeface="宋体" panose="02010600030101010101" pitchFamily="2" charset="-122"/>
              </a:rPr>
              <a:t>1</a:t>
            </a:r>
            <a:r>
              <a:rPr lang="zh-CN" altLang="en-US" sz="2200" b="1">
                <a:ea typeface="宋体" panose="02010600030101010101" pitchFamily="2" charset="-122"/>
              </a:rPr>
              <a:t>的个数为奇数时</a:t>
            </a:r>
            <a:r>
              <a:rPr lang="en-US" altLang="zh-CN" sz="2200" b="1">
                <a:ea typeface="宋体" panose="02010600030101010101" pitchFamily="2" charset="-122"/>
              </a:rPr>
              <a:t>, </a:t>
            </a:r>
            <a:r>
              <a:rPr lang="zh-CN" altLang="en-US" sz="2200" b="1">
                <a:ea typeface="宋体" panose="02010600030101010101" pitchFamily="2" charset="-122"/>
              </a:rPr>
              <a:t>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       最后一位的时刻输出</a:t>
            </a:r>
            <a:r>
              <a:rPr lang="en-US" altLang="zh-CN" sz="2200" b="1">
                <a:ea typeface="宋体" panose="02010600030101010101" pitchFamily="2" charset="-122"/>
              </a:rPr>
              <a:t>1. </a:t>
            </a:r>
            <a:r>
              <a:rPr lang="zh-CN" altLang="en-US" sz="2200" b="1">
                <a:ea typeface="宋体" panose="02010600030101010101" pitchFamily="2" charset="-122"/>
              </a:rPr>
              <a:t>作出状态图和状态表</a:t>
            </a:r>
            <a:r>
              <a:rPr lang="en-US" altLang="zh-CN" sz="2200" b="1">
                <a:ea typeface="宋体" panose="02010600030101010101" pitchFamily="2" charset="-122"/>
              </a:rPr>
              <a:t>. </a:t>
            </a:r>
          </a:p>
        </p:txBody>
      </p:sp>
      <p:sp>
        <p:nvSpPr>
          <p:cNvPr id="589828" name="Text Box 4">
            <a:extLst>
              <a:ext uri="{FF2B5EF4-FFF2-40B4-BE49-F238E27FC236}">
                <a16:creationId xmlns:a16="http://schemas.microsoft.com/office/drawing/2014/main" id="{95A80EE7-CE8A-A641-983B-35DA2046DB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719388"/>
            <a:ext cx="51816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sp>
        <p:nvSpPr>
          <p:cNvPr id="589829" name="Text Box 5">
            <a:extLst>
              <a:ext uri="{FF2B5EF4-FFF2-40B4-BE49-F238E27FC236}">
                <a16:creationId xmlns:a16="http://schemas.microsoft.com/office/drawing/2014/main" id="{07521999-C135-384E-9128-54C43931E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3316288"/>
            <a:ext cx="32004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(2)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由状态图得状态表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9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9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9828" grpId="0" autoUpdateAnimBg="0"/>
      <p:bldP spid="589829" grpId="0" autoUpdateAnimBg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2">
            <a:extLst>
              <a:ext uri="{FF2B5EF4-FFF2-40B4-BE49-F238E27FC236}">
                <a16:creationId xmlns:a16="http://schemas.microsoft.com/office/drawing/2014/main" id="{94EEDA46-77FE-CA48-A05A-7C1E805529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6498" name="Text Box 3">
            <a:extLst>
              <a:ext uri="{FF2B5EF4-FFF2-40B4-BE49-F238E27FC236}">
                <a16:creationId xmlns:a16="http://schemas.microsoft.com/office/drawing/2014/main" id="{1CD718E0-CF34-C243-BD1C-114074F304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28738"/>
            <a:ext cx="7848600" cy="164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6 </a:t>
            </a:r>
            <a:r>
              <a:rPr lang="zh-CN" altLang="en-US" sz="2000" b="1">
                <a:ea typeface="宋体" panose="02010600030101010101" pitchFamily="2" charset="-122"/>
              </a:rPr>
              <a:t>作序列信号检测器的状态表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凡收到输入序列为</a:t>
            </a:r>
            <a:r>
              <a:rPr lang="en-US" altLang="zh-CN" sz="2000" b="1">
                <a:ea typeface="宋体" panose="02010600030101010101" pitchFamily="2" charset="-122"/>
              </a:rPr>
              <a:t>001</a:t>
            </a:r>
            <a:r>
              <a:rPr lang="zh-CN" altLang="en-US" sz="2000" b="1">
                <a:ea typeface="宋体" panose="02010600030101010101" pitchFamily="2" charset="-122"/>
              </a:rPr>
              <a:t>或</a:t>
            </a:r>
            <a:r>
              <a:rPr lang="en-US" altLang="zh-CN" sz="2000" b="1">
                <a:ea typeface="宋体" panose="02010600030101010101" pitchFamily="2" charset="-122"/>
              </a:rPr>
              <a:t>011</a:t>
            </a:r>
            <a:r>
              <a:rPr lang="zh-CN" altLang="en-US" sz="2000" b="1">
                <a:ea typeface="宋体" panose="02010600030101010101" pitchFamily="2" charset="-122"/>
              </a:rPr>
              <a:t>时输出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 就为</a:t>
            </a:r>
            <a:r>
              <a:rPr lang="en-US" altLang="zh-CN" sz="2000" b="1">
                <a:ea typeface="宋体" panose="02010600030101010101" pitchFamily="2" charset="-122"/>
              </a:rPr>
              <a:t>1, </a:t>
            </a:r>
            <a:r>
              <a:rPr lang="zh-CN" altLang="en-US" sz="2000" b="1">
                <a:ea typeface="宋体" panose="02010600030101010101" pitchFamily="2" charset="-122"/>
              </a:rPr>
              <a:t>规定被检测的序列不重叠</a:t>
            </a:r>
            <a:r>
              <a:rPr lang="en-US" altLang="zh-CN" sz="2000" b="1"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        X: 1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0 0 1</a:t>
            </a:r>
            <a:r>
              <a:rPr lang="en-US" altLang="zh-CN" sz="2000" b="1">
                <a:ea typeface="宋体" panose="02010600030101010101" pitchFamily="2" charset="-122"/>
              </a:rPr>
              <a:t> 1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0 1 1 </a:t>
            </a:r>
            <a:r>
              <a:rPr lang="en-US" altLang="zh-CN" sz="2000" b="1">
                <a:ea typeface="宋体" panose="02010600030101010101" pitchFamily="2" charset="-122"/>
              </a:rPr>
              <a:t>1 1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 0 1 1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        Z: 0 0 0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0 0 0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000" b="1">
                <a:ea typeface="宋体" panose="02010600030101010101" pitchFamily="2" charset="-122"/>
              </a:rPr>
              <a:t> 0 0 0 0 </a:t>
            </a:r>
            <a:r>
              <a:rPr lang="en-US" altLang="zh-CN" sz="2000" b="1">
                <a:solidFill>
                  <a:schemeClr val="hlink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90852" name="Text Box 4">
            <a:extLst>
              <a:ext uri="{FF2B5EF4-FFF2-40B4-BE49-F238E27FC236}">
                <a16:creationId xmlns:a16="http://schemas.microsoft.com/office/drawing/2014/main" id="{68187146-C1B5-0D4E-A0DF-7EB64A6AF3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895600"/>
            <a:ext cx="518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解</a:t>
            </a:r>
            <a:r>
              <a:rPr lang="en-US" altLang="zh-CN" sz="2000" b="1">
                <a:ea typeface="宋体" panose="02010600030101010101" pitchFamily="2" charset="-122"/>
                <a:sym typeface="Wingdings" pitchFamily="2" charset="2"/>
              </a:rPr>
              <a:t>: (1) </a:t>
            </a:r>
            <a:r>
              <a:rPr lang="zh-CN" altLang="en-US" sz="2000" b="1">
                <a:ea typeface="宋体" panose="02010600030101010101" pitchFamily="2" charset="-122"/>
                <a:sym typeface="Wingdings" pitchFamily="2" charset="2"/>
              </a:rPr>
              <a:t>根据设计要求建立状态图</a:t>
            </a:r>
            <a:endParaRPr lang="zh-CN" altLang="en-US" sz="2000" b="1">
              <a:ea typeface="宋体" panose="02010600030101010101" pitchFamily="2" charset="-122"/>
            </a:endParaRPr>
          </a:p>
        </p:txBody>
      </p:sp>
      <p:pic>
        <p:nvPicPr>
          <p:cNvPr id="590853" name="Picture 5">
            <a:extLst>
              <a:ext uri="{FF2B5EF4-FFF2-40B4-BE49-F238E27FC236}">
                <a16:creationId xmlns:a16="http://schemas.microsoft.com/office/drawing/2014/main" id="{297FB14A-D82C-BB45-BC21-832D7164B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150" y="2286000"/>
            <a:ext cx="367665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6">
            <a:extLst>
              <a:ext uri="{FF2B5EF4-FFF2-40B4-BE49-F238E27FC236}">
                <a16:creationId xmlns:a16="http://schemas.microsoft.com/office/drawing/2014/main" id="{7495F806-2FAD-BC4B-88D7-397D0B99F31F}"/>
              </a:ext>
            </a:extLst>
          </p:cNvPr>
          <p:cNvGrpSpPr>
            <a:grpSpLocks/>
          </p:cNvGrpSpPr>
          <p:nvPr/>
        </p:nvGrpSpPr>
        <p:grpSpPr bwMode="auto">
          <a:xfrm>
            <a:off x="1646238" y="3352800"/>
            <a:ext cx="3763962" cy="3124200"/>
            <a:chOff x="1008" y="2112"/>
            <a:chExt cx="2371" cy="1968"/>
          </a:xfrm>
        </p:grpSpPr>
        <p:sp>
          <p:nvSpPr>
            <p:cNvPr id="106503" name="Text Box 7">
              <a:extLst>
                <a:ext uri="{FF2B5EF4-FFF2-40B4-BE49-F238E27FC236}">
                  <a16:creationId xmlns:a16="http://schemas.microsoft.com/office/drawing/2014/main" id="{EFA7D5F9-3071-3646-AAF4-B9152632C3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2112"/>
              <a:ext cx="17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000" b="1">
                  <a:ea typeface="宋体" panose="02010600030101010101" pitchFamily="2" charset="-122"/>
                  <a:sym typeface="Wingdings" pitchFamily="2" charset="2"/>
                </a:rPr>
                <a:t>(2) </a:t>
              </a:r>
              <a:r>
                <a:rPr lang="zh-CN" altLang="en-US" sz="2000" b="1">
                  <a:ea typeface="宋体" panose="02010600030101010101" pitchFamily="2" charset="-122"/>
                  <a:sym typeface="Wingdings" pitchFamily="2" charset="2"/>
                </a:rPr>
                <a:t>由状态图得状态表</a:t>
              </a:r>
              <a:endParaRPr lang="zh-CN" altLang="en-US" sz="2000" b="1">
                <a:ea typeface="宋体" panose="02010600030101010101" pitchFamily="2" charset="-122"/>
              </a:endParaRPr>
            </a:p>
          </p:txBody>
        </p:sp>
        <p:pic>
          <p:nvPicPr>
            <p:cNvPr id="106504" name="Picture 8">
              <a:extLst>
                <a:ext uri="{FF2B5EF4-FFF2-40B4-BE49-F238E27FC236}">
                  <a16:creationId xmlns:a16="http://schemas.microsoft.com/office/drawing/2014/main" id="{4EFC6FF5-7905-074D-88BE-576A2338FC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6" y="2476"/>
              <a:ext cx="2083" cy="1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90857" name="Picture 9">
            <a:extLst>
              <a:ext uri="{FF2B5EF4-FFF2-40B4-BE49-F238E27FC236}">
                <a16:creationId xmlns:a16="http://schemas.microsoft.com/office/drawing/2014/main" id="{8102A3CA-9B52-914E-942B-89852CF86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429000"/>
            <a:ext cx="3382963" cy="309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90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90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90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0852" grpId="0" autoUpdateAnimBg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2">
            <a:extLst>
              <a:ext uri="{FF2B5EF4-FFF2-40B4-BE49-F238E27FC236}">
                <a16:creationId xmlns:a16="http://schemas.microsoft.com/office/drawing/2014/main" id="{AF0E05C5-12CC-ED4F-97B0-D80E416EA08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7522" name="Text Box 3">
            <a:extLst>
              <a:ext uri="{FF2B5EF4-FFF2-40B4-BE49-F238E27FC236}">
                <a16:creationId xmlns:a16="http://schemas.microsoft.com/office/drawing/2014/main" id="{1A79BCD0-308B-4742-8496-F1A0B067F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371600"/>
            <a:ext cx="8001000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7 </a:t>
            </a:r>
            <a:r>
              <a:rPr lang="zh-CN" altLang="en-US" sz="2000" b="1">
                <a:ea typeface="宋体" panose="02010600030101010101" pitchFamily="2" charset="-122"/>
              </a:rPr>
              <a:t>用同步时序电路来产生脉冲波形，在输入</a:t>
            </a:r>
            <a:r>
              <a:rPr lang="en-US" altLang="zh-CN" sz="2000" b="1" i="1">
                <a:ea typeface="宋体" panose="02010600030101010101" pitchFamily="2" charset="-122"/>
              </a:rPr>
              <a:t>X</a:t>
            </a:r>
            <a:r>
              <a:rPr lang="en-US" altLang="zh-CN" sz="2000" b="1" baseline="-25000">
                <a:ea typeface="宋体" panose="02010600030101010101" pitchFamily="2" charset="-122"/>
              </a:rPr>
              <a:t>1</a:t>
            </a:r>
            <a:r>
              <a:rPr lang="en-US" altLang="zh-CN" sz="2000" b="1" i="1">
                <a:ea typeface="宋体" panose="02010600030101010101" pitchFamily="2" charset="-122"/>
              </a:rPr>
              <a:t>X</a:t>
            </a:r>
            <a:r>
              <a:rPr lang="en-US" altLang="zh-CN" sz="2000" b="1" baseline="-25000">
                <a:ea typeface="宋体" panose="02010600030101010101" pitchFamily="2" charset="-122"/>
              </a:rPr>
              <a:t>2</a:t>
            </a:r>
            <a:r>
              <a:rPr lang="zh-CN" altLang="en-US" sz="2000" b="1">
                <a:ea typeface="宋体" panose="02010600030101010101" pitchFamily="2" charset="-122"/>
              </a:rPr>
              <a:t>的控制下，要求在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输出端 </a:t>
            </a:r>
            <a:r>
              <a:rPr lang="en-US" altLang="zh-CN" sz="2000" b="1">
                <a:ea typeface="宋体" panose="02010600030101010101" pitchFamily="2" charset="-122"/>
              </a:rPr>
              <a:t>Z </a:t>
            </a:r>
            <a:r>
              <a:rPr lang="zh-CN" altLang="en-US" sz="2000" b="1">
                <a:ea typeface="宋体" panose="02010600030101010101" pitchFamily="2" charset="-122"/>
              </a:rPr>
              <a:t>能产生四种不同的波形，</a:t>
            </a:r>
            <a:r>
              <a:rPr lang="en-US" altLang="zh-CN" sz="2000" b="1">
                <a:ea typeface="宋体" panose="02010600030101010101" pitchFamily="2" charset="-122"/>
              </a:rPr>
              <a:t>(1)</a:t>
            </a:r>
            <a:r>
              <a:rPr lang="zh-CN" altLang="en-US" sz="2000" b="1">
                <a:ea typeface="宋体" panose="02010600030101010101" pitchFamily="2" charset="-122"/>
              </a:rPr>
              <a:t>和</a:t>
            </a:r>
            <a:r>
              <a:rPr lang="en-US" altLang="zh-CN" sz="2000" b="1">
                <a:ea typeface="宋体" panose="02010600030101010101" pitchFamily="2" charset="-122"/>
              </a:rPr>
              <a:t>(2)</a:t>
            </a:r>
            <a:r>
              <a:rPr lang="zh-CN" altLang="en-US" sz="2000" b="1">
                <a:ea typeface="宋体" panose="02010600030101010101" pitchFamily="2" charset="-122"/>
              </a:rPr>
              <a:t>两种波形的周期为时钟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的</a:t>
            </a:r>
            <a:r>
              <a:rPr lang="en-US" altLang="zh-CN" sz="2000" b="1">
                <a:ea typeface="宋体" panose="02010600030101010101" pitchFamily="2" charset="-122"/>
              </a:rPr>
              <a:t>4</a:t>
            </a:r>
            <a:r>
              <a:rPr lang="zh-CN" altLang="en-US" sz="2000" b="1">
                <a:ea typeface="宋体" panose="02010600030101010101" pitchFamily="2" charset="-122"/>
              </a:rPr>
              <a:t>倍</a:t>
            </a:r>
            <a:r>
              <a:rPr lang="en-US" altLang="zh-CN" sz="2000" b="1">
                <a:ea typeface="宋体" panose="02010600030101010101" pitchFamily="2" charset="-122"/>
              </a:rPr>
              <a:t>, (3)</a:t>
            </a:r>
            <a:r>
              <a:rPr lang="zh-CN" altLang="en-US" sz="2000" b="1">
                <a:ea typeface="宋体" panose="02010600030101010101" pitchFamily="2" charset="-122"/>
              </a:rPr>
              <a:t>和</a:t>
            </a:r>
            <a:r>
              <a:rPr lang="en-US" altLang="zh-CN" sz="2000" b="1">
                <a:ea typeface="宋体" panose="02010600030101010101" pitchFamily="2" charset="-122"/>
              </a:rPr>
              <a:t>(4)</a:t>
            </a:r>
            <a:r>
              <a:rPr lang="zh-CN" altLang="en-US" sz="2000" b="1">
                <a:ea typeface="宋体" panose="02010600030101010101" pitchFamily="2" charset="-122"/>
              </a:rPr>
              <a:t>两种波形的周期为时钟的</a:t>
            </a:r>
            <a:r>
              <a:rPr lang="en-US" altLang="zh-CN" sz="2000" b="1">
                <a:ea typeface="宋体" panose="02010600030101010101" pitchFamily="2" charset="-122"/>
              </a:rPr>
              <a:t>3</a:t>
            </a:r>
            <a:r>
              <a:rPr lang="zh-CN" altLang="en-US" sz="2000" b="1">
                <a:ea typeface="宋体" panose="02010600030101010101" pitchFamily="2" charset="-122"/>
              </a:rPr>
              <a:t>倍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试作出其状态表</a:t>
            </a:r>
            <a:r>
              <a:rPr lang="en-US" altLang="zh-CN" sz="2000" b="1">
                <a:ea typeface="宋体" panose="02010600030101010101" pitchFamily="2" charset="-122"/>
              </a:rPr>
              <a:t>. </a:t>
            </a:r>
          </a:p>
        </p:txBody>
      </p:sp>
      <p:pic>
        <p:nvPicPr>
          <p:cNvPr id="107523" name="Picture 4">
            <a:extLst>
              <a:ext uri="{FF2B5EF4-FFF2-40B4-BE49-F238E27FC236}">
                <a16:creationId xmlns:a16="http://schemas.microsoft.com/office/drawing/2014/main" id="{1C7E45A9-29E6-6747-B898-24AC7466C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122613"/>
            <a:ext cx="6553200" cy="304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>
            <a:extLst>
              <a:ext uri="{FF2B5EF4-FFF2-40B4-BE49-F238E27FC236}">
                <a16:creationId xmlns:a16="http://schemas.microsoft.com/office/drawing/2014/main" id="{FB2D23FE-4347-3849-9E62-C895488C7E0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8546" name="Text Box 3">
            <a:extLst>
              <a:ext uri="{FF2B5EF4-FFF2-40B4-BE49-F238E27FC236}">
                <a16:creationId xmlns:a16="http://schemas.microsoft.com/office/drawing/2014/main" id="{6CC6FF72-9069-8D42-A788-C84ED609F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371600"/>
            <a:ext cx="388620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200" b="1">
                <a:ea typeface="宋体" panose="02010600030101010101" pitchFamily="2" charset="-122"/>
              </a:rPr>
              <a:t>解</a:t>
            </a:r>
            <a:r>
              <a:rPr lang="en-US" altLang="zh-CN" sz="2200" b="1">
                <a:ea typeface="宋体" panose="02010600030101010101" pitchFamily="2" charset="-122"/>
                <a:sym typeface="Wingdings" pitchFamily="2" charset="2"/>
              </a:rPr>
              <a:t>:  </a:t>
            </a:r>
            <a:r>
              <a:rPr lang="zh-CN" altLang="en-US" sz="2200" b="1">
                <a:ea typeface="宋体" panose="02010600030101010101" pitchFamily="2" charset="-122"/>
                <a:sym typeface="Wingdings" pitchFamily="2" charset="2"/>
              </a:rPr>
              <a:t>根据设计要求建立状态表</a:t>
            </a:r>
            <a:endParaRPr lang="zh-CN" altLang="en-US" sz="2200" b="1">
              <a:ea typeface="宋体" panose="02010600030101010101" pitchFamily="2" charset="-122"/>
            </a:endParaRPr>
          </a:p>
        </p:txBody>
      </p:sp>
      <p:pic>
        <p:nvPicPr>
          <p:cNvPr id="108547" name="Picture 5">
            <a:extLst>
              <a:ext uri="{FF2B5EF4-FFF2-40B4-BE49-F238E27FC236}">
                <a16:creationId xmlns:a16="http://schemas.microsoft.com/office/drawing/2014/main" id="{A8FB6333-83F5-554C-889F-B1114093F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80963"/>
            <a:ext cx="3810000" cy="177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2902" name="Picture 6">
            <a:extLst>
              <a:ext uri="{FF2B5EF4-FFF2-40B4-BE49-F238E27FC236}">
                <a16:creationId xmlns:a16="http://schemas.microsoft.com/office/drawing/2014/main" id="{CE2323A0-D404-AF42-B04A-CBF04CF2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036763"/>
            <a:ext cx="5580063" cy="459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92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2">
            <a:extLst>
              <a:ext uri="{FF2B5EF4-FFF2-40B4-BE49-F238E27FC236}">
                <a16:creationId xmlns:a16="http://schemas.microsoft.com/office/drawing/2014/main" id="{62D196B6-3367-BD46-850C-14D9C200BA0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09570" name="Text Box 3">
            <a:extLst>
              <a:ext uri="{FF2B5EF4-FFF2-40B4-BE49-F238E27FC236}">
                <a16:creationId xmlns:a16="http://schemas.microsoft.com/office/drawing/2014/main" id="{66510F96-A103-6147-A919-BD14C67C4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7848600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黑体" panose="02010609060101010101" pitchFamily="49" charset="-122"/>
              </a:rPr>
              <a:t>例</a:t>
            </a:r>
            <a:r>
              <a:rPr lang="en-US" altLang="zh-CN" sz="2000" b="1">
                <a:ea typeface="宋体" panose="02010600030101010101" pitchFamily="2" charset="-122"/>
              </a:rPr>
              <a:t>8 </a:t>
            </a:r>
            <a:r>
              <a:rPr lang="zh-CN" altLang="en-US" sz="2000" b="1">
                <a:ea typeface="宋体" panose="02010600030101010101" pitchFamily="2" charset="-122"/>
              </a:rPr>
              <a:t>投币式复印机有一个输入口</a:t>
            </a:r>
            <a:r>
              <a:rPr lang="en-US" altLang="zh-CN" sz="2000" b="1">
                <a:ea typeface="宋体" panose="02010600030101010101" pitchFamily="2" charset="-122"/>
              </a:rPr>
              <a:t>X</a:t>
            </a:r>
            <a:r>
              <a:rPr lang="zh-CN" altLang="en-US" sz="2000" b="1">
                <a:ea typeface="宋体" panose="02010600030101010101" pitchFamily="2" charset="-122"/>
              </a:rPr>
              <a:t>接收</a:t>
            </a:r>
            <a:r>
              <a:rPr lang="en-US" altLang="zh-CN" sz="2000" b="1">
                <a:ea typeface="宋体" panose="02010600030101010101" pitchFamily="2" charset="-122"/>
              </a:rPr>
              <a:t>1</a:t>
            </a:r>
            <a:r>
              <a:rPr lang="zh-CN" altLang="en-US" sz="2000" b="1">
                <a:ea typeface="宋体" panose="02010600030101010101" pitchFamily="2" charset="-122"/>
              </a:rPr>
              <a:t>角硬币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有三个按钮</a:t>
            </a:r>
            <a:r>
              <a:rPr lang="en-US" altLang="zh-CN" sz="2000" b="1">
                <a:ea typeface="宋体" panose="02010600030101010101" pitchFamily="2" charset="-122"/>
              </a:rPr>
              <a:t>A</a:t>
            </a:r>
            <a:r>
              <a:rPr lang="zh-CN" altLang="en-US" sz="2000" b="1">
                <a:ea typeface="宋体" panose="02010600030101010101" pitchFamily="2" charset="-122"/>
              </a:rPr>
              <a:t>、</a:t>
            </a:r>
            <a:r>
              <a:rPr lang="en-US" altLang="zh-CN" sz="2000" b="1">
                <a:ea typeface="宋体" panose="02010600030101010101" pitchFamily="2" charset="-122"/>
              </a:rPr>
              <a:t>B</a:t>
            </a:r>
            <a:r>
              <a:rPr lang="zh-CN" altLang="en-US" sz="2000" b="1">
                <a:ea typeface="宋体" panose="02010600030101010101" pitchFamily="2" charset="-122"/>
              </a:rPr>
              <a:t>、</a:t>
            </a:r>
            <a:r>
              <a:rPr lang="en-US" altLang="zh-CN" sz="2000" b="1">
                <a:ea typeface="宋体" panose="02010600030101010101" pitchFamily="2" charset="-122"/>
              </a:rPr>
              <a:t>C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en-US" altLang="zh-CN" sz="2000" b="1">
                <a:ea typeface="宋体" panose="02010600030101010101" pitchFamily="2" charset="-122"/>
              </a:rPr>
              <a:t>       </a:t>
            </a:r>
            <a:r>
              <a:rPr lang="zh-CN" altLang="en-US" sz="2000" b="1">
                <a:ea typeface="宋体" panose="02010600030101010101" pitchFamily="2" charset="-122"/>
              </a:rPr>
              <a:t>控制复印的尺寸</a:t>
            </a:r>
            <a:r>
              <a:rPr lang="en-US" altLang="zh-CN" sz="2000" b="1">
                <a:ea typeface="宋体" panose="02010600030101010101" pitchFamily="2" charset="-122"/>
              </a:rPr>
              <a:t>. </a:t>
            </a:r>
            <a:r>
              <a:rPr lang="zh-CN" altLang="en-US" sz="2000" b="1">
                <a:ea typeface="宋体" panose="02010600030101010101" pitchFamily="2" charset="-122"/>
              </a:rPr>
              <a:t>不同的尺寸应投入不同数量的硬币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分别有相应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spcAft>
                <a:spcPct val="10000"/>
              </a:spcAft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       的输出</a:t>
            </a:r>
            <a:r>
              <a:rPr lang="en-US" altLang="zh-CN" sz="2000" b="1">
                <a:ea typeface="宋体" panose="02010600030101010101" pitchFamily="2" charset="-122"/>
              </a:rPr>
              <a:t>y</a:t>
            </a:r>
            <a:r>
              <a:rPr lang="en-US" altLang="zh-CN" sz="2000" b="1" baseline="-30000">
                <a:ea typeface="宋体" panose="02010600030101010101" pitchFamily="2" charset="-122"/>
              </a:rPr>
              <a:t>A</a:t>
            </a:r>
            <a:r>
              <a:rPr lang="en-US" altLang="zh-CN" sz="2000" b="1">
                <a:ea typeface="宋体" panose="02010600030101010101" pitchFamily="2" charset="-122"/>
              </a:rPr>
              <a:t>y</a:t>
            </a:r>
            <a:r>
              <a:rPr lang="en-US" altLang="zh-CN" sz="2000" b="1" baseline="-30000">
                <a:ea typeface="宋体" panose="02010600030101010101" pitchFamily="2" charset="-122"/>
              </a:rPr>
              <a:t>B</a:t>
            </a:r>
            <a:r>
              <a:rPr lang="en-US" altLang="zh-CN" sz="2000" b="1">
                <a:ea typeface="宋体" panose="02010600030101010101" pitchFamily="2" charset="-122"/>
              </a:rPr>
              <a:t>y</a:t>
            </a:r>
            <a:r>
              <a:rPr lang="en-US" altLang="zh-CN" sz="2000" b="1" baseline="-30000">
                <a:ea typeface="宋体" panose="02010600030101010101" pitchFamily="2" charset="-122"/>
              </a:rPr>
              <a:t>C</a:t>
            </a:r>
            <a:r>
              <a:rPr lang="zh-CN" altLang="en-US" sz="2000" b="1">
                <a:ea typeface="宋体" panose="02010600030101010101" pitchFamily="2" charset="-122"/>
              </a:rPr>
              <a:t>控制复印尺寸</a:t>
            </a:r>
            <a:r>
              <a:rPr lang="en-US" altLang="zh-CN" sz="2000" b="1">
                <a:ea typeface="宋体" panose="02010600030101010101" pitchFamily="2" charset="-122"/>
              </a:rPr>
              <a:t>:</a:t>
            </a:r>
          </a:p>
        </p:txBody>
      </p:sp>
      <p:sp>
        <p:nvSpPr>
          <p:cNvPr id="109571" name="Text Box 4">
            <a:extLst>
              <a:ext uri="{FF2B5EF4-FFF2-40B4-BE49-F238E27FC236}">
                <a16:creationId xmlns:a16="http://schemas.microsoft.com/office/drawing/2014/main" id="{CE886050-6ED6-E140-80C5-E21935128E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5105400"/>
            <a:ext cx="655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宋体" panose="02010600030101010101" pitchFamily="2" charset="-122"/>
              </a:rPr>
              <a:t>作出该复印机的状态表</a:t>
            </a:r>
            <a:r>
              <a:rPr lang="en-US" altLang="zh-CN" sz="2000" b="1">
                <a:ea typeface="宋体" panose="02010600030101010101" pitchFamily="2" charset="-122"/>
              </a:rPr>
              <a:t>. (</a:t>
            </a:r>
            <a:r>
              <a:rPr lang="zh-CN" altLang="en-US" sz="2000" b="1">
                <a:ea typeface="宋体" panose="02010600030101010101" pitchFamily="2" charset="-122"/>
              </a:rPr>
              <a:t>注意</a:t>
            </a:r>
            <a:r>
              <a:rPr lang="en-US" altLang="zh-CN" sz="2000" b="1">
                <a:ea typeface="宋体" panose="02010600030101010101" pitchFamily="2" charset="-122"/>
              </a:rPr>
              <a:t>, </a:t>
            </a:r>
            <a:r>
              <a:rPr lang="zh-CN" altLang="en-US" sz="2000" b="1">
                <a:ea typeface="宋体" panose="02010600030101010101" pitchFamily="2" charset="-122"/>
              </a:rPr>
              <a:t>只需列入有效的输入组合</a:t>
            </a:r>
            <a:r>
              <a:rPr lang="en-US" altLang="zh-CN" sz="2000" b="1">
                <a:ea typeface="宋体" panose="02010600030101010101" pitchFamily="2" charset="-122"/>
              </a:rPr>
              <a:t>) </a:t>
            </a:r>
          </a:p>
        </p:txBody>
      </p:sp>
      <p:graphicFrame>
        <p:nvGraphicFramePr>
          <p:cNvPr id="593961" name="Group 41">
            <a:extLst>
              <a:ext uri="{FF2B5EF4-FFF2-40B4-BE49-F238E27FC236}">
                <a16:creationId xmlns:a16="http://schemas.microsoft.com/office/drawing/2014/main" id="{A103AC4D-206D-2943-A87A-2148F7CD98F6}"/>
              </a:ext>
            </a:extLst>
          </p:cNvPr>
          <p:cNvGraphicFramePr>
            <a:graphicFrameLocks noGrp="1"/>
          </p:cNvGraphicFramePr>
          <p:nvPr/>
        </p:nvGraphicFramePr>
        <p:xfrm>
          <a:off x="2514600" y="3078163"/>
          <a:ext cx="4800600" cy="1571659"/>
        </p:xfrm>
        <a:graphic>
          <a:graphicData uri="http://schemas.openxmlformats.org/drawingml/2006/table">
            <a:tbl>
              <a:tblPr/>
              <a:tblGrid>
                <a:gridCol w="1600200">
                  <a:extLst>
                    <a:ext uri="{9D8B030D-6E8A-4147-A177-3AD203B41FA5}">
                      <a16:colId xmlns:a16="http://schemas.microsoft.com/office/drawing/2014/main" val="423583488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661847008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30752551"/>
                    </a:ext>
                  </a:extLst>
                </a:gridCol>
              </a:tblGrid>
              <a:tr h="44400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按钮</a:t>
                      </a:r>
                    </a:p>
                  </a:txBody>
                  <a:tcPr marT="45669" marB="45669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复印尺寸</a:t>
                      </a:r>
                    </a:p>
                  </a:txBody>
                  <a:tcPr marT="45669" marB="4566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价格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元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</a:p>
                  </a:txBody>
                  <a:tcPr marT="45669" marB="4566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2968299"/>
                  </a:ext>
                </a:extLst>
              </a:tr>
              <a:tr h="112762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</a:t>
                      </a:r>
                    </a:p>
                  </a:txBody>
                  <a:tcPr marT="45669" marB="45669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B5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A4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B4</a:t>
                      </a:r>
                    </a:p>
                  </a:txBody>
                  <a:tcPr marT="45669" marB="4566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隶书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kumimoji="1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kumimoji="1"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0.40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0.50</a:t>
                      </a:r>
                    </a:p>
                  </a:txBody>
                  <a:tcPr marT="45669" marB="4566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12958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279C1D0-E519-9E4E-BCFC-0C6B3750B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5428"/>
            <a:ext cx="9144000" cy="5437948"/>
          </a:xfrm>
          <a:prstGeom prst="rect">
            <a:avLst/>
          </a:prstGeom>
        </p:spPr>
      </p:pic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6061B4-FA21-CA4F-AE95-B6E886938D87}"/>
              </a:ext>
            </a:extLst>
          </p:cNvPr>
          <p:cNvSpPr txBox="1"/>
          <p:nvPr/>
        </p:nvSpPr>
        <p:spPr>
          <a:xfrm>
            <a:off x="1532767" y="3717032"/>
            <a:ext cx="2823209" cy="1611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000" dirty="0">
                <a:latin typeface="+mn-lt"/>
              </a:rPr>
              <a:t>X=1</a:t>
            </a:r>
            <a:r>
              <a:rPr kumimoji="1" lang="zh-CN" altLang="en-US" sz="2000" dirty="0">
                <a:latin typeface="+mn-lt"/>
              </a:rPr>
              <a:t>，投入一枚</a:t>
            </a:r>
            <a:r>
              <a:rPr lang="en-US" altLang="zh-CN" sz="2000" dirty="0">
                <a:latin typeface="+mn-lt"/>
              </a:rPr>
              <a:t>1</a:t>
            </a:r>
            <a:r>
              <a:rPr lang="zh-CN" altLang="en-US" sz="2000" dirty="0">
                <a:latin typeface="+mn-lt"/>
              </a:rPr>
              <a:t>元</a:t>
            </a:r>
            <a:r>
              <a:rPr kumimoji="1" lang="zh-CN" altLang="en-US" sz="2000" dirty="0">
                <a:latin typeface="+mn-lt"/>
              </a:rPr>
              <a:t>硬币</a:t>
            </a:r>
            <a:endParaRPr kumimoji="1" lang="en-US" altLang="zh-CN" sz="2000" dirty="0">
              <a:latin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2000" dirty="0">
                <a:latin typeface="+mn-lt"/>
              </a:rPr>
              <a:t>Y=1</a:t>
            </a:r>
            <a:r>
              <a:rPr lang="zh-CN" altLang="en-US" sz="2000" dirty="0">
                <a:latin typeface="+mn-lt"/>
              </a:rPr>
              <a:t>，投入一枚</a:t>
            </a:r>
            <a:r>
              <a:rPr lang="en-US" altLang="zh-CN" sz="2000" dirty="0">
                <a:latin typeface="+mn-lt"/>
              </a:rPr>
              <a:t>5</a:t>
            </a:r>
            <a:r>
              <a:rPr lang="zh-CN" altLang="en-US" sz="2000" dirty="0">
                <a:latin typeface="+mn-lt"/>
              </a:rPr>
              <a:t>角硬币</a:t>
            </a:r>
            <a:endParaRPr lang="en-US" altLang="zh-CN" sz="2000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2000" dirty="0">
                <a:latin typeface="+mn-lt"/>
              </a:rPr>
              <a:t>P</a:t>
            </a:r>
            <a:r>
              <a:rPr kumimoji="1" lang="en-US" altLang="zh-CN" sz="2000" dirty="0">
                <a:latin typeface="+mn-lt"/>
              </a:rPr>
              <a:t>=1</a:t>
            </a:r>
            <a:r>
              <a:rPr kumimoji="1" lang="zh-CN" altLang="en-US" sz="2000" dirty="0">
                <a:latin typeface="+mn-lt"/>
              </a:rPr>
              <a:t>，出票</a:t>
            </a:r>
            <a:endParaRPr kumimoji="1" lang="en-US" altLang="zh-CN" sz="2000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2000" dirty="0">
                <a:latin typeface="+mn-lt"/>
              </a:rPr>
              <a:t>Q=1</a:t>
            </a:r>
            <a:r>
              <a:rPr lang="zh-CN" altLang="en-US" sz="2000" dirty="0">
                <a:latin typeface="+mn-lt"/>
              </a:rPr>
              <a:t>，找零</a:t>
            </a:r>
            <a:endParaRPr kumimoji="1" lang="en-US" altLang="zh-CN" sz="2000" dirty="0">
              <a:latin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B3C04DB-A7BE-CD48-A3E8-7589F293F3C2}"/>
              </a:ext>
            </a:extLst>
          </p:cNvPr>
          <p:cNvSpPr txBox="1"/>
          <p:nvPr/>
        </p:nvSpPr>
        <p:spPr>
          <a:xfrm>
            <a:off x="6156176" y="4322614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+mn-lt"/>
              </a:rPr>
              <a:t>XY/PZ</a:t>
            </a:r>
            <a:endParaRPr kumimoji="1" lang="zh-CN" alt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27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7E512EB-98A4-9744-8D49-8229CBEC2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672"/>
            <a:ext cx="9144000" cy="618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8578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BD342BC5-242E-824D-A062-1D22B9A814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sz="3200" b="1">
                <a:latin typeface="隶书" panose="02010509060101010101" pitchFamily="49" charset="-122"/>
              </a:rPr>
              <a:t>状态表的建立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4331EE-F6BF-3444-8878-693A056DD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0284"/>
            <a:ext cx="91440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23340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隶书"/>
        <a:cs typeface=""/>
      </a:majorFont>
      <a:minorFont>
        <a:latin typeface="Times New Roman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Designs\Blends.pot</Template>
  <TotalTime>8513</TotalTime>
  <Words>8897</Words>
  <Application>Microsoft Macintosh PowerPoint</Application>
  <PresentationFormat>全屏显示(4:3)</PresentationFormat>
  <Paragraphs>1600</Paragraphs>
  <Slides>136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136</vt:i4>
      </vt:variant>
    </vt:vector>
  </HeadingPairs>
  <TitlesOfParts>
    <vt:vector size="152" baseType="lpstr">
      <vt:lpstr>黑体</vt:lpstr>
      <vt:lpstr>隶书</vt:lpstr>
      <vt:lpstr>宋体</vt:lpstr>
      <vt:lpstr>幼圆</vt:lpstr>
      <vt:lpstr>Yuanti SC</vt:lpstr>
      <vt:lpstr>Symbol</vt:lpstr>
      <vt:lpstr>Tahoma</vt:lpstr>
      <vt:lpstr>Times New Roman</vt:lpstr>
      <vt:lpstr>Wingdings</vt:lpstr>
      <vt:lpstr>Blends</vt:lpstr>
      <vt:lpstr>公式</vt:lpstr>
      <vt:lpstr>Visio.Drawing.5</vt:lpstr>
      <vt:lpstr>Equation</vt:lpstr>
      <vt:lpstr>Visio.Drawing.11</vt:lpstr>
      <vt:lpstr>Equation.3</vt:lpstr>
      <vt:lpstr>Visio</vt:lpstr>
      <vt:lpstr>数字系统设计</vt:lpstr>
      <vt:lpstr>第五章 时序逻辑电路</vt:lpstr>
      <vt:lpstr>5.1 概述</vt:lpstr>
      <vt:lpstr>5.1 概述</vt:lpstr>
      <vt:lpstr>5.1 概述</vt:lpstr>
      <vt:lpstr>5.1 概述</vt:lpstr>
      <vt:lpstr>5.1 概述</vt:lpstr>
      <vt:lpstr>5.1 概述</vt:lpstr>
      <vt:lpstr>5.1 概述</vt:lpstr>
      <vt:lpstr>5.2 同步时序逻辑电路分析 </vt:lpstr>
      <vt:lpstr>5.2.1 常用时序电路简介</vt:lpstr>
      <vt:lpstr>5.2.1 常用时序电路简介</vt:lpstr>
      <vt:lpstr>5.2.1 常用时序电路简介</vt:lpstr>
      <vt:lpstr>5.2.1 常用时序电路简介</vt:lpstr>
      <vt:lpstr>5.2.1 常用时序电路简介</vt:lpstr>
      <vt:lpstr>5.2.2  同步时序逻辑电路分析方法</vt:lpstr>
      <vt:lpstr>5.2.2  同步时序逻辑电路分析方法</vt:lpstr>
      <vt:lpstr>5.2.3 一般同步时序电路分析举例</vt:lpstr>
      <vt:lpstr>例1 分析下图所示时序逻辑电路的逻辑功能</vt:lpstr>
      <vt:lpstr>例1 分析下图所示时序逻辑电路的逻辑功能</vt:lpstr>
      <vt:lpstr>5.2.3 一般同步时序电路分析举例 </vt:lpstr>
      <vt:lpstr>例2：分析下图所示的同步计数器 </vt:lpstr>
      <vt:lpstr>例2：分析下图所示的同步计数器 </vt:lpstr>
      <vt:lpstr>同步二进制加法计数器的说明</vt:lpstr>
      <vt:lpstr>5.2.3 一般同步时序电路分析举例</vt:lpstr>
      <vt:lpstr>例3 分析下图所示的同步计数器</vt:lpstr>
      <vt:lpstr>例3 分析下图所示的同步计数器</vt:lpstr>
      <vt:lpstr>例4 分析如图所示的串行加法器</vt:lpstr>
      <vt:lpstr>例4 分析如图所示的串行加法器 </vt:lpstr>
      <vt:lpstr>例5 分析如图所示的串行比较器 </vt:lpstr>
      <vt:lpstr>例5 分析如图所示的串行比较器</vt:lpstr>
      <vt:lpstr>5.2.4 移位寄存器及其应用电路分析</vt:lpstr>
      <vt:lpstr>5.2.4 移位寄存器及其应用电路分析</vt:lpstr>
      <vt:lpstr>5.2.4 移位寄存器及其应用电路分析</vt:lpstr>
      <vt:lpstr>5.2.4 移位寄存器及其应用电路分析</vt:lpstr>
      <vt:lpstr>5.2.4 移位寄存器及其应用电路分析</vt:lpstr>
      <vt:lpstr>环形计数器</vt:lpstr>
      <vt:lpstr>5.2.4 移位寄存器及其应用电路分析</vt:lpstr>
      <vt:lpstr>5.2.4 移位寄存器及其应用电路分析</vt:lpstr>
      <vt:lpstr>5.2.4 移位寄存器及其应用电路分析</vt:lpstr>
      <vt:lpstr>扭环形计数器</vt:lpstr>
      <vt:lpstr>5.2.4 移位寄存器及其应用电路分析</vt:lpstr>
      <vt:lpstr>5.2.4 移位寄存器及其应用电路分析</vt:lpstr>
      <vt:lpstr>5.2.4 移位寄存器及其应用电路分析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5.2.5 异步时序电路的分析方法</vt:lpstr>
      <vt:lpstr>5.3 常用时序电路的设计</vt:lpstr>
      <vt:lpstr>5.3.2 同步计数器的设计</vt:lpstr>
      <vt:lpstr>5.3.2 同步计数器的设计</vt:lpstr>
      <vt:lpstr>5.3.2 同步计数器的设计</vt:lpstr>
      <vt:lpstr>5.3.2 同步计数器的设计</vt:lpstr>
      <vt:lpstr>5.3.2 同步计数器的设计</vt:lpstr>
      <vt:lpstr>5.3.2 同步计数器的设计</vt:lpstr>
      <vt:lpstr>5.3.2 同步计数器的设计</vt:lpstr>
      <vt:lpstr>常用同步时序电路的设计</vt:lpstr>
      <vt:lpstr>常用同步时序电路的设计</vt:lpstr>
      <vt:lpstr>5.3.3 序列信号发生器</vt:lpstr>
      <vt:lpstr>5.3.3 序列信号发生器</vt:lpstr>
      <vt:lpstr>5.3.3 序列信号发生器</vt:lpstr>
      <vt:lpstr>5.3.3 序列信号发生器</vt:lpstr>
      <vt:lpstr>5.3.3 序列信号发生器</vt:lpstr>
      <vt:lpstr>5.3.3 序列信号发生器</vt:lpstr>
      <vt:lpstr>5.3.4 M序列发生器</vt:lpstr>
      <vt:lpstr>M序列发生器 </vt:lpstr>
      <vt:lpstr>M序列发生器</vt:lpstr>
      <vt:lpstr>M序列发生器</vt:lpstr>
      <vt:lpstr>5.4 一般时序逻辑电路的设计方法</vt:lpstr>
      <vt:lpstr>同步时序电路的设计举例</vt:lpstr>
      <vt:lpstr>同步时序电路的设计举例</vt:lpstr>
      <vt:lpstr>同步时序电路的设计举例</vt:lpstr>
      <vt:lpstr>5.4.1 一般同步时序逻辑电路的设计方法</vt:lpstr>
      <vt:lpstr>一 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状态表的建立</vt:lpstr>
      <vt:lpstr>一般型同步时序电路的设计 </vt:lpstr>
      <vt:lpstr>二 状态表的简化 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完全规定状态表的简化</vt:lpstr>
      <vt:lpstr>一般型同步时序电路的设计 </vt:lpstr>
      <vt:lpstr>三 状态编码 </vt:lpstr>
      <vt:lpstr>三 状态编码 </vt:lpstr>
      <vt:lpstr>三 状态编码</vt:lpstr>
      <vt:lpstr>三 状态编码</vt:lpstr>
      <vt:lpstr>三 状态编码</vt:lpstr>
      <vt:lpstr>三 状态编码</vt:lpstr>
      <vt:lpstr>一般型同步时序电路设计举例</vt:lpstr>
      <vt:lpstr>一般型同步时序电路设计举例</vt:lpstr>
      <vt:lpstr>一般型同步时序电路设计举例</vt:lpstr>
      <vt:lpstr>一般型同步时序电路设计举例</vt:lpstr>
      <vt:lpstr>一般型同步时序电路设计举例</vt:lpstr>
      <vt:lpstr>5.4.2 异步计数器的设计 </vt:lpstr>
      <vt:lpstr>5.4.2 异步计数器的设计</vt:lpstr>
      <vt:lpstr>例 用JK触发器设计一个8421码十进制异步计数器 </vt:lpstr>
      <vt:lpstr>例 用JK触发器设计一个8421码十进制异步计数器 </vt:lpstr>
      <vt:lpstr>例 用JK触发器设计一个8421码十进制异步计数器 </vt:lpstr>
      <vt:lpstr>例 用JK触发器设计一个8421码十进制异步计数器</vt:lpstr>
      <vt:lpstr>例 用JK触发器设计一个8421码十进制异步计数器</vt:lpstr>
      <vt:lpstr>例 用JK触发器设计一个8421码十进制异步计数器</vt:lpstr>
      <vt:lpstr>例 用JK触发器设计一个8421码十进制异步计数器</vt:lpstr>
      <vt:lpstr>银杏树下的约定</vt:lpstr>
    </vt:vector>
  </TitlesOfParts>
  <Company>Beijing EastWave Telecom Co.,Ltd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Wensheng</dc:creator>
  <cp:lastModifiedBy>Microsoft Office User</cp:lastModifiedBy>
  <cp:revision>552</cp:revision>
  <dcterms:created xsi:type="dcterms:W3CDTF">2001-11-21T01:14:27Z</dcterms:created>
  <dcterms:modified xsi:type="dcterms:W3CDTF">2020-11-16T12:45:07Z</dcterms:modified>
</cp:coreProperties>
</file>

<file path=docProps/thumbnail.jpeg>
</file>